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97ac06d6f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97ac06d6f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7fef696e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7fef696e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12050a3c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e12050a3c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97ac06d6f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97ac06d6f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97ac06d6f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97ac06d6f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0"/>
            <a:ext cx="8520600" cy="126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42857"/>
              <a:buFont typeface="Arial"/>
              <a:buNone/>
            </a:pPr>
            <a:r>
              <a:rPr lang="en-GB" sz="2567"/>
              <a:t>A future for astronomers in the Netherlands: </a:t>
            </a:r>
            <a:br>
              <a:rPr lang="en-GB" sz="2900"/>
            </a:br>
            <a:r>
              <a:rPr lang="en-GB" sz="3456"/>
              <a:t>Solving the precarity crisis</a:t>
            </a:r>
            <a:endParaRPr sz="3456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698300" y="1979700"/>
            <a:ext cx="5747400" cy="9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i="1" lang="en-GB" sz="1480"/>
              <a:t>Ekaterina Ilin (ASTRON), </a:t>
            </a:r>
            <a:br>
              <a:rPr i="1" lang="en-GB" sz="1480"/>
            </a:br>
            <a:br>
              <a:rPr i="1" lang="en-GB" sz="1480"/>
            </a:br>
            <a:r>
              <a:rPr i="1" lang="en-GB" sz="1480"/>
              <a:t>Shoko Jin (Kapteyn), Jennifer Friske (Kapteyn), Emily Sandford</a:t>
            </a:r>
            <a:br>
              <a:rPr i="1" lang="en-GB" sz="1480"/>
            </a:br>
            <a:br>
              <a:rPr i="1" lang="en-GB" sz="1480"/>
            </a:br>
            <a:r>
              <a:rPr i="1" lang="en-GB" sz="1480"/>
              <a:t> (Leiden U), Elle Hanson (API), Mathilde Bouvier (Leiden U)</a:t>
            </a:r>
            <a:endParaRPr i="1" sz="1480"/>
          </a:p>
        </p:txBody>
      </p:sp>
      <p:sp>
        <p:nvSpPr>
          <p:cNvPr id="57" name="Google Shape;57;p13"/>
          <p:cNvSpPr txBox="1"/>
          <p:nvPr/>
        </p:nvSpPr>
        <p:spPr>
          <a:xfrm>
            <a:off x="2098200" y="2968050"/>
            <a:ext cx="494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May 11, 2026, NAC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0" y="4789500"/>
            <a:ext cx="617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chemeClr val="lt1"/>
                </a:solidFill>
              </a:rPr>
              <a:t>Credit: L. Sbordone/ESO</a:t>
            </a:r>
            <a:endParaRPr i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0" y="181100"/>
            <a:ext cx="8520600" cy="167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42857"/>
              <a:buFont typeface="Arial"/>
              <a:buNone/>
            </a:pPr>
            <a:r>
              <a:rPr lang="en-GB" sz="2567"/>
              <a:t>A future for astronomers in the Netherlands: </a:t>
            </a:r>
            <a:br>
              <a:rPr lang="en-GB" sz="2900"/>
            </a:br>
            <a:r>
              <a:rPr lang="en-GB" sz="3456" strike="sngStrike"/>
              <a:t>Solving the precarity crisis</a:t>
            </a:r>
            <a:endParaRPr sz="3456" strike="sngStrike"/>
          </a:p>
          <a:p>
            <a:pPr indent="0" lvl="0" marL="0" rtl="0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ct val="31833"/>
              <a:buFont typeface="Arial"/>
              <a:buNone/>
            </a:pPr>
            <a:r>
              <a:rPr lang="en-GB" sz="3456"/>
              <a:t>Precarity crisis solved!</a:t>
            </a:r>
            <a:endParaRPr sz="3456"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1698300" y="1979700"/>
            <a:ext cx="5747400" cy="9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i="1" lang="en-GB" sz="1480"/>
              <a:t>Ekaterina Ilin (ASTRON), </a:t>
            </a:r>
            <a:br>
              <a:rPr i="1" lang="en-GB" sz="1480"/>
            </a:br>
            <a:br>
              <a:rPr i="1" lang="en-GB" sz="1480"/>
            </a:br>
            <a:r>
              <a:rPr i="1" lang="en-GB" sz="1480"/>
              <a:t>Shoko Jin (Kapteyn), Jennifer Friske</a:t>
            </a:r>
            <a:r>
              <a:rPr i="1" lang="en-GB" sz="1480"/>
              <a:t> (Kapteyn)</a:t>
            </a:r>
            <a:r>
              <a:rPr i="1" lang="en-GB" sz="1480"/>
              <a:t>, Emily Sandford</a:t>
            </a:r>
            <a:br>
              <a:rPr i="1" lang="en-GB" sz="1480"/>
            </a:br>
            <a:br>
              <a:rPr i="1" lang="en-GB" sz="1480"/>
            </a:br>
            <a:r>
              <a:rPr i="1" lang="en-GB" sz="1480"/>
              <a:t> (Leiden U), Elle Hanson (API), Mathilde Bouvier (Leiden U)</a:t>
            </a:r>
            <a:endParaRPr i="1" sz="1480"/>
          </a:p>
        </p:txBody>
      </p:sp>
      <p:sp>
        <p:nvSpPr>
          <p:cNvPr id="66" name="Google Shape;66;p14"/>
          <p:cNvSpPr txBox="1"/>
          <p:nvPr/>
        </p:nvSpPr>
        <p:spPr>
          <a:xfrm>
            <a:off x="2098200" y="2968050"/>
            <a:ext cx="494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May 13, 2026, NAC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0" y="4789500"/>
            <a:ext cx="617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chemeClr val="lt1"/>
                </a:solidFill>
              </a:rPr>
              <a:t>Credit: L. Sbordone/ESO</a:t>
            </a:r>
            <a:endParaRPr i="1"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29850" y="102150"/>
            <a:ext cx="870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/>
              <a:t>What would need to change for you to enthusiastically encourage a talented student to pursue a career in astronomy?</a:t>
            </a:r>
            <a:endParaRPr sz="3820"/>
          </a:p>
        </p:txBody>
      </p:sp>
      <p:sp>
        <p:nvSpPr>
          <p:cNvPr id="73" name="Google Shape;73;p15"/>
          <p:cNvSpPr/>
          <p:nvPr/>
        </p:nvSpPr>
        <p:spPr>
          <a:xfrm>
            <a:off x="637575" y="914724"/>
            <a:ext cx="4335000" cy="2259900"/>
          </a:xfrm>
          <a:prstGeom prst="wedgeRoundRectCallout">
            <a:avLst>
              <a:gd fmla="val 20111" name="adj1"/>
              <a:gd fmla="val 67930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More permanent roles with a restructured career ladder </a:t>
            </a:r>
            <a:endParaRPr b="1" sz="1800"/>
          </a:p>
        </p:txBody>
      </p:sp>
      <p:sp>
        <p:nvSpPr>
          <p:cNvPr id="74" name="Google Shape;74;p15"/>
          <p:cNvSpPr/>
          <p:nvPr/>
        </p:nvSpPr>
        <p:spPr>
          <a:xfrm>
            <a:off x="5875025" y="1021899"/>
            <a:ext cx="25362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Career path clarity and predictability</a:t>
            </a:r>
            <a:r>
              <a:rPr lang="en-GB" sz="1700">
                <a:solidFill>
                  <a:schemeClr val="dk1"/>
                </a:solidFill>
              </a:rPr>
              <a:t> </a:t>
            </a:r>
            <a:endParaRPr sz="2000"/>
          </a:p>
        </p:txBody>
      </p:sp>
      <p:sp>
        <p:nvSpPr>
          <p:cNvPr id="75" name="Google Shape;75;p15"/>
          <p:cNvSpPr/>
          <p:nvPr/>
        </p:nvSpPr>
        <p:spPr>
          <a:xfrm>
            <a:off x="5469425" y="2707224"/>
            <a:ext cx="2941800" cy="1948500"/>
          </a:xfrm>
          <a:prstGeom prst="wedgeRoundRectCallout">
            <a:avLst>
              <a:gd fmla="val 9602" name="adj1"/>
              <a:gd fmla="val 64484" name="adj2"/>
              <a:gd fmla="val 0" name="adj3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Diversity of career paths</a:t>
            </a:r>
            <a:r>
              <a:rPr lang="en-GB" sz="1500">
                <a:solidFill>
                  <a:schemeClr val="dk1"/>
                </a:solidFill>
              </a:rPr>
              <a:t> </a:t>
            </a:r>
            <a:endParaRPr sz="1800"/>
          </a:p>
        </p:txBody>
      </p:sp>
      <p:sp>
        <p:nvSpPr>
          <p:cNvPr id="76" name="Google Shape;76;p15"/>
          <p:cNvSpPr/>
          <p:nvPr/>
        </p:nvSpPr>
        <p:spPr>
          <a:xfrm>
            <a:off x="1348700" y="3681299"/>
            <a:ext cx="2182200" cy="1013400"/>
          </a:xfrm>
          <a:prstGeom prst="wedgeRoundRectCallout">
            <a:avLst>
              <a:gd fmla="val -12055" name="adj1"/>
              <a:gd fmla="val 70160" name="adj2"/>
              <a:gd fmla="val 0" name="adj3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</a:rPr>
              <a:t>Reduced mobility pressure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29850" y="102150"/>
            <a:ext cx="870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/>
              <a:t>Some concrete suggestions</a:t>
            </a:r>
            <a:endParaRPr sz="4720"/>
          </a:p>
        </p:txBody>
      </p:sp>
      <p:sp>
        <p:nvSpPr>
          <p:cNvPr id="82" name="Google Shape;82;p16"/>
          <p:cNvSpPr/>
          <p:nvPr/>
        </p:nvSpPr>
        <p:spPr>
          <a:xfrm>
            <a:off x="872475" y="620537"/>
            <a:ext cx="2698500" cy="1120200"/>
          </a:xfrm>
          <a:prstGeom prst="wedgeRoundRectCallout">
            <a:avLst>
              <a:gd fmla="val 20111" name="adj1"/>
              <a:gd fmla="val 67930" name="adj2"/>
              <a:gd fmla="val 0" name="adj3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Pool funding from project grants to enable permanent contracts</a:t>
            </a:r>
            <a:endParaRPr b="1" sz="1800"/>
          </a:p>
        </p:txBody>
      </p:sp>
      <p:sp>
        <p:nvSpPr>
          <p:cNvPr id="83" name="Google Shape;83;p16"/>
          <p:cNvSpPr/>
          <p:nvPr/>
        </p:nvSpPr>
        <p:spPr>
          <a:xfrm>
            <a:off x="2629438" y="3525799"/>
            <a:ext cx="25362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</a:rPr>
              <a:t>Intensify connection to industry</a:t>
            </a:r>
            <a:endParaRPr sz="2000"/>
          </a:p>
        </p:txBody>
      </p:sp>
      <p:sp>
        <p:nvSpPr>
          <p:cNvPr id="84" name="Google Shape;84;p16"/>
          <p:cNvSpPr/>
          <p:nvPr/>
        </p:nvSpPr>
        <p:spPr>
          <a:xfrm>
            <a:off x="5921250" y="2512399"/>
            <a:ext cx="2941800" cy="1948500"/>
          </a:xfrm>
          <a:prstGeom prst="wedgeRoundRectCallout">
            <a:avLst>
              <a:gd fmla="val 9602" name="adj1"/>
              <a:gd fmla="val 64484" name="adj2"/>
              <a:gd fmla="val 0" name="adj3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Move from PI centered to team-based organization</a:t>
            </a:r>
            <a:endParaRPr b="1" sz="1600"/>
          </a:p>
        </p:txBody>
      </p:sp>
      <p:sp>
        <p:nvSpPr>
          <p:cNvPr id="85" name="Google Shape;85;p16"/>
          <p:cNvSpPr/>
          <p:nvPr/>
        </p:nvSpPr>
        <p:spPr>
          <a:xfrm>
            <a:off x="229850" y="2324674"/>
            <a:ext cx="2182200" cy="1013400"/>
          </a:xfrm>
          <a:prstGeom prst="wedgeRoundRectCallout">
            <a:avLst>
              <a:gd fmla="val -12055" name="adj1"/>
              <a:gd fmla="val 70160" name="adj2"/>
              <a:gd fmla="val 0" name="adj3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Leverage union support and enforce your function profile</a:t>
            </a:r>
            <a:endParaRPr sz="1500"/>
          </a:p>
        </p:txBody>
      </p:sp>
      <p:sp>
        <p:nvSpPr>
          <p:cNvPr id="86" name="Google Shape;86;p16"/>
          <p:cNvSpPr/>
          <p:nvPr/>
        </p:nvSpPr>
        <p:spPr>
          <a:xfrm>
            <a:off x="5419075" y="761312"/>
            <a:ext cx="2698500" cy="1120200"/>
          </a:xfrm>
          <a:prstGeom prst="wedgeRoundRectCallout">
            <a:avLst>
              <a:gd fmla="val 20111" name="adj1"/>
              <a:gd fmla="val 67930" name="adj2"/>
              <a:gd fmla="val 0" name="adj3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Longer contract durations</a:t>
            </a:r>
            <a:endParaRPr b="1" sz="1800"/>
          </a:p>
        </p:txBody>
      </p:sp>
      <p:sp>
        <p:nvSpPr>
          <p:cNvPr id="87" name="Google Shape;87;p16"/>
          <p:cNvSpPr/>
          <p:nvPr/>
        </p:nvSpPr>
        <p:spPr>
          <a:xfrm>
            <a:off x="3147888" y="1967949"/>
            <a:ext cx="2536200" cy="11655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</a:rPr>
              <a:t>Institutionalized dialogue between funders, employers and temporary staff.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title"/>
          </p:nvPr>
        </p:nvSpPr>
        <p:spPr>
          <a:xfrm>
            <a:off x="229850" y="102150"/>
            <a:ext cx="870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r>
              <a:rPr b="1" lang="en-GB" sz="2000"/>
              <a:t>Many open questions</a:t>
            </a:r>
            <a:endParaRPr sz="4720"/>
          </a:p>
        </p:txBody>
      </p:sp>
      <p:sp>
        <p:nvSpPr>
          <p:cNvPr id="93" name="Google Shape;93;p17"/>
          <p:cNvSpPr/>
          <p:nvPr/>
        </p:nvSpPr>
        <p:spPr>
          <a:xfrm>
            <a:off x="485425" y="875719"/>
            <a:ext cx="3415800" cy="1672200"/>
          </a:xfrm>
          <a:prstGeom prst="wedgeRoundRectCallout">
            <a:avLst>
              <a:gd fmla="val 20111" name="adj1"/>
              <a:gd fmla="val 67930" name="adj2"/>
              <a:gd fmla="val 0" name="adj3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How can we foster solidarity between temporary and permanent staff?</a:t>
            </a:r>
            <a:endParaRPr b="1" sz="1800"/>
          </a:p>
        </p:txBody>
      </p:sp>
      <p:sp>
        <p:nvSpPr>
          <p:cNvPr id="94" name="Google Shape;94;p17"/>
          <p:cNvSpPr/>
          <p:nvPr/>
        </p:nvSpPr>
        <p:spPr>
          <a:xfrm>
            <a:off x="4699775" y="950225"/>
            <a:ext cx="3711600" cy="1250400"/>
          </a:xfrm>
          <a:prstGeom prst="wedgeRoundRectCallout">
            <a:avLst>
              <a:gd fmla="val 20111" name="adj1"/>
              <a:gd fmla="val 67930" name="adj2"/>
              <a:gd fmla="val 0" name="adj3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What is a good number of students to have in the community?</a:t>
            </a:r>
            <a:endParaRPr b="1" sz="1800"/>
          </a:p>
        </p:txBody>
      </p:sp>
      <p:sp>
        <p:nvSpPr>
          <p:cNvPr id="95" name="Google Shape;95;p17"/>
          <p:cNvSpPr/>
          <p:nvPr/>
        </p:nvSpPr>
        <p:spPr>
          <a:xfrm>
            <a:off x="3632025" y="2869268"/>
            <a:ext cx="3415800" cy="1737300"/>
          </a:xfrm>
          <a:prstGeom prst="wedgeRoundRectCallout">
            <a:avLst>
              <a:gd fmla="val 20111" name="adj1"/>
              <a:gd fmla="val 67930" name="adj2"/>
              <a:gd fmla="val 0" name="adj3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What marketable skills do temporary workers in astronomy learn after their PhD?</a:t>
            </a:r>
            <a:endParaRPr b="1"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24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813150"/>
            <a:ext cx="8520600" cy="42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Form a</a:t>
            </a:r>
            <a:r>
              <a:rPr lang="en-GB"/>
              <a:t> </a:t>
            </a:r>
            <a:r>
              <a:rPr b="1" lang="en-GB">
                <a:solidFill>
                  <a:srgbClr val="000000"/>
                </a:solidFill>
              </a:rPr>
              <a:t>new RvdA advisory board: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-GB">
                <a:solidFill>
                  <a:srgbClr val="9900FF"/>
                </a:solidFill>
              </a:rPr>
              <a:t>Netherlands Temporary Staff Advisory Committee</a:t>
            </a:r>
            <a:endParaRPr b="1"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00"/>
                </a:solidFill>
              </a:rPr>
              <a:t>White paper</a:t>
            </a:r>
            <a:r>
              <a:rPr lang="en-GB"/>
              <a:t> </a:t>
            </a:r>
            <a:r>
              <a:rPr lang="en-GB">
                <a:solidFill>
                  <a:schemeClr val="dk1"/>
                </a:solidFill>
              </a:rPr>
              <a:t>outlining the key steps to anchor future discussions to be published before the end of 2026.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Join our efforts!</a:t>
            </a:r>
            <a:r>
              <a:rPr lang="en-GB">
                <a:solidFill>
                  <a:schemeClr val="dk1"/>
                </a:solidFill>
              </a:rPr>
              <a:t> Contact the organizers of this session: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4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80">
                <a:solidFill>
                  <a:schemeClr val="dk1"/>
                </a:solidFill>
              </a:rPr>
              <a:t>Ekaterina Ilin (ASTRON)</a:t>
            </a:r>
            <a:br>
              <a:rPr i="1" lang="en-GB" sz="1480">
                <a:solidFill>
                  <a:schemeClr val="dk1"/>
                </a:solidFill>
              </a:rPr>
            </a:br>
            <a:r>
              <a:rPr i="1" lang="en-GB" sz="1480">
                <a:solidFill>
                  <a:schemeClr val="dk1"/>
                </a:solidFill>
              </a:rPr>
              <a:t>Shoko Jin (Kapteyn)</a:t>
            </a:r>
            <a:endParaRPr i="1" sz="14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80">
                <a:solidFill>
                  <a:schemeClr val="dk1"/>
                </a:solidFill>
              </a:rPr>
              <a:t>Jennifer Friske (Kapteyn)</a:t>
            </a:r>
            <a:endParaRPr i="1" sz="14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80">
                <a:solidFill>
                  <a:schemeClr val="dk1"/>
                </a:solidFill>
              </a:rPr>
              <a:t>Emily Sandford (Leiden U)</a:t>
            </a:r>
            <a:endParaRPr i="1" sz="14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80">
                <a:solidFill>
                  <a:schemeClr val="dk1"/>
                </a:solidFill>
              </a:rPr>
              <a:t>Elle Hanson (API)</a:t>
            </a:r>
            <a:endParaRPr i="1" sz="148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3176"/>
              <a:buFont typeface="Arial"/>
              <a:buNone/>
            </a:pPr>
            <a:r>
              <a:rPr i="1" lang="en-GB" sz="1480">
                <a:solidFill>
                  <a:schemeClr val="dk1"/>
                </a:solidFill>
              </a:rPr>
              <a:t>Mathilde Bouvier (Leiden U)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