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d7fef696e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d7fef696e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d83fd416c0_9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d83fd416c0_9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Kapteyn short survey:</a:t>
            </a:r>
            <a:endParaRPr/>
          </a:p>
          <a:p>
            <a:pPr indent="0" lvl="0" marL="0" rtl="0" algn="l">
              <a:spcBef>
                <a:spcPts val="0"/>
              </a:spcBef>
              <a:spcAft>
                <a:spcPts val="0"/>
              </a:spcAft>
              <a:buNone/>
            </a:pPr>
            <a:r>
              <a:rPr lang="en-GB"/>
              <a:t>2x 2yr</a:t>
            </a:r>
            <a:endParaRPr/>
          </a:p>
          <a:p>
            <a:pPr indent="0" lvl="0" marL="0" rtl="0" algn="l">
              <a:spcBef>
                <a:spcPts val="0"/>
              </a:spcBef>
              <a:spcAft>
                <a:spcPts val="0"/>
              </a:spcAft>
              <a:buNone/>
            </a:pPr>
            <a:r>
              <a:rPr lang="en-GB"/>
              <a:t>2x 2+1yr</a:t>
            </a:r>
            <a:endParaRPr/>
          </a:p>
          <a:p>
            <a:pPr indent="0" lvl="0" marL="0" rtl="0" algn="l">
              <a:spcBef>
                <a:spcPts val="0"/>
              </a:spcBef>
              <a:spcAft>
                <a:spcPts val="0"/>
              </a:spcAft>
              <a:buNone/>
            </a:pPr>
            <a:r>
              <a:rPr lang="en-GB"/>
              <a:t>2x 2+2yr</a:t>
            </a:r>
            <a:endParaRPr/>
          </a:p>
          <a:p>
            <a:pPr indent="0" lvl="0" marL="0" rtl="0" algn="l">
              <a:spcBef>
                <a:spcPts val="0"/>
              </a:spcBef>
              <a:spcAft>
                <a:spcPts val="0"/>
              </a:spcAft>
              <a:buNone/>
            </a:pPr>
            <a:r>
              <a:rPr lang="en-GB"/>
              <a:t>1x 2+1+1yr</a:t>
            </a:r>
            <a:endParaRPr/>
          </a:p>
          <a:p>
            <a:pPr indent="0" lvl="0" marL="0" rtl="0" algn="l">
              <a:spcBef>
                <a:spcPts val="0"/>
              </a:spcBef>
              <a:spcAft>
                <a:spcPts val="0"/>
              </a:spcAft>
              <a:buNone/>
            </a:pPr>
            <a:r>
              <a:rPr lang="en-GB"/>
              <a:t>1x 3+1yr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d83fd416c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d83fd416c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Some notes on these plots:</a:t>
            </a:r>
            <a:br>
              <a:rPr lang="en-GB"/>
            </a:br>
            <a:r>
              <a:rPr lang="en-GB"/>
              <a:t>The data was collected in 2022, so ranges only until 2021. My feeling is that things got even worse since after Covid, but of course we </a:t>
            </a:r>
            <a:r>
              <a:rPr lang="en-GB"/>
              <a:t>cannot</a:t>
            </a:r>
            <a:r>
              <a:rPr lang="en-GB"/>
              <a:t> prove it with this data</a:t>
            </a:r>
            <a:br>
              <a:rPr lang="en-GB"/>
            </a:br>
            <a:br>
              <a:rPr lang="en-GB"/>
            </a:br>
            <a:r>
              <a:rPr lang="en-GB"/>
              <a:t>The nova PhD data is a bit difficult because it is in 5 year cohorts -  so for the first “number of PhD </a:t>
            </a:r>
            <a:r>
              <a:rPr lang="en-GB"/>
              <a:t>students” I took a yearly average. Since 2016, i also have more detailed data on exact numbers, so I supplemented with that. On the right is the raw data</a:t>
            </a:r>
            <a:br>
              <a:rPr lang="en-GB"/>
            </a:br>
            <a:br>
              <a:rPr lang="en-GB"/>
            </a:br>
            <a:r>
              <a:rPr lang="en-GB"/>
              <a:t>The fraction of people staying in Astro is interesting I think, but maybe hard to interpret. What I think one can see is that since the first cohort, less and less people stay in astro right after finishing their PhD. Also, the fraction of people still in Astro at data collection in 2022 was nearly the same between the youngest and the oldest cohort: i.e., for the fraction of people staying in Astro to be constant over the years, noone from the recent cohort is allowed to leave anymore. As this is unlike, it looks to me like the “fraction of people still in Astro 10yrs after Graduation” is actually dropping significantly. But as we only have the snapshop of 2022, we cannot directly prove that.</a:t>
            </a:r>
            <a:br>
              <a:rPr lang="en-GB"/>
            </a:br>
            <a:br>
              <a:rPr lang="en-GB"/>
            </a:br>
            <a:r>
              <a:rPr lang="en-GB"/>
              <a:t>For the percentage of women, I supplemented the cohort data also  with staff data from the Nova 2019-2021 report and plotted the Dutch and EU parliament for comparison</a:t>
            </a:r>
            <a:br>
              <a:rPr lang="en-GB"/>
            </a:br>
            <a:br>
              <a:rPr lang="en-GB"/>
            </a:br>
            <a:r>
              <a:rPr lang="en-GB"/>
              <a:t>Finally, the percentage of people with permanent positions. I played a bit with the x-labels as well, e.g. shifting it to “years since graduation’ and also with a normally increasing x-axis. However, I am not sure that is really true to the data, as one dot of course represents and average over the 5 years of the cohort. Have a look what you think is sensible. </a:t>
            </a:r>
            <a:br>
              <a:rPr lang="en-GB"/>
            </a:br>
            <a:r>
              <a:rPr lang="en-GB"/>
              <a:t>The other problem here is that while all these people did all graduate from a uni in the Netherlands, we have no clue where their current jobs are - tentatively, it looks like right after their PhD ~30% find a job in the Netherlands, another 20-30% in the rest of Europe. But this includes people leaving academia and the data only exists for 2 cohorts in the last 10 years. </a:t>
            </a:r>
            <a:endParaRPr/>
          </a:p>
          <a:p>
            <a:pPr indent="0" lvl="0" marL="0" rtl="0" algn="l">
              <a:spcBef>
                <a:spcPts val="0"/>
              </a:spcBef>
              <a:spcAft>
                <a:spcPts val="0"/>
              </a:spcAft>
              <a:buNone/>
            </a:pPr>
            <a:r>
              <a:t/>
            </a:r>
            <a:endParaRPr/>
          </a:p>
          <a:p>
            <a:pPr indent="0" lvl="0" marL="0" rtl="0" algn="l">
              <a:spcBef>
                <a:spcPts val="0"/>
              </a:spcBef>
              <a:spcAft>
                <a:spcPts val="0"/>
              </a:spcAft>
              <a:buNone/>
            </a:pPr>
            <a:br>
              <a:rPr lang="en-GB"/>
            </a:br>
            <a:r>
              <a:rPr lang="en-GB"/>
              <a:t>I will update the “number of phd graduates” plot when/if  I get data on the number of staff at nova over the same time period.</a:t>
            </a:r>
            <a:br>
              <a:rPr lang="en-GB"/>
            </a:br>
            <a:br>
              <a:rPr lang="en-GB"/>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d912ab1a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d912ab1a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97ab470063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97ab470063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97ab470063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97ab470063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d7fef696e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d7fef696e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txBox="1"/>
          <p:nvPr>
            <p:ph type="ctrTitle"/>
          </p:nvPr>
        </p:nvSpPr>
        <p:spPr>
          <a:xfrm>
            <a:off x="311700" y="251650"/>
            <a:ext cx="8520600" cy="11469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t/>
            </a:r>
            <a:endParaRPr sz="2900"/>
          </a:p>
          <a:p>
            <a:pPr indent="0" lvl="0" marL="0" rtl="0" algn="ctr">
              <a:lnSpc>
                <a:spcPct val="115000"/>
              </a:lnSpc>
              <a:spcBef>
                <a:spcPts val="300"/>
              </a:spcBef>
              <a:spcAft>
                <a:spcPts val="300"/>
              </a:spcAft>
              <a:buClr>
                <a:schemeClr val="dk1"/>
              </a:buClr>
              <a:buSzPct val="42857"/>
              <a:buFont typeface="Arial"/>
              <a:buNone/>
            </a:pPr>
            <a:r>
              <a:rPr lang="en-GB" sz="2567"/>
              <a:t>A future for astronomers in the Netherlands: </a:t>
            </a:r>
            <a:br>
              <a:rPr lang="en-GB" sz="2900"/>
            </a:br>
            <a:r>
              <a:rPr lang="en-GB" sz="3456"/>
              <a:t>Solving the precarity crisis</a:t>
            </a:r>
            <a:endParaRPr sz="6656"/>
          </a:p>
        </p:txBody>
      </p:sp>
      <p:sp>
        <p:nvSpPr>
          <p:cNvPr id="56" name="Google Shape;56;p13"/>
          <p:cNvSpPr txBox="1"/>
          <p:nvPr>
            <p:ph idx="1" type="subTitle"/>
          </p:nvPr>
        </p:nvSpPr>
        <p:spPr>
          <a:xfrm>
            <a:off x="1698300" y="1979700"/>
            <a:ext cx="5747400" cy="988500"/>
          </a:xfrm>
          <a:prstGeom prst="rect">
            <a:avLst/>
          </a:prstGeom>
        </p:spPr>
        <p:txBody>
          <a:bodyPr anchorCtr="0" anchor="t" bIns="91425" lIns="91425" spcFirstLastPara="1" rIns="91425" wrap="square" tIns="91425">
            <a:normAutofit lnSpcReduction="10000"/>
          </a:bodyPr>
          <a:lstStyle/>
          <a:p>
            <a:pPr indent="0" lvl="0" marL="0" rtl="0" algn="ctr">
              <a:lnSpc>
                <a:spcPct val="80000"/>
              </a:lnSpc>
              <a:spcBef>
                <a:spcPts val="0"/>
              </a:spcBef>
              <a:spcAft>
                <a:spcPts val="0"/>
              </a:spcAft>
              <a:buSzPts val="935"/>
              <a:buNone/>
            </a:pPr>
            <a:r>
              <a:rPr i="1" lang="en-GB" sz="1480">
                <a:solidFill>
                  <a:schemeClr val="lt1"/>
                </a:solidFill>
              </a:rPr>
              <a:t>Ekaterina Ilin (ASTRON), </a:t>
            </a:r>
            <a:br>
              <a:rPr i="1" lang="en-GB" sz="1480">
                <a:solidFill>
                  <a:schemeClr val="lt1"/>
                </a:solidFill>
              </a:rPr>
            </a:br>
            <a:br>
              <a:rPr i="1" lang="en-GB" sz="1480">
                <a:solidFill>
                  <a:schemeClr val="lt1"/>
                </a:solidFill>
              </a:rPr>
            </a:br>
            <a:r>
              <a:rPr i="1" lang="en-GB" sz="1480">
                <a:solidFill>
                  <a:schemeClr val="lt1"/>
                </a:solidFill>
              </a:rPr>
              <a:t>Shoko Jin (Kapteyn), Jennifer Friske</a:t>
            </a:r>
            <a:r>
              <a:rPr i="1" lang="en-GB" sz="1480">
                <a:solidFill>
                  <a:schemeClr val="lt1"/>
                </a:solidFill>
              </a:rPr>
              <a:t> (Kapteyn)</a:t>
            </a:r>
            <a:r>
              <a:rPr i="1" lang="en-GB" sz="1480">
                <a:solidFill>
                  <a:schemeClr val="lt1"/>
                </a:solidFill>
              </a:rPr>
              <a:t>, Emily Sandford</a:t>
            </a:r>
            <a:br>
              <a:rPr i="1" lang="en-GB" sz="1480">
                <a:solidFill>
                  <a:schemeClr val="lt1"/>
                </a:solidFill>
              </a:rPr>
            </a:br>
            <a:br>
              <a:rPr i="1" lang="en-GB" sz="1480">
                <a:solidFill>
                  <a:schemeClr val="lt1"/>
                </a:solidFill>
              </a:rPr>
            </a:br>
            <a:r>
              <a:rPr i="1" lang="en-GB" sz="1480">
                <a:solidFill>
                  <a:schemeClr val="lt1"/>
                </a:solidFill>
              </a:rPr>
              <a:t> (Leiden U), Elle Hanson (API), Mathilde Bouvier (Leiden U)</a:t>
            </a:r>
            <a:endParaRPr i="1" sz="1480">
              <a:solidFill>
                <a:schemeClr val="lt1"/>
              </a:solidFill>
            </a:endParaRPr>
          </a:p>
        </p:txBody>
      </p:sp>
      <p:sp>
        <p:nvSpPr>
          <p:cNvPr id="57" name="Google Shape;57;p13"/>
          <p:cNvSpPr txBox="1"/>
          <p:nvPr/>
        </p:nvSpPr>
        <p:spPr>
          <a:xfrm>
            <a:off x="2098200" y="2968050"/>
            <a:ext cx="4947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lt1"/>
                </a:solidFill>
              </a:rPr>
              <a:t>May 11, 2026, NAC</a:t>
            </a:r>
            <a:endParaRPr sz="1800">
              <a:solidFill>
                <a:schemeClr val="lt1"/>
              </a:solidFill>
            </a:endParaRPr>
          </a:p>
        </p:txBody>
      </p:sp>
      <p:sp>
        <p:nvSpPr>
          <p:cNvPr id="58" name="Google Shape;58;p13"/>
          <p:cNvSpPr txBox="1"/>
          <p:nvPr/>
        </p:nvSpPr>
        <p:spPr>
          <a:xfrm>
            <a:off x="0" y="4789500"/>
            <a:ext cx="617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100">
                <a:solidFill>
                  <a:schemeClr val="lt1"/>
                </a:solidFill>
              </a:rPr>
              <a:t>Credit: L. Sbordone/ESO</a:t>
            </a:r>
            <a:endParaRPr i="1" sz="11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229850" y="59288"/>
            <a:ext cx="8701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3020"/>
              <a:t>What makes for a thriving </a:t>
            </a:r>
            <a:r>
              <a:rPr lang="en-GB" sz="3020"/>
              <a:t>astronomy</a:t>
            </a:r>
            <a:r>
              <a:rPr lang="en-GB" sz="3020"/>
              <a:t> community?</a:t>
            </a:r>
            <a:endParaRPr sz="3020"/>
          </a:p>
        </p:txBody>
      </p:sp>
      <p:sp>
        <p:nvSpPr>
          <p:cNvPr id="64" name="Google Shape;64;p14"/>
          <p:cNvSpPr/>
          <p:nvPr/>
        </p:nvSpPr>
        <p:spPr>
          <a:xfrm>
            <a:off x="604900" y="727600"/>
            <a:ext cx="3768900" cy="2853000"/>
          </a:xfrm>
          <a:prstGeom prst="roundRect">
            <a:avLst>
              <a:gd fmla="val 10029" name="adj"/>
            </a:avLst>
          </a:prstGeom>
          <a:solidFill>
            <a:srgbClr val="D9EAD3"/>
          </a:solidFill>
          <a:ln cap="flat" cmpd="sng" w="1905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300">
                <a:solidFill>
                  <a:schemeClr val="dk1"/>
                </a:solidFill>
              </a:rPr>
              <a:t>WORKING IN THE NETHERLANDS </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GB" sz="1300">
                <a:solidFill>
                  <a:schemeClr val="dk1"/>
                </a:solidFill>
              </a:rPr>
              <a:t>Nice working conditions</a:t>
            </a:r>
            <a:endParaRPr b="1" sz="1300">
              <a:solidFill>
                <a:schemeClr val="dk1"/>
              </a:solidFill>
            </a:endParaRPr>
          </a:p>
          <a:p>
            <a:pPr indent="-311150" lvl="0" marL="457200" rtl="0" algn="l">
              <a:lnSpc>
                <a:spcPct val="115000"/>
              </a:lnSpc>
              <a:spcBef>
                <a:spcPts val="1200"/>
              </a:spcBef>
              <a:spcAft>
                <a:spcPts val="0"/>
              </a:spcAft>
              <a:buClr>
                <a:schemeClr val="dk1"/>
              </a:buClr>
              <a:buSzPts val="1300"/>
              <a:buChar char="●"/>
            </a:pPr>
            <a:r>
              <a:rPr lang="en-GB" sz="1300">
                <a:solidFill>
                  <a:schemeClr val="dk1"/>
                </a:solidFill>
              </a:rPr>
              <a:t>Decent salary</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International environment</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Well- connected across institutes (RvdA, NOVA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Healthcare</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Pension contributions</a:t>
            </a:r>
            <a:endParaRPr sz="1300">
              <a:solidFill>
                <a:schemeClr val="dk1"/>
              </a:solidFill>
            </a:endParaRPr>
          </a:p>
        </p:txBody>
      </p:sp>
      <p:sp>
        <p:nvSpPr>
          <p:cNvPr id="65" name="Google Shape;65;p14"/>
          <p:cNvSpPr/>
          <p:nvPr/>
        </p:nvSpPr>
        <p:spPr>
          <a:xfrm>
            <a:off x="4817675" y="727650"/>
            <a:ext cx="3768900" cy="2853000"/>
          </a:xfrm>
          <a:prstGeom prst="roundRect">
            <a:avLst>
              <a:gd fmla="val 10029" name="adj"/>
            </a:avLst>
          </a:prstGeom>
          <a:solidFill>
            <a:srgbClr val="F4CCCC"/>
          </a:solidFill>
          <a:ln cap="flat" cmpd="sng" w="19050">
            <a:solidFill>
              <a:srgbClr val="99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None/>
            </a:pPr>
            <a:r>
              <a:rPr b="1" lang="en-GB" sz="1300">
                <a:solidFill>
                  <a:schemeClr val="dk1"/>
                </a:solidFill>
              </a:rPr>
              <a:t>FOR TEMPORARY STAFF</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GB" sz="1300">
                <a:solidFill>
                  <a:schemeClr val="dk1"/>
                </a:solidFill>
              </a:rPr>
              <a:t>High-stress environment</a:t>
            </a:r>
            <a:endParaRPr b="1" sz="1300">
              <a:solidFill>
                <a:schemeClr val="dk1"/>
              </a:solidFill>
            </a:endParaRPr>
          </a:p>
          <a:p>
            <a:pPr indent="-311150" lvl="0" marL="457200" rtl="0" algn="l">
              <a:lnSpc>
                <a:spcPct val="115000"/>
              </a:lnSpc>
              <a:spcBef>
                <a:spcPts val="1200"/>
              </a:spcBef>
              <a:spcAft>
                <a:spcPts val="0"/>
              </a:spcAft>
              <a:buClr>
                <a:schemeClr val="dk1"/>
              </a:buClr>
              <a:buSzPts val="1300"/>
              <a:buChar char="●"/>
            </a:pPr>
            <a:r>
              <a:rPr lang="en-GB" sz="1300">
                <a:solidFill>
                  <a:schemeClr val="dk1"/>
                </a:solidFill>
              </a:rPr>
              <a:t>Career prospects are measured by publication and funding record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Lack of grant funding opportunities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Supervision and teaching load</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No long-term perspective</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Few skills gained for non-academic jobs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Major life milestones delayed</a:t>
            </a:r>
            <a:endParaRPr sz="1300">
              <a:solidFill>
                <a:schemeClr val="dk1"/>
              </a:solidFill>
            </a:endParaRPr>
          </a:p>
        </p:txBody>
      </p:sp>
      <p:sp>
        <p:nvSpPr>
          <p:cNvPr id="66" name="Google Shape;66;p14"/>
          <p:cNvSpPr txBox="1"/>
          <p:nvPr/>
        </p:nvSpPr>
        <p:spPr>
          <a:xfrm>
            <a:off x="1501950" y="4696625"/>
            <a:ext cx="6140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GB" sz="1600">
                <a:solidFill>
                  <a:schemeClr val="dk2"/>
                </a:solidFill>
              </a:rPr>
              <a:t>See, e.g., Burgard et al. (2009); Bhattacharya &amp; Ray (2020) </a:t>
            </a:r>
            <a:endParaRPr/>
          </a:p>
        </p:txBody>
      </p:sp>
      <p:sp>
        <p:nvSpPr>
          <p:cNvPr id="67" name="Google Shape;67;p14"/>
          <p:cNvSpPr/>
          <p:nvPr/>
        </p:nvSpPr>
        <p:spPr>
          <a:xfrm>
            <a:off x="840650" y="3815550"/>
            <a:ext cx="2196600" cy="707400"/>
          </a:xfrm>
          <a:prstGeom prst="roundRect">
            <a:avLst>
              <a:gd fmla="val 43932" name="adj"/>
            </a:avLst>
          </a:prstGeom>
          <a:solidFill>
            <a:srgbClr val="FCE5CD"/>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PRECARITY</a:t>
            </a:r>
            <a:endParaRPr/>
          </a:p>
        </p:txBody>
      </p:sp>
      <p:sp>
        <p:nvSpPr>
          <p:cNvPr id="68" name="Google Shape;68;p14"/>
          <p:cNvSpPr/>
          <p:nvPr/>
        </p:nvSpPr>
        <p:spPr>
          <a:xfrm>
            <a:off x="6106750" y="3784925"/>
            <a:ext cx="2196600" cy="707400"/>
          </a:xfrm>
          <a:prstGeom prst="roundRect">
            <a:avLst>
              <a:gd fmla="val 43932" name="adj"/>
            </a:avLst>
          </a:prstGeom>
          <a:solidFill>
            <a:srgbClr val="FCE5CD"/>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BAD HEALTH</a:t>
            </a:r>
            <a:endParaRPr/>
          </a:p>
        </p:txBody>
      </p:sp>
      <p:grpSp>
        <p:nvGrpSpPr>
          <p:cNvPr id="69" name="Google Shape;69;p14"/>
          <p:cNvGrpSpPr/>
          <p:nvPr/>
        </p:nvGrpSpPr>
        <p:grpSpPr>
          <a:xfrm>
            <a:off x="3130375" y="3784938"/>
            <a:ext cx="2539924" cy="707400"/>
            <a:chOff x="3130375" y="3784938"/>
            <a:chExt cx="2539924" cy="707400"/>
          </a:xfrm>
        </p:grpSpPr>
        <p:sp>
          <p:nvSpPr>
            <p:cNvPr id="70" name="Google Shape;70;p14"/>
            <p:cNvSpPr/>
            <p:nvPr/>
          </p:nvSpPr>
          <p:spPr>
            <a:xfrm>
              <a:off x="3473699" y="3784938"/>
              <a:ext cx="2196600" cy="707400"/>
            </a:xfrm>
            <a:prstGeom prst="roundRect">
              <a:avLst>
                <a:gd fmla="val 43932" name="adj"/>
              </a:avLst>
            </a:prstGeom>
            <a:solidFill>
              <a:srgbClr val="FCE5CD"/>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HIGH STRESS</a:t>
              </a:r>
              <a:endParaRPr/>
            </a:p>
          </p:txBody>
        </p:sp>
        <p:sp>
          <p:nvSpPr>
            <p:cNvPr id="71" name="Google Shape;71;p14"/>
            <p:cNvSpPr/>
            <p:nvPr/>
          </p:nvSpPr>
          <p:spPr>
            <a:xfrm>
              <a:off x="3130375" y="3912000"/>
              <a:ext cx="250200" cy="514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72" name="Google Shape;72;p14"/>
          <p:cNvSpPr/>
          <p:nvPr/>
        </p:nvSpPr>
        <p:spPr>
          <a:xfrm>
            <a:off x="5763425" y="3912000"/>
            <a:ext cx="250200" cy="514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5"/>
          <p:cNvPicPr preferRelativeResize="0"/>
          <p:nvPr/>
        </p:nvPicPr>
        <p:blipFill>
          <a:blip r:embed="rId3">
            <a:alphaModFix/>
          </a:blip>
          <a:stretch>
            <a:fillRect/>
          </a:stretch>
        </p:blipFill>
        <p:spPr>
          <a:xfrm>
            <a:off x="1661153" y="1583910"/>
            <a:ext cx="5564526" cy="2962075"/>
          </a:xfrm>
          <a:prstGeom prst="rect">
            <a:avLst/>
          </a:prstGeom>
          <a:noFill/>
          <a:ln>
            <a:noFill/>
          </a:ln>
        </p:spPr>
      </p:pic>
      <p:sp>
        <p:nvSpPr>
          <p:cNvPr id="78" name="Google Shape;78;p15"/>
          <p:cNvSpPr txBox="1"/>
          <p:nvPr>
            <p:ph type="title"/>
          </p:nvPr>
        </p:nvSpPr>
        <p:spPr>
          <a:xfrm>
            <a:off x="187363" y="219950"/>
            <a:ext cx="8769300" cy="657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GB" sz="2120"/>
              <a:t>In the Netherlands, postdoc contracts are short and come in chunks.</a:t>
            </a:r>
            <a:endParaRPr sz="2120"/>
          </a:p>
        </p:txBody>
      </p:sp>
      <p:sp>
        <p:nvSpPr>
          <p:cNvPr id="79" name="Google Shape;79;p15"/>
          <p:cNvSpPr txBox="1"/>
          <p:nvPr/>
        </p:nvSpPr>
        <p:spPr>
          <a:xfrm>
            <a:off x="5566238" y="1284784"/>
            <a:ext cx="1980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500">
                <a:solidFill>
                  <a:schemeClr val="dk2"/>
                </a:solidFill>
              </a:rPr>
              <a:t>As of March 2026</a:t>
            </a:r>
            <a:endParaRPr i="1" sz="1500">
              <a:solidFill>
                <a:schemeClr val="dk2"/>
              </a:solidFill>
            </a:endParaRPr>
          </a:p>
        </p:txBody>
      </p:sp>
      <p:cxnSp>
        <p:nvCxnSpPr>
          <p:cNvPr id="80" name="Google Shape;80;p15"/>
          <p:cNvCxnSpPr/>
          <p:nvPr/>
        </p:nvCxnSpPr>
        <p:spPr>
          <a:xfrm>
            <a:off x="4256116" y="1622184"/>
            <a:ext cx="0" cy="1948800"/>
          </a:xfrm>
          <a:prstGeom prst="straightConnector1">
            <a:avLst/>
          </a:prstGeom>
          <a:noFill/>
          <a:ln cap="flat" cmpd="sng" w="28575">
            <a:solidFill>
              <a:srgbClr val="000000"/>
            </a:solidFill>
            <a:prstDash val="dash"/>
            <a:round/>
            <a:headEnd len="med" w="med" type="none"/>
            <a:tailEnd len="med" w="med" type="none"/>
          </a:ln>
        </p:spPr>
      </p:cxnSp>
      <p:sp>
        <p:nvSpPr>
          <p:cNvPr id="81" name="Google Shape;81;p15"/>
          <p:cNvSpPr txBox="1"/>
          <p:nvPr/>
        </p:nvSpPr>
        <p:spPr>
          <a:xfrm>
            <a:off x="3630061" y="1557971"/>
            <a:ext cx="78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 3 yr</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22422" y="16652"/>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sz="3022"/>
              <a:t>NOVA monitoring survey </a:t>
            </a:r>
            <a:r>
              <a:rPr i="1" lang="en-GB" sz="2244"/>
              <a:t>(2022, n=601)</a:t>
            </a:r>
            <a:endParaRPr i="1" sz="2244"/>
          </a:p>
        </p:txBody>
      </p:sp>
      <p:grpSp>
        <p:nvGrpSpPr>
          <p:cNvPr id="87" name="Google Shape;87;p16"/>
          <p:cNvGrpSpPr/>
          <p:nvPr/>
        </p:nvGrpSpPr>
        <p:grpSpPr>
          <a:xfrm>
            <a:off x="22143" y="690675"/>
            <a:ext cx="3146250" cy="3895500"/>
            <a:chOff x="93167" y="711789"/>
            <a:chExt cx="2948136" cy="3650206"/>
          </a:xfrm>
        </p:grpSpPr>
        <p:grpSp>
          <p:nvGrpSpPr>
            <p:cNvPr id="88" name="Google Shape;88;p16"/>
            <p:cNvGrpSpPr/>
            <p:nvPr/>
          </p:nvGrpSpPr>
          <p:grpSpPr>
            <a:xfrm>
              <a:off x="93167" y="711789"/>
              <a:ext cx="2948136" cy="2868111"/>
              <a:chOff x="93167" y="711789"/>
              <a:chExt cx="2948136" cy="2868111"/>
            </a:xfrm>
          </p:grpSpPr>
          <p:pic>
            <p:nvPicPr>
              <p:cNvPr id="89" name="Google Shape;89;p16"/>
              <p:cNvPicPr preferRelativeResize="0"/>
              <p:nvPr/>
            </p:nvPicPr>
            <p:blipFill>
              <a:blip r:embed="rId3">
                <a:alphaModFix/>
              </a:blip>
              <a:stretch>
                <a:fillRect/>
              </a:stretch>
            </p:blipFill>
            <p:spPr>
              <a:xfrm>
                <a:off x="93167" y="711789"/>
                <a:ext cx="2948136" cy="2302567"/>
              </a:xfrm>
              <a:prstGeom prst="rect">
                <a:avLst/>
              </a:prstGeom>
              <a:noFill/>
              <a:ln>
                <a:noFill/>
              </a:ln>
            </p:spPr>
          </p:pic>
          <p:sp>
            <p:nvSpPr>
              <p:cNvPr id="90" name="Google Shape;90;p16"/>
              <p:cNvSpPr txBox="1"/>
              <p:nvPr/>
            </p:nvSpPr>
            <p:spPr>
              <a:xfrm>
                <a:off x="330963" y="3195000"/>
                <a:ext cx="2370900" cy="384900"/>
              </a:xfrm>
              <a:prstGeom prst="rect">
                <a:avLst/>
              </a:prstGeom>
              <a:noFill/>
              <a:ln>
                <a:noFill/>
              </a:ln>
            </p:spPr>
            <p:txBody>
              <a:bodyPr anchorCtr="0" anchor="t" bIns="97575" lIns="97575" spcFirstLastPara="1" rIns="97575" wrap="square" tIns="97575">
                <a:spAutoFit/>
              </a:bodyPr>
              <a:lstStyle/>
              <a:p>
                <a:pPr indent="0" lvl="0" marL="0" rtl="0" algn="l">
                  <a:spcBef>
                    <a:spcPts val="0"/>
                  </a:spcBef>
                  <a:spcAft>
                    <a:spcPts val="0"/>
                  </a:spcAft>
                  <a:buNone/>
                </a:pPr>
                <a:r>
                  <a:t/>
                </a:r>
                <a:endParaRPr b="1" sz="1387">
                  <a:solidFill>
                    <a:schemeClr val="dk1"/>
                  </a:solidFill>
                </a:endParaRPr>
              </a:p>
            </p:txBody>
          </p:sp>
        </p:grpSp>
        <p:sp>
          <p:nvSpPr>
            <p:cNvPr id="91" name="Google Shape;91;p16"/>
            <p:cNvSpPr/>
            <p:nvPr/>
          </p:nvSpPr>
          <p:spPr>
            <a:xfrm>
              <a:off x="461369" y="3194996"/>
              <a:ext cx="2426400" cy="1167000"/>
            </a:xfrm>
            <a:prstGeom prst="roundRect">
              <a:avLst>
                <a:gd fmla="val 23854" name="adj"/>
              </a:avLst>
            </a:prstGeom>
            <a:solidFill>
              <a:srgbClr val="FCE5CD"/>
            </a:solidFill>
            <a:ln cap="flat" cmpd="sng" w="10175">
              <a:solidFill>
                <a:srgbClr val="990000"/>
              </a:solidFill>
              <a:prstDash val="solid"/>
              <a:round/>
              <a:headEnd len="sm" w="sm" type="none"/>
              <a:tailEnd len="sm" w="sm" type="none"/>
            </a:ln>
          </p:spPr>
          <p:txBody>
            <a:bodyPr anchorCtr="0" anchor="ctr" bIns="97575" lIns="97575" spcFirstLastPara="1" rIns="97575" wrap="square" tIns="97575">
              <a:noAutofit/>
            </a:bodyPr>
            <a:lstStyle/>
            <a:p>
              <a:pPr indent="0" lvl="0" marL="0" rtl="0" algn="ctr">
                <a:spcBef>
                  <a:spcPts val="0"/>
                </a:spcBef>
                <a:spcAft>
                  <a:spcPts val="0"/>
                </a:spcAft>
                <a:buNone/>
              </a:pPr>
              <a:r>
                <a:rPr b="1" lang="en-GB" sz="1281">
                  <a:solidFill>
                    <a:schemeClr val="dk1"/>
                  </a:solidFill>
                </a:rPr>
                <a:t>The number of graduates has tripled over the past 20 years.</a:t>
              </a:r>
              <a:endParaRPr sz="1387"/>
            </a:p>
          </p:txBody>
        </p:sp>
      </p:grpSp>
      <p:grpSp>
        <p:nvGrpSpPr>
          <p:cNvPr id="92" name="Google Shape;92;p16"/>
          <p:cNvGrpSpPr/>
          <p:nvPr/>
        </p:nvGrpSpPr>
        <p:grpSpPr>
          <a:xfrm>
            <a:off x="6069327" y="710655"/>
            <a:ext cx="3253788" cy="3895407"/>
            <a:chOff x="6090897" y="761866"/>
            <a:chExt cx="3037800" cy="3636829"/>
          </a:xfrm>
        </p:grpSpPr>
        <p:pic>
          <p:nvPicPr>
            <p:cNvPr id="93" name="Google Shape;93;p16"/>
            <p:cNvPicPr preferRelativeResize="0"/>
            <p:nvPr/>
          </p:nvPicPr>
          <p:blipFill>
            <a:blip r:embed="rId4">
              <a:alphaModFix/>
            </a:blip>
            <a:stretch>
              <a:fillRect/>
            </a:stretch>
          </p:blipFill>
          <p:spPr>
            <a:xfrm>
              <a:off x="6146294" y="761866"/>
              <a:ext cx="2764768" cy="2275725"/>
            </a:xfrm>
            <a:prstGeom prst="rect">
              <a:avLst/>
            </a:prstGeom>
            <a:noFill/>
            <a:ln>
              <a:noFill/>
            </a:ln>
          </p:spPr>
        </p:pic>
        <p:sp>
          <p:nvSpPr>
            <p:cNvPr id="94" name="Google Shape;94;p16"/>
            <p:cNvSpPr txBox="1"/>
            <p:nvPr/>
          </p:nvSpPr>
          <p:spPr>
            <a:xfrm>
              <a:off x="6090897" y="3194997"/>
              <a:ext cx="3037800" cy="384900"/>
            </a:xfrm>
            <a:prstGeom prst="rect">
              <a:avLst/>
            </a:prstGeom>
            <a:noFill/>
            <a:ln>
              <a:noFill/>
            </a:ln>
          </p:spPr>
          <p:txBody>
            <a:bodyPr anchorCtr="0" anchor="t" bIns="97925" lIns="97925" spcFirstLastPara="1" rIns="97925" wrap="square" tIns="97925">
              <a:spAutoFit/>
            </a:bodyPr>
            <a:lstStyle/>
            <a:p>
              <a:pPr indent="0" lvl="0" marL="0" rtl="0" algn="l">
                <a:spcBef>
                  <a:spcPts val="0"/>
                </a:spcBef>
                <a:spcAft>
                  <a:spcPts val="0"/>
                </a:spcAft>
                <a:buNone/>
              </a:pPr>
              <a:r>
                <a:t/>
              </a:r>
              <a:endParaRPr sz="1392">
                <a:solidFill>
                  <a:schemeClr val="dk1"/>
                </a:solidFill>
              </a:endParaRPr>
            </a:p>
          </p:txBody>
        </p:sp>
        <p:sp>
          <p:nvSpPr>
            <p:cNvPr id="95" name="Google Shape;95;p16"/>
            <p:cNvSpPr txBox="1"/>
            <p:nvPr/>
          </p:nvSpPr>
          <p:spPr>
            <a:xfrm>
              <a:off x="6502901" y="2180528"/>
              <a:ext cx="1680900" cy="323100"/>
            </a:xfrm>
            <a:prstGeom prst="rect">
              <a:avLst/>
            </a:prstGeom>
            <a:noFill/>
            <a:ln>
              <a:noFill/>
            </a:ln>
          </p:spPr>
          <p:txBody>
            <a:bodyPr anchorCtr="0" anchor="t" bIns="97925" lIns="97925" spcFirstLastPara="1" rIns="97925" wrap="square" tIns="97925">
              <a:spAutoFit/>
            </a:bodyPr>
            <a:lstStyle/>
            <a:p>
              <a:pPr indent="0" lvl="0" marL="0" rtl="0" algn="ctr">
                <a:spcBef>
                  <a:spcPts val="0"/>
                </a:spcBef>
                <a:spcAft>
                  <a:spcPts val="0"/>
                </a:spcAft>
                <a:buNone/>
              </a:pPr>
              <a:r>
                <a:rPr b="1" lang="en-GB" sz="964">
                  <a:solidFill>
                    <a:schemeClr val="dk1"/>
                  </a:solidFill>
                </a:rPr>
                <a:t>At least 8 yr post-PhD</a:t>
              </a:r>
              <a:endParaRPr b="1" sz="964">
                <a:solidFill>
                  <a:schemeClr val="dk1"/>
                </a:solidFill>
              </a:endParaRPr>
            </a:p>
          </p:txBody>
        </p:sp>
        <p:cxnSp>
          <p:nvCxnSpPr>
            <p:cNvPr id="96" name="Google Shape;96;p16"/>
            <p:cNvCxnSpPr/>
            <p:nvPr/>
          </p:nvCxnSpPr>
          <p:spPr>
            <a:xfrm flipH="1" rot="10800000">
              <a:off x="7306972" y="1609833"/>
              <a:ext cx="487500" cy="561600"/>
            </a:xfrm>
            <a:prstGeom prst="straightConnector1">
              <a:avLst/>
            </a:prstGeom>
            <a:noFill/>
            <a:ln cap="flat" cmpd="sng" w="30625">
              <a:solidFill>
                <a:schemeClr val="dk1"/>
              </a:solidFill>
              <a:prstDash val="solid"/>
              <a:round/>
              <a:headEnd len="med" w="med" type="none"/>
              <a:tailEnd len="med" w="med" type="triangle"/>
            </a:ln>
          </p:spPr>
        </p:cxnSp>
        <p:sp>
          <p:nvSpPr>
            <p:cNvPr id="97" name="Google Shape;97;p16"/>
            <p:cNvSpPr/>
            <p:nvPr/>
          </p:nvSpPr>
          <p:spPr>
            <a:xfrm>
              <a:off x="6481418" y="3231694"/>
              <a:ext cx="2426400" cy="1167000"/>
            </a:xfrm>
            <a:prstGeom prst="roundRect">
              <a:avLst>
                <a:gd fmla="val 23854" name="adj"/>
              </a:avLst>
            </a:prstGeom>
            <a:solidFill>
              <a:srgbClr val="FCE5CD"/>
            </a:solidFill>
            <a:ln cap="flat" cmpd="sng" w="10225">
              <a:solidFill>
                <a:srgbClr val="990000"/>
              </a:solidFill>
              <a:prstDash val="solid"/>
              <a:round/>
              <a:headEnd len="sm" w="sm" type="none"/>
              <a:tailEnd len="sm" w="sm" type="none"/>
            </a:ln>
          </p:spPr>
          <p:txBody>
            <a:bodyPr anchorCtr="0" anchor="ctr" bIns="97925" lIns="97925" spcFirstLastPara="1" rIns="97925" wrap="square" tIns="97925">
              <a:noAutofit/>
            </a:bodyPr>
            <a:lstStyle/>
            <a:p>
              <a:pPr indent="0" lvl="0" marL="0" rtl="0" algn="l">
                <a:spcBef>
                  <a:spcPts val="0"/>
                </a:spcBef>
                <a:spcAft>
                  <a:spcPts val="0"/>
                </a:spcAft>
                <a:buNone/>
              </a:pPr>
              <a:r>
                <a:rPr lang="en-GB" sz="1285">
                  <a:solidFill>
                    <a:schemeClr val="dk1"/>
                  </a:solidFill>
                </a:rPr>
                <a:t>Of those who have been in astronomy for over </a:t>
              </a:r>
              <a:r>
                <a:rPr b="1" lang="en-GB" sz="1285">
                  <a:solidFill>
                    <a:schemeClr val="dk1"/>
                  </a:solidFill>
                </a:rPr>
                <a:t>8 years post graduation, 30% are still on temporary contracts (45% for women).</a:t>
              </a:r>
              <a:r>
                <a:rPr lang="en-GB" sz="1285">
                  <a:solidFill>
                    <a:schemeClr val="dk1"/>
                  </a:solidFill>
                </a:rPr>
                <a:t> </a:t>
              </a:r>
              <a:endParaRPr b="1" sz="1285">
                <a:solidFill>
                  <a:schemeClr val="dk1"/>
                </a:solidFill>
              </a:endParaRPr>
            </a:p>
          </p:txBody>
        </p:sp>
      </p:grpSp>
      <p:grpSp>
        <p:nvGrpSpPr>
          <p:cNvPr id="98" name="Google Shape;98;p16"/>
          <p:cNvGrpSpPr/>
          <p:nvPr/>
        </p:nvGrpSpPr>
        <p:grpSpPr>
          <a:xfrm>
            <a:off x="2995039" y="537005"/>
            <a:ext cx="3396564" cy="4852200"/>
            <a:chOff x="3053097" y="917755"/>
            <a:chExt cx="3037800" cy="4339683"/>
          </a:xfrm>
        </p:grpSpPr>
        <p:grpSp>
          <p:nvGrpSpPr>
            <p:cNvPr id="99" name="Google Shape;99;p16"/>
            <p:cNvGrpSpPr/>
            <p:nvPr/>
          </p:nvGrpSpPr>
          <p:grpSpPr>
            <a:xfrm>
              <a:off x="3053097" y="917755"/>
              <a:ext cx="3037800" cy="4339683"/>
              <a:chOff x="3053097" y="917755"/>
              <a:chExt cx="3037800" cy="4339683"/>
            </a:xfrm>
          </p:grpSpPr>
          <p:pic>
            <p:nvPicPr>
              <p:cNvPr id="100" name="Google Shape;100;p16"/>
              <p:cNvPicPr preferRelativeResize="0"/>
              <p:nvPr/>
            </p:nvPicPr>
            <p:blipFill>
              <a:blip r:embed="rId5">
                <a:alphaModFix/>
              </a:blip>
              <a:stretch>
                <a:fillRect/>
              </a:stretch>
            </p:blipFill>
            <p:spPr>
              <a:xfrm>
                <a:off x="3129191" y="917755"/>
                <a:ext cx="2729300" cy="2371682"/>
              </a:xfrm>
              <a:prstGeom prst="rect">
                <a:avLst/>
              </a:prstGeom>
              <a:noFill/>
              <a:ln>
                <a:noFill/>
              </a:ln>
            </p:spPr>
          </p:pic>
          <p:sp>
            <p:nvSpPr>
              <p:cNvPr id="101" name="Google Shape;101;p16"/>
              <p:cNvSpPr txBox="1"/>
              <p:nvPr/>
            </p:nvSpPr>
            <p:spPr>
              <a:xfrm>
                <a:off x="3053097" y="3194997"/>
                <a:ext cx="3037800" cy="323100"/>
              </a:xfrm>
              <a:prstGeom prst="rect">
                <a:avLst/>
              </a:prstGeom>
              <a:noFill/>
              <a:ln>
                <a:noFill/>
              </a:ln>
            </p:spPr>
            <p:txBody>
              <a:bodyPr anchorCtr="0" anchor="t" bIns="102200" lIns="102200" spcFirstLastPara="1" rIns="102200" wrap="square" tIns="102200">
                <a:spAutoFit/>
              </a:bodyPr>
              <a:lstStyle/>
              <a:p>
                <a:pPr indent="0" lvl="0" marL="0" rtl="0" algn="l">
                  <a:spcBef>
                    <a:spcPts val="0"/>
                  </a:spcBef>
                  <a:spcAft>
                    <a:spcPts val="0"/>
                  </a:spcAft>
                  <a:buNone/>
                </a:pPr>
                <a:r>
                  <a:t/>
                </a:r>
                <a:endParaRPr i="1" sz="1006">
                  <a:solidFill>
                    <a:schemeClr val="dk1"/>
                  </a:solidFill>
                </a:endParaRPr>
              </a:p>
            </p:txBody>
          </p:sp>
          <p:cxnSp>
            <p:nvCxnSpPr>
              <p:cNvPr id="102" name="Google Shape;102;p16"/>
              <p:cNvCxnSpPr>
                <a:stCxn id="103" idx="2"/>
              </p:cNvCxnSpPr>
              <p:nvPr/>
            </p:nvCxnSpPr>
            <p:spPr>
              <a:xfrm>
                <a:off x="4336875" y="1894343"/>
                <a:ext cx="412200" cy="510300"/>
              </a:xfrm>
              <a:prstGeom prst="straightConnector1">
                <a:avLst/>
              </a:prstGeom>
              <a:noFill/>
              <a:ln cap="flat" cmpd="sng" w="31950">
                <a:solidFill>
                  <a:schemeClr val="dk1"/>
                </a:solidFill>
                <a:prstDash val="solid"/>
                <a:round/>
                <a:headEnd len="med" w="med" type="none"/>
                <a:tailEnd len="med" w="med" type="triangle"/>
              </a:ln>
            </p:spPr>
          </p:cxnSp>
          <p:sp>
            <p:nvSpPr>
              <p:cNvPr id="104" name="Google Shape;104;p16"/>
              <p:cNvSpPr/>
              <p:nvPr/>
            </p:nvSpPr>
            <p:spPr>
              <a:xfrm>
                <a:off x="3444675" y="3404364"/>
                <a:ext cx="2426400" cy="1167000"/>
              </a:xfrm>
              <a:prstGeom prst="roundRect">
                <a:avLst>
                  <a:gd fmla="val 23854" name="adj"/>
                </a:avLst>
              </a:prstGeom>
              <a:solidFill>
                <a:srgbClr val="FCE5CD"/>
              </a:solidFill>
              <a:ln cap="flat" cmpd="sng" w="10650">
                <a:solidFill>
                  <a:srgbClr val="990000"/>
                </a:solidFill>
                <a:prstDash val="solid"/>
                <a:round/>
                <a:headEnd len="sm" w="sm" type="none"/>
                <a:tailEnd len="sm" w="sm" type="none"/>
              </a:ln>
            </p:spPr>
            <p:txBody>
              <a:bodyPr anchorCtr="0" anchor="ctr" bIns="102200" lIns="102200" spcFirstLastPara="1" rIns="102200" wrap="square" tIns="102200">
                <a:noAutofit/>
              </a:bodyPr>
              <a:lstStyle/>
              <a:p>
                <a:pPr indent="0" lvl="0" marL="0" rtl="0" algn="l">
                  <a:spcBef>
                    <a:spcPts val="0"/>
                  </a:spcBef>
                  <a:spcAft>
                    <a:spcPts val="0"/>
                  </a:spcAft>
                  <a:buNone/>
                </a:pPr>
                <a:r>
                  <a:rPr b="1" lang="en-GB" sz="1342">
                    <a:solidFill>
                      <a:schemeClr val="dk1"/>
                    </a:solidFill>
                  </a:rPr>
                  <a:t>The f</a:t>
                </a:r>
                <a:r>
                  <a:rPr b="1" lang="en-GB" sz="1342">
                    <a:solidFill>
                      <a:schemeClr val="dk1"/>
                    </a:solidFill>
                  </a:rPr>
                  <a:t>raction of PhD graduates achieving tenure has dropped by 30% (60% for women) over ~10 years.</a:t>
                </a:r>
                <a:r>
                  <a:rPr lang="en-GB" sz="1342">
                    <a:solidFill>
                      <a:schemeClr val="dk1"/>
                    </a:solidFill>
                  </a:rPr>
                  <a:t> </a:t>
                </a:r>
                <a:endParaRPr b="1" sz="1342">
                  <a:solidFill>
                    <a:schemeClr val="dk1"/>
                  </a:solidFill>
                </a:endParaRPr>
              </a:p>
            </p:txBody>
          </p:sp>
          <p:sp>
            <p:nvSpPr>
              <p:cNvPr id="105" name="Google Shape;105;p16"/>
              <p:cNvSpPr txBox="1"/>
              <p:nvPr/>
            </p:nvSpPr>
            <p:spPr>
              <a:xfrm>
                <a:off x="3455391" y="4549439"/>
                <a:ext cx="2426400" cy="708000"/>
              </a:xfrm>
              <a:prstGeom prst="rect">
                <a:avLst/>
              </a:prstGeom>
              <a:noFill/>
              <a:ln>
                <a:noFill/>
              </a:ln>
            </p:spPr>
            <p:txBody>
              <a:bodyPr anchorCtr="0" anchor="t" bIns="102200" lIns="102200" spcFirstLastPara="1" rIns="102200" wrap="square" tIns="102200">
                <a:spAutoFit/>
              </a:bodyPr>
              <a:lstStyle/>
              <a:p>
                <a:pPr indent="0" lvl="0" marL="0" rtl="0" algn="l">
                  <a:spcBef>
                    <a:spcPts val="0"/>
                  </a:spcBef>
                  <a:spcAft>
                    <a:spcPts val="0"/>
                  </a:spcAft>
                  <a:buNone/>
                </a:pPr>
                <a:r>
                  <a:rPr lang="en-GB" sz="1230">
                    <a:solidFill>
                      <a:schemeClr val="dk1"/>
                    </a:solidFill>
                  </a:rPr>
                  <a:t>The rest have left academia or are still on temporary contracts.</a:t>
                </a:r>
                <a:br>
                  <a:rPr lang="en-GB" sz="1230">
                    <a:solidFill>
                      <a:schemeClr val="dk1"/>
                    </a:solidFill>
                  </a:rPr>
                </a:br>
                <a:endParaRPr sz="1342"/>
              </a:p>
            </p:txBody>
          </p:sp>
        </p:grpSp>
        <p:sp>
          <p:nvSpPr>
            <p:cNvPr id="103" name="Google Shape;103;p16"/>
            <p:cNvSpPr txBox="1"/>
            <p:nvPr/>
          </p:nvSpPr>
          <p:spPr>
            <a:xfrm>
              <a:off x="3496425" y="1571243"/>
              <a:ext cx="1680900" cy="323100"/>
            </a:xfrm>
            <a:prstGeom prst="rect">
              <a:avLst/>
            </a:prstGeom>
            <a:noFill/>
            <a:ln>
              <a:noFill/>
            </a:ln>
          </p:spPr>
          <p:txBody>
            <a:bodyPr anchorCtr="0" anchor="t" bIns="102200" lIns="102200" spcFirstLastPara="1" rIns="102200" wrap="square" tIns="102200">
              <a:spAutoFit/>
            </a:bodyPr>
            <a:lstStyle/>
            <a:p>
              <a:pPr indent="0" lvl="0" marL="0" rtl="0" algn="ctr">
                <a:spcBef>
                  <a:spcPts val="0"/>
                </a:spcBef>
                <a:spcAft>
                  <a:spcPts val="0"/>
                </a:spcAft>
                <a:buNone/>
              </a:pPr>
              <a:r>
                <a:rPr b="1" lang="en-GB" sz="1006">
                  <a:solidFill>
                    <a:schemeClr val="dk1"/>
                  </a:solidFill>
                </a:rPr>
                <a:t>At least 7 yr post-PhD</a:t>
              </a:r>
              <a:endParaRPr b="1" sz="1006">
                <a:solidFill>
                  <a:schemeClr val="dk1"/>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118825" y="166400"/>
            <a:ext cx="8872800" cy="12684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320"/>
              <a:t>Similar reports from all 38 OECD countries, one recommendation:</a:t>
            </a:r>
            <a:endParaRPr sz="2320"/>
          </a:p>
        </p:txBody>
      </p:sp>
      <p:pic>
        <p:nvPicPr>
          <p:cNvPr id="111" name="Google Shape;111;p17"/>
          <p:cNvPicPr preferRelativeResize="0"/>
          <p:nvPr/>
        </p:nvPicPr>
        <p:blipFill>
          <a:blip r:embed="rId3">
            <a:alphaModFix/>
          </a:blip>
          <a:stretch>
            <a:fillRect/>
          </a:stretch>
        </p:blipFill>
        <p:spPr>
          <a:xfrm>
            <a:off x="2646800" y="803675"/>
            <a:ext cx="3816826" cy="2720450"/>
          </a:xfrm>
          <a:prstGeom prst="rect">
            <a:avLst/>
          </a:prstGeom>
          <a:noFill/>
          <a:ln cap="flat" cmpd="sng" w="28575">
            <a:solidFill>
              <a:schemeClr val="dk1"/>
            </a:solidFill>
            <a:prstDash val="solid"/>
            <a:round/>
            <a:headEnd len="sm" w="sm" type="none"/>
            <a:tailEnd len="sm" w="sm" type="none"/>
          </a:ln>
        </p:spPr>
      </p:pic>
      <p:pic>
        <p:nvPicPr>
          <p:cNvPr id="112" name="Google Shape;112;p17"/>
          <p:cNvPicPr preferRelativeResize="0"/>
          <p:nvPr/>
        </p:nvPicPr>
        <p:blipFill>
          <a:blip r:embed="rId4">
            <a:alphaModFix/>
          </a:blip>
          <a:stretch>
            <a:fillRect/>
          </a:stretch>
        </p:blipFill>
        <p:spPr>
          <a:xfrm>
            <a:off x="135625" y="3722053"/>
            <a:ext cx="8839200" cy="1052152"/>
          </a:xfrm>
          <a:prstGeom prst="rect">
            <a:avLst/>
          </a:prstGeom>
          <a:noFill/>
          <a:ln cap="flat" cmpd="sng" w="28575">
            <a:solidFill>
              <a:srgbClr val="FF0000"/>
            </a:solidFill>
            <a:prstDash val="solid"/>
            <a:round/>
            <a:headEnd len="sm" w="sm" type="none"/>
            <a:tailEnd len="sm" w="sm" type="none"/>
          </a:ln>
        </p:spPr>
      </p:pic>
      <p:sp>
        <p:nvSpPr>
          <p:cNvPr id="113" name="Google Shape;113;p17"/>
          <p:cNvSpPr txBox="1"/>
          <p:nvPr/>
        </p:nvSpPr>
        <p:spPr>
          <a:xfrm>
            <a:off x="6455619" y="4774200"/>
            <a:ext cx="277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2"/>
                </a:solidFill>
              </a:rPr>
              <a:t>*apply to all temporary </a:t>
            </a:r>
            <a:r>
              <a:rPr lang="en-GB" sz="1200">
                <a:solidFill>
                  <a:schemeClr val="dk2"/>
                </a:solidFill>
              </a:rPr>
              <a:t>scientific staff</a:t>
            </a:r>
            <a:endParaRPr sz="12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8"/>
          <p:cNvPicPr preferRelativeResize="0"/>
          <p:nvPr/>
        </p:nvPicPr>
        <p:blipFill>
          <a:blip r:embed="rId3">
            <a:alphaModFix/>
          </a:blip>
          <a:stretch>
            <a:fillRect/>
          </a:stretch>
        </p:blipFill>
        <p:spPr>
          <a:xfrm>
            <a:off x="130969" y="259556"/>
            <a:ext cx="8839204" cy="4838256"/>
          </a:xfrm>
          <a:prstGeom prst="rect">
            <a:avLst/>
          </a:prstGeom>
          <a:noFill/>
          <a:ln>
            <a:noFill/>
          </a:ln>
        </p:spPr>
      </p:pic>
      <p:pic>
        <p:nvPicPr>
          <p:cNvPr id="119" name="Google Shape;119;p18"/>
          <p:cNvPicPr preferRelativeResize="0"/>
          <p:nvPr/>
        </p:nvPicPr>
        <p:blipFill>
          <a:blip r:embed="rId4">
            <a:alphaModFix/>
          </a:blip>
          <a:stretch>
            <a:fillRect/>
          </a:stretch>
        </p:blipFill>
        <p:spPr>
          <a:xfrm>
            <a:off x="8168275" y="0"/>
            <a:ext cx="975724" cy="695450"/>
          </a:xfrm>
          <a:prstGeom prst="rect">
            <a:avLst/>
          </a:prstGeom>
          <a:noFill/>
          <a:ln cap="flat" cmpd="sng" w="28575">
            <a:solidFill>
              <a:schemeClr val="dk1"/>
            </a:solidFill>
            <a:prstDash val="solid"/>
            <a:round/>
            <a:headEnd len="sm" w="sm" type="none"/>
            <a:tailEnd len="sm" w="sm" type="none"/>
          </a:ln>
        </p:spPr>
      </p:pic>
      <p:sp>
        <p:nvSpPr>
          <p:cNvPr id="120" name="Google Shape;120;p18"/>
          <p:cNvSpPr/>
          <p:nvPr/>
        </p:nvSpPr>
        <p:spPr>
          <a:xfrm>
            <a:off x="326300" y="1466975"/>
            <a:ext cx="4114800" cy="385800"/>
          </a:xfrm>
          <a:prstGeom prst="roundRect">
            <a:avLst>
              <a:gd fmla="val 16667" name="adj"/>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8"/>
          <p:cNvSpPr/>
          <p:nvPr/>
        </p:nvSpPr>
        <p:spPr>
          <a:xfrm>
            <a:off x="326300" y="631272"/>
            <a:ext cx="3836100" cy="334500"/>
          </a:xfrm>
          <a:prstGeom prst="roundRect">
            <a:avLst>
              <a:gd fmla="val 16667" name="adj"/>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8"/>
          <p:cNvSpPr/>
          <p:nvPr/>
        </p:nvSpPr>
        <p:spPr>
          <a:xfrm>
            <a:off x="4722075" y="1761084"/>
            <a:ext cx="4114800" cy="466800"/>
          </a:xfrm>
          <a:prstGeom prst="roundRect">
            <a:avLst>
              <a:gd fmla="val 16667" name="adj"/>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8"/>
          <p:cNvSpPr/>
          <p:nvPr/>
        </p:nvSpPr>
        <p:spPr>
          <a:xfrm>
            <a:off x="299450" y="3631525"/>
            <a:ext cx="4168500" cy="334500"/>
          </a:xfrm>
          <a:prstGeom prst="roundRect">
            <a:avLst>
              <a:gd fmla="val 16667" name="adj"/>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8"/>
          <p:cNvSpPr/>
          <p:nvPr/>
        </p:nvSpPr>
        <p:spPr>
          <a:xfrm>
            <a:off x="326300" y="1019350"/>
            <a:ext cx="4114800" cy="385800"/>
          </a:xfrm>
          <a:prstGeom prst="roundRect">
            <a:avLst>
              <a:gd fmla="val 16667" name="adj"/>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8"/>
          <p:cNvSpPr/>
          <p:nvPr/>
        </p:nvSpPr>
        <p:spPr>
          <a:xfrm>
            <a:off x="4722075" y="2267119"/>
            <a:ext cx="4114800" cy="385800"/>
          </a:xfrm>
          <a:prstGeom prst="roundRect">
            <a:avLst>
              <a:gd fmla="val 16667" name="adj"/>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9" name="Shape 129"/>
        <p:cNvGrpSpPr/>
        <p:nvPr/>
      </p:nvGrpSpPr>
      <p:grpSpPr>
        <a:xfrm>
          <a:off x="0" y="0"/>
          <a:ext cx="0" cy="0"/>
          <a:chOff x="0" y="0"/>
          <a:chExt cx="0" cy="0"/>
        </a:xfrm>
      </p:grpSpPr>
      <p:sp>
        <p:nvSpPr>
          <p:cNvPr id="130" name="Google Shape;130;p19"/>
          <p:cNvSpPr txBox="1"/>
          <p:nvPr>
            <p:ph type="title"/>
          </p:nvPr>
        </p:nvSpPr>
        <p:spPr>
          <a:xfrm>
            <a:off x="311700" y="38657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solidFill>
                  <a:schemeClr val="lt1"/>
                </a:solidFill>
              </a:rPr>
              <a:t>You</a:t>
            </a:r>
            <a:r>
              <a:rPr lang="en-GB">
                <a:solidFill>
                  <a:schemeClr val="lt1"/>
                </a:solidFill>
              </a:rPr>
              <a:t> are part of the matter to be discussed. </a:t>
            </a:r>
            <a:endParaRPr>
              <a:solidFill>
                <a:schemeClr val="lt1"/>
              </a:solidFill>
            </a:endParaRPr>
          </a:p>
        </p:txBody>
      </p:sp>
      <p:sp>
        <p:nvSpPr>
          <p:cNvPr id="131" name="Google Shape;131;p19"/>
          <p:cNvSpPr txBox="1"/>
          <p:nvPr>
            <p:ph idx="1" type="body"/>
          </p:nvPr>
        </p:nvSpPr>
        <p:spPr>
          <a:xfrm>
            <a:off x="311700" y="1094026"/>
            <a:ext cx="8520600" cy="112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D9D9D9"/>
                </a:solidFill>
              </a:rPr>
              <a:t>Your story is a valuable data point in the discussion.</a:t>
            </a:r>
            <a:endParaRPr>
              <a:solidFill>
                <a:srgbClr val="D9D9D9"/>
              </a:solidFill>
            </a:endParaRPr>
          </a:p>
          <a:p>
            <a:pPr indent="0" lvl="0" marL="0" rtl="0" algn="l">
              <a:spcBef>
                <a:spcPts val="1200"/>
              </a:spcBef>
              <a:spcAft>
                <a:spcPts val="1200"/>
              </a:spcAft>
              <a:buNone/>
            </a:pPr>
            <a:r>
              <a:rPr lang="en-GB">
                <a:solidFill>
                  <a:srgbClr val="D9D9D9"/>
                </a:solidFill>
              </a:rPr>
              <a:t>Your story is a data point that may or may not be representative.</a:t>
            </a:r>
            <a:endParaRPr>
              <a:solidFill>
                <a:srgbClr val="D9D9D9"/>
              </a:solidFill>
            </a:endParaRPr>
          </a:p>
        </p:txBody>
      </p:sp>
      <p:sp>
        <p:nvSpPr>
          <p:cNvPr id="132" name="Google Shape;132;p19"/>
          <p:cNvSpPr txBox="1"/>
          <p:nvPr>
            <p:ph type="title"/>
          </p:nvPr>
        </p:nvSpPr>
        <p:spPr>
          <a:xfrm>
            <a:off x="260500" y="2743439"/>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lt1"/>
                </a:solidFill>
              </a:rPr>
              <a:t>This is a </a:t>
            </a:r>
            <a:r>
              <a:rPr b="1" lang="en-GB">
                <a:solidFill>
                  <a:schemeClr val="lt1"/>
                </a:solidFill>
              </a:rPr>
              <a:t>political</a:t>
            </a:r>
            <a:r>
              <a:rPr lang="en-GB">
                <a:solidFill>
                  <a:schemeClr val="lt1"/>
                </a:solidFill>
              </a:rPr>
              <a:t> discussion, not a scientific one.</a:t>
            </a:r>
            <a:endParaRPr>
              <a:solidFill>
                <a:schemeClr val="lt1"/>
              </a:solidFill>
            </a:endParaRPr>
          </a:p>
        </p:txBody>
      </p:sp>
      <p:sp>
        <p:nvSpPr>
          <p:cNvPr id="133" name="Google Shape;133;p19"/>
          <p:cNvSpPr txBox="1"/>
          <p:nvPr>
            <p:ph idx="1" type="body"/>
          </p:nvPr>
        </p:nvSpPr>
        <p:spPr>
          <a:xfrm>
            <a:off x="311700" y="3450889"/>
            <a:ext cx="8520600" cy="112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700">
                <a:solidFill>
                  <a:srgbClr val="D9D9D9"/>
                </a:solidFill>
              </a:rPr>
              <a:t>It is less about searching for a ground truth, and more about integrating perspectives.</a:t>
            </a:r>
            <a:endParaRPr sz="1700">
              <a:solidFill>
                <a:srgbClr val="D9D9D9"/>
              </a:solidFill>
            </a:endParaRPr>
          </a:p>
          <a:p>
            <a:pPr indent="0" lvl="0" marL="0" rtl="0" algn="l">
              <a:spcBef>
                <a:spcPts val="1200"/>
              </a:spcBef>
              <a:spcAft>
                <a:spcPts val="1200"/>
              </a:spcAft>
              <a:buNone/>
            </a:pPr>
            <a:r>
              <a:rPr lang="en-GB">
                <a:solidFill>
                  <a:srgbClr val="D9D9D9"/>
                </a:solidFill>
              </a:rPr>
              <a:t>The debate revolves around </a:t>
            </a:r>
            <a:r>
              <a:rPr lang="en-GB">
                <a:solidFill>
                  <a:srgbClr val="D9D9D9"/>
                </a:solidFill>
              </a:rPr>
              <a:t>values, priorities, and collective decisions.</a:t>
            </a:r>
            <a:endParaRPr>
              <a:solidFill>
                <a:srgbClr val="D9D9D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311700" y="155700"/>
            <a:ext cx="8520600" cy="252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4133"/>
              <a:t>Come discuss with us!</a:t>
            </a:r>
            <a:endParaRPr b="1" sz="4133"/>
          </a:p>
          <a:p>
            <a:pPr indent="0" lvl="0" marL="0" rtl="0" algn="l">
              <a:spcBef>
                <a:spcPts val="0"/>
              </a:spcBef>
              <a:spcAft>
                <a:spcPts val="0"/>
              </a:spcAft>
              <a:buNone/>
            </a:pPr>
            <a:r>
              <a:t/>
            </a:r>
            <a:endParaRPr b="1" sz="3356"/>
          </a:p>
          <a:p>
            <a:pPr indent="0" lvl="0" marL="0" rtl="0" algn="l">
              <a:spcBef>
                <a:spcPts val="0"/>
              </a:spcBef>
              <a:spcAft>
                <a:spcPts val="0"/>
              </a:spcAft>
              <a:buNone/>
            </a:pPr>
            <a:r>
              <a:rPr lang="en-GB"/>
              <a:t>Interactive s</a:t>
            </a:r>
            <a:r>
              <a:rPr lang="en-GB"/>
              <a:t>plinter session tomorrow at 11:00!</a:t>
            </a:r>
            <a:endParaRPr/>
          </a:p>
          <a:p>
            <a:pPr indent="0" lvl="0" marL="0" rtl="0" algn="l">
              <a:spcBef>
                <a:spcPts val="0"/>
              </a:spcBef>
              <a:spcAft>
                <a:spcPts val="0"/>
              </a:spcAft>
              <a:buClr>
                <a:schemeClr val="dk1"/>
              </a:buClr>
              <a:buSzPct val="75000"/>
              <a:buFont typeface="Arial"/>
              <a:buNone/>
            </a:pPr>
            <a:r>
              <a:rPr lang="en-GB"/>
              <a:t>… </a:t>
            </a:r>
            <a:r>
              <a:rPr lang="en-GB"/>
              <a:t>with </a:t>
            </a:r>
            <a:r>
              <a:rPr b="1" lang="en-GB"/>
              <a:t>panel discussion</a:t>
            </a:r>
            <a:r>
              <a:rPr lang="en-GB"/>
              <a:t>! </a:t>
            </a:r>
            <a:r>
              <a:rPr i="1" lang="en-GB" sz="1467"/>
              <a:t>Moderated by Joe Callingham</a:t>
            </a:r>
            <a:endParaRPr i="1" sz="1467"/>
          </a:p>
          <a:p>
            <a:pPr indent="0" lvl="0" marL="0" rtl="0" algn="l">
              <a:spcBef>
                <a:spcPts val="0"/>
              </a:spcBef>
              <a:spcAft>
                <a:spcPts val="0"/>
              </a:spcAft>
              <a:buNone/>
            </a:pPr>
            <a:r>
              <a:t/>
            </a:r>
            <a:endParaRPr/>
          </a:p>
        </p:txBody>
      </p:sp>
      <p:grpSp>
        <p:nvGrpSpPr>
          <p:cNvPr id="139" name="Google Shape;139;p20"/>
          <p:cNvGrpSpPr/>
          <p:nvPr/>
        </p:nvGrpSpPr>
        <p:grpSpPr>
          <a:xfrm>
            <a:off x="150350" y="2677803"/>
            <a:ext cx="8681951" cy="2313297"/>
            <a:chOff x="150350" y="2677803"/>
            <a:chExt cx="8681951" cy="2313297"/>
          </a:xfrm>
        </p:grpSpPr>
        <p:pic>
          <p:nvPicPr>
            <p:cNvPr id="140" name="Google Shape;140;p20"/>
            <p:cNvPicPr preferRelativeResize="0"/>
            <p:nvPr/>
          </p:nvPicPr>
          <p:blipFill>
            <a:blip r:embed="rId3">
              <a:alphaModFix/>
            </a:blip>
            <a:stretch>
              <a:fillRect/>
            </a:stretch>
          </p:blipFill>
          <p:spPr>
            <a:xfrm>
              <a:off x="182351" y="3427968"/>
              <a:ext cx="1173850" cy="1563132"/>
            </a:xfrm>
            <a:prstGeom prst="rect">
              <a:avLst/>
            </a:prstGeom>
            <a:noFill/>
            <a:ln>
              <a:noFill/>
            </a:ln>
          </p:spPr>
        </p:pic>
        <p:pic>
          <p:nvPicPr>
            <p:cNvPr id="141" name="Google Shape;141;p20"/>
            <p:cNvPicPr preferRelativeResize="0"/>
            <p:nvPr/>
          </p:nvPicPr>
          <p:blipFill>
            <a:blip r:embed="rId4">
              <a:alphaModFix/>
            </a:blip>
            <a:stretch>
              <a:fillRect/>
            </a:stretch>
          </p:blipFill>
          <p:spPr>
            <a:xfrm>
              <a:off x="1627256" y="3427968"/>
              <a:ext cx="1250505" cy="1563131"/>
            </a:xfrm>
            <a:prstGeom prst="rect">
              <a:avLst/>
            </a:prstGeom>
            <a:noFill/>
            <a:ln>
              <a:noFill/>
            </a:ln>
          </p:spPr>
        </p:pic>
        <p:pic>
          <p:nvPicPr>
            <p:cNvPr id="142" name="Google Shape;142;p20"/>
            <p:cNvPicPr preferRelativeResize="0"/>
            <p:nvPr/>
          </p:nvPicPr>
          <p:blipFill rotWithShape="1">
            <a:blip r:embed="rId5">
              <a:alphaModFix/>
            </a:blip>
            <a:srcRect b="5785" l="11056" r="8357" t="0"/>
            <a:stretch/>
          </p:blipFill>
          <p:spPr>
            <a:xfrm>
              <a:off x="3180755" y="3427968"/>
              <a:ext cx="1337175" cy="1563131"/>
            </a:xfrm>
            <a:prstGeom prst="rect">
              <a:avLst/>
            </a:prstGeom>
            <a:noFill/>
            <a:ln>
              <a:noFill/>
            </a:ln>
          </p:spPr>
        </p:pic>
        <p:pic>
          <p:nvPicPr>
            <p:cNvPr id="143" name="Google Shape;143;p20"/>
            <p:cNvPicPr preferRelativeResize="0"/>
            <p:nvPr/>
          </p:nvPicPr>
          <p:blipFill rotWithShape="1">
            <a:blip r:embed="rId6">
              <a:alphaModFix/>
            </a:blip>
            <a:srcRect b="0" l="11443" r="6938" t="0"/>
            <a:stretch/>
          </p:blipFill>
          <p:spPr>
            <a:xfrm>
              <a:off x="4717556" y="3427968"/>
              <a:ext cx="1275853" cy="1563132"/>
            </a:xfrm>
            <a:prstGeom prst="rect">
              <a:avLst/>
            </a:prstGeom>
            <a:noFill/>
            <a:ln>
              <a:noFill/>
            </a:ln>
          </p:spPr>
        </p:pic>
        <p:pic>
          <p:nvPicPr>
            <p:cNvPr id="144" name="Google Shape;144;p20"/>
            <p:cNvPicPr preferRelativeResize="0"/>
            <p:nvPr/>
          </p:nvPicPr>
          <p:blipFill rotWithShape="1">
            <a:blip r:embed="rId7">
              <a:alphaModFix/>
            </a:blip>
            <a:srcRect b="23763" l="19524" r="21670" t="0"/>
            <a:stretch/>
          </p:blipFill>
          <p:spPr>
            <a:xfrm>
              <a:off x="6193023" y="3427968"/>
              <a:ext cx="1337160" cy="1563132"/>
            </a:xfrm>
            <a:prstGeom prst="rect">
              <a:avLst/>
            </a:prstGeom>
            <a:noFill/>
            <a:ln>
              <a:noFill/>
            </a:ln>
          </p:spPr>
        </p:pic>
        <p:pic>
          <p:nvPicPr>
            <p:cNvPr id="145" name="Google Shape;145;p20"/>
            <p:cNvPicPr preferRelativeResize="0"/>
            <p:nvPr/>
          </p:nvPicPr>
          <p:blipFill rotWithShape="1">
            <a:blip r:embed="rId8">
              <a:alphaModFix/>
            </a:blip>
            <a:srcRect b="0" l="0" r="7995" t="0"/>
            <a:stretch/>
          </p:blipFill>
          <p:spPr>
            <a:xfrm>
              <a:off x="7658444" y="3423375"/>
              <a:ext cx="1173857" cy="1567725"/>
            </a:xfrm>
            <a:prstGeom prst="rect">
              <a:avLst/>
            </a:prstGeom>
            <a:noFill/>
            <a:ln>
              <a:noFill/>
            </a:ln>
          </p:spPr>
        </p:pic>
        <p:sp>
          <p:nvSpPr>
            <p:cNvPr id="146" name="Google Shape;146;p20"/>
            <p:cNvSpPr txBox="1"/>
            <p:nvPr/>
          </p:nvSpPr>
          <p:spPr>
            <a:xfrm>
              <a:off x="150350" y="2709956"/>
              <a:ext cx="1173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chemeClr val="dk2"/>
                  </a:solidFill>
                </a:rPr>
                <a:t>Marijke Haverkorn (RU)</a:t>
              </a:r>
              <a:endParaRPr sz="1300">
                <a:solidFill>
                  <a:schemeClr val="dk2"/>
                </a:solidFill>
              </a:endParaRPr>
            </a:p>
          </p:txBody>
        </p:sp>
        <p:sp>
          <p:nvSpPr>
            <p:cNvPr id="147" name="Google Shape;147;p20"/>
            <p:cNvSpPr txBox="1"/>
            <p:nvPr/>
          </p:nvSpPr>
          <p:spPr>
            <a:xfrm>
              <a:off x="1562963" y="2709956"/>
              <a:ext cx="1173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chemeClr val="dk2"/>
                  </a:solidFill>
                </a:rPr>
                <a:t>Arnout</a:t>
              </a:r>
              <a:r>
                <a:rPr lang="en-GB" sz="1300">
                  <a:solidFill>
                    <a:schemeClr val="dk2"/>
                  </a:solidFill>
                </a:rPr>
                <a:t> </a:t>
              </a:r>
              <a:endParaRPr sz="1300">
                <a:solidFill>
                  <a:schemeClr val="dk2"/>
                </a:solidFill>
              </a:endParaRPr>
            </a:p>
            <a:p>
              <a:pPr indent="0" lvl="0" marL="0" rtl="0" algn="l">
                <a:spcBef>
                  <a:spcPts val="0"/>
                </a:spcBef>
                <a:spcAft>
                  <a:spcPts val="0"/>
                </a:spcAft>
                <a:buNone/>
              </a:pPr>
              <a:r>
                <a:rPr lang="en-GB" sz="1300">
                  <a:solidFill>
                    <a:schemeClr val="dk2"/>
                  </a:solidFill>
                </a:rPr>
                <a:t>van Ree (FNV)</a:t>
              </a:r>
              <a:endParaRPr sz="1300">
                <a:solidFill>
                  <a:schemeClr val="dk2"/>
                </a:solidFill>
              </a:endParaRPr>
            </a:p>
          </p:txBody>
        </p:sp>
        <p:sp>
          <p:nvSpPr>
            <p:cNvPr id="148" name="Google Shape;148;p20"/>
            <p:cNvSpPr txBox="1"/>
            <p:nvPr/>
          </p:nvSpPr>
          <p:spPr>
            <a:xfrm>
              <a:off x="3118825" y="2709956"/>
              <a:ext cx="1173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chemeClr val="dk2"/>
                  </a:solidFill>
                </a:rPr>
                <a:t>Shoko</a:t>
              </a:r>
              <a:endParaRPr sz="1300">
                <a:solidFill>
                  <a:schemeClr val="dk2"/>
                </a:solidFill>
              </a:endParaRPr>
            </a:p>
            <a:p>
              <a:pPr indent="0" lvl="0" marL="0" rtl="0" algn="l">
                <a:spcBef>
                  <a:spcPts val="0"/>
                </a:spcBef>
                <a:spcAft>
                  <a:spcPts val="0"/>
                </a:spcAft>
                <a:buNone/>
              </a:pPr>
              <a:r>
                <a:rPr lang="en-GB" sz="1300">
                  <a:solidFill>
                    <a:schemeClr val="dk2"/>
                  </a:solidFill>
                </a:rPr>
                <a:t>Jin</a:t>
              </a:r>
              <a:endParaRPr sz="1300">
                <a:solidFill>
                  <a:schemeClr val="dk2"/>
                </a:solidFill>
              </a:endParaRPr>
            </a:p>
            <a:p>
              <a:pPr indent="0" lvl="0" marL="0" rtl="0" algn="l">
                <a:spcBef>
                  <a:spcPts val="0"/>
                </a:spcBef>
                <a:spcAft>
                  <a:spcPts val="0"/>
                </a:spcAft>
                <a:buNone/>
              </a:pPr>
              <a:r>
                <a:rPr lang="en-GB" sz="1300">
                  <a:solidFill>
                    <a:schemeClr val="dk2"/>
                  </a:solidFill>
                </a:rPr>
                <a:t>(RUG)</a:t>
              </a:r>
              <a:endParaRPr sz="1300">
                <a:solidFill>
                  <a:schemeClr val="dk2"/>
                </a:solidFill>
              </a:endParaRPr>
            </a:p>
          </p:txBody>
        </p:sp>
        <p:sp>
          <p:nvSpPr>
            <p:cNvPr id="149" name="Google Shape;149;p20"/>
            <p:cNvSpPr txBox="1"/>
            <p:nvPr/>
          </p:nvSpPr>
          <p:spPr>
            <a:xfrm>
              <a:off x="4639853" y="2709956"/>
              <a:ext cx="1173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chemeClr val="dk2"/>
                  </a:solidFill>
                </a:rPr>
                <a:t>Emily</a:t>
              </a:r>
              <a:endParaRPr sz="1300">
                <a:solidFill>
                  <a:schemeClr val="dk2"/>
                </a:solidFill>
              </a:endParaRPr>
            </a:p>
            <a:p>
              <a:pPr indent="0" lvl="0" marL="0" rtl="0" algn="l">
                <a:spcBef>
                  <a:spcPts val="0"/>
                </a:spcBef>
                <a:spcAft>
                  <a:spcPts val="0"/>
                </a:spcAft>
                <a:buNone/>
              </a:pPr>
              <a:r>
                <a:rPr lang="en-GB" sz="1300">
                  <a:solidFill>
                    <a:schemeClr val="dk2"/>
                  </a:solidFill>
                </a:rPr>
                <a:t>Sandford</a:t>
              </a:r>
              <a:endParaRPr sz="1300">
                <a:solidFill>
                  <a:schemeClr val="dk2"/>
                </a:solidFill>
              </a:endParaRPr>
            </a:p>
            <a:p>
              <a:pPr indent="0" lvl="0" marL="0" rtl="0" algn="l">
                <a:spcBef>
                  <a:spcPts val="0"/>
                </a:spcBef>
                <a:spcAft>
                  <a:spcPts val="0"/>
                </a:spcAft>
                <a:buNone/>
              </a:pPr>
              <a:r>
                <a:rPr lang="en-GB" sz="1300">
                  <a:solidFill>
                    <a:schemeClr val="dk2"/>
                  </a:solidFill>
                </a:rPr>
                <a:t>(Leiden)</a:t>
              </a:r>
              <a:endParaRPr sz="1300">
                <a:solidFill>
                  <a:schemeClr val="dk2"/>
                </a:solidFill>
              </a:endParaRPr>
            </a:p>
          </p:txBody>
        </p:sp>
        <p:sp>
          <p:nvSpPr>
            <p:cNvPr id="150" name="Google Shape;150;p20"/>
            <p:cNvSpPr txBox="1"/>
            <p:nvPr/>
          </p:nvSpPr>
          <p:spPr>
            <a:xfrm>
              <a:off x="6118031" y="2677803"/>
              <a:ext cx="1173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chemeClr val="dk2"/>
                  </a:solidFill>
                </a:rPr>
                <a:t>Michael</a:t>
              </a:r>
              <a:endParaRPr sz="1300">
                <a:solidFill>
                  <a:schemeClr val="dk2"/>
                </a:solidFill>
              </a:endParaRPr>
            </a:p>
            <a:p>
              <a:pPr indent="0" lvl="0" marL="0" rtl="0" algn="l">
                <a:spcBef>
                  <a:spcPts val="0"/>
                </a:spcBef>
                <a:spcAft>
                  <a:spcPts val="0"/>
                </a:spcAft>
                <a:buNone/>
              </a:pPr>
              <a:r>
                <a:rPr lang="en-GB" sz="1300">
                  <a:solidFill>
                    <a:schemeClr val="dk2"/>
                  </a:solidFill>
                </a:rPr>
                <a:t>Wise</a:t>
              </a:r>
              <a:endParaRPr sz="1300">
                <a:solidFill>
                  <a:schemeClr val="dk2"/>
                </a:solidFill>
              </a:endParaRPr>
            </a:p>
            <a:p>
              <a:pPr indent="0" lvl="0" marL="0" rtl="0" algn="l">
                <a:spcBef>
                  <a:spcPts val="0"/>
                </a:spcBef>
                <a:spcAft>
                  <a:spcPts val="0"/>
                </a:spcAft>
                <a:buNone/>
              </a:pPr>
              <a:r>
                <a:rPr lang="en-GB" sz="1300">
                  <a:solidFill>
                    <a:schemeClr val="dk2"/>
                  </a:solidFill>
                </a:rPr>
                <a:t>(NOVA)</a:t>
              </a:r>
              <a:endParaRPr sz="1300">
                <a:solidFill>
                  <a:schemeClr val="dk2"/>
                </a:solidFill>
              </a:endParaRPr>
            </a:p>
          </p:txBody>
        </p:sp>
        <p:sp>
          <p:nvSpPr>
            <p:cNvPr id="151" name="Google Shape;151;p20"/>
            <p:cNvSpPr txBox="1"/>
            <p:nvPr/>
          </p:nvSpPr>
          <p:spPr>
            <a:xfrm>
              <a:off x="7579772" y="2677806"/>
              <a:ext cx="1173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chemeClr val="dk2"/>
                  </a:solidFill>
                </a:rPr>
                <a:t>Ralf </a:t>
              </a:r>
              <a:endParaRPr sz="1300">
                <a:solidFill>
                  <a:schemeClr val="dk2"/>
                </a:solidFill>
              </a:endParaRPr>
            </a:p>
            <a:p>
              <a:pPr indent="0" lvl="0" marL="0" rtl="0" algn="l">
                <a:spcBef>
                  <a:spcPts val="0"/>
                </a:spcBef>
                <a:spcAft>
                  <a:spcPts val="0"/>
                </a:spcAft>
                <a:buNone/>
              </a:pPr>
              <a:r>
                <a:rPr lang="en-GB" sz="1300">
                  <a:solidFill>
                    <a:schemeClr val="dk2"/>
                  </a:solidFill>
                </a:rPr>
                <a:t>Boland</a:t>
              </a:r>
              <a:endParaRPr sz="1300">
                <a:solidFill>
                  <a:schemeClr val="dk2"/>
                </a:solidFill>
              </a:endParaRPr>
            </a:p>
            <a:p>
              <a:pPr indent="0" lvl="0" marL="0" rtl="0" algn="l">
                <a:spcBef>
                  <a:spcPts val="0"/>
                </a:spcBef>
                <a:spcAft>
                  <a:spcPts val="0"/>
                </a:spcAft>
                <a:buNone/>
              </a:pPr>
              <a:r>
                <a:rPr lang="en-GB" sz="1300">
                  <a:solidFill>
                    <a:schemeClr val="dk2"/>
                  </a:solidFill>
                </a:rPr>
                <a:t>(NWO)</a:t>
              </a:r>
              <a:endParaRPr sz="1300">
                <a:solidFill>
                  <a:schemeClr val="dk2"/>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