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2"/>
  </p:notesMasterIdLst>
  <p:sldIdLst>
    <p:sldId id="256" r:id="rId2"/>
    <p:sldId id="348" r:id="rId3"/>
    <p:sldId id="362" r:id="rId4"/>
    <p:sldId id="355" r:id="rId5"/>
    <p:sldId id="347" r:id="rId6"/>
    <p:sldId id="266" r:id="rId7"/>
    <p:sldId id="289" r:id="rId8"/>
    <p:sldId id="307" r:id="rId9"/>
    <p:sldId id="361" r:id="rId10"/>
    <p:sldId id="358" r:id="rId11"/>
    <p:sldId id="363" r:id="rId12"/>
    <p:sldId id="366" r:id="rId13"/>
    <p:sldId id="364" r:id="rId14"/>
    <p:sldId id="360" r:id="rId15"/>
    <p:sldId id="293" r:id="rId16"/>
    <p:sldId id="328" r:id="rId17"/>
    <p:sldId id="365" r:id="rId18"/>
    <p:sldId id="257" r:id="rId19"/>
    <p:sldId id="321" r:id="rId20"/>
    <p:sldId id="276" r:id="rId21"/>
  </p:sldIdLst>
  <p:sldSz cx="12192000" cy="6858000"/>
  <p:notesSz cx="6858000" cy="9144000"/>
  <p:defaultTextStyle>
    <a:defPPr>
      <a:defRPr lang="en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40255"/>
    <a:srgbClr val="72196D"/>
    <a:srgbClr val="00003B"/>
    <a:srgbClr val="EC804A"/>
    <a:srgbClr val="553987"/>
    <a:srgbClr val="85B0DA"/>
    <a:srgbClr val="E85400"/>
    <a:srgbClr val="87216B"/>
    <a:srgbClr val="C089D3"/>
    <a:srgbClr val="CC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35" autoAdjust="0"/>
    <p:restoredTop sz="90024" autoAdjust="0"/>
  </p:normalViewPr>
  <p:slideViewPr>
    <p:cSldViewPr snapToGrid="0">
      <p:cViewPr>
        <p:scale>
          <a:sx n="50" d="100"/>
          <a:sy n="50" d="100"/>
        </p:scale>
        <p:origin x="1168" y="40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521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E96BC6-4FB6-49F0-9101-71FF04B41D6B}" type="datetimeFigureOut">
              <a:rPr lang="en-NL" smtClean="0"/>
              <a:t>11/05/2026</a:t>
            </a:fld>
            <a:endParaRPr lang="en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C94680-3D3D-4C47-A156-39901776E9B5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2888017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C94680-3D3D-4C47-A156-39901776E9B5}" type="slidenum">
              <a:rPr lang="en-NL" smtClean="0"/>
              <a:t>1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5025468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C94680-3D3D-4C47-A156-39901776E9B5}" type="slidenum">
              <a:rPr lang="en-NL" smtClean="0"/>
              <a:t>15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1455348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984768-0B22-A21E-30BB-07D9552238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5F95D42-F418-2B4F-D6F8-B67F83B41FD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238C14D-DCA1-7EF1-24A9-39B732BF75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749623-9987-04A8-9CEC-6767DFA8E72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C94680-3D3D-4C47-A156-39901776E9B5}" type="slidenum">
              <a:rPr lang="en-NL" smtClean="0"/>
              <a:t>16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8530760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C94680-3D3D-4C47-A156-39901776E9B5}" type="slidenum">
              <a:rPr lang="en-NL" smtClean="0"/>
              <a:t>18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2774955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8B58D4-3F97-2947-5BC9-3208EABE2A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9D73469-22D1-8810-F5F7-C174127AB6F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6034C1F-D7A6-46C1-5062-9715F2C551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7940EB-424B-9D2B-6EBA-AA4CEEF68DA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C94680-3D3D-4C47-A156-39901776E9B5}" type="slidenum">
              <a:rPr lang="en-NL" smtClean="0"/>
              <a:t>19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5882256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C94680-3D3D-4C47-A156-39901776E9B5}" type="slidenum">
              <a:rPr lang="en-NL" smtClean="0"/>
              <a:t>20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650942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D0CE32-5E5C-BF8C-D178-8337D892EB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F69B0DF-DC5B-3338-044B-EAFD57F4A72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82B0300-8334-B994-A906-DCDD48B7DA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6476EE-8D36-1638-BAF8-B59D3CA0CBE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C94680-3D3D-4C47-A156-39901776E9B5}" type="slidenum">
              <a:rPr lang="en-NL" smtClean="0"/>
              <a:t>2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7854482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7E7B0D-EB4C-E148-0C46-234D110FC1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80EBF1D-08DC-AED2-F073-7EA2EA47C0D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A7F9C15-7006-AB9B-E665-D6796E5983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7ACB8B-982D-1C85-1417-E78F807367B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C94680-3D3D-4C47-A156-39901776E9B5}" type="slidenum">
              <a:rPr lang="en-NL" smtClean="0"/>
              <a:t>3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9940417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C94680-3D3D-4C47-A156-39901776E9B5}" type="slidenum">
              <a:rPr lang="en-NL" smtClean="0"/>
              <a:t>4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3510259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C94680-3D3D-4C47-A156-39901776E9B5}" type="slidenum">
              <a:rPr lang="en-NL" smtClean="0"/>
              <a:t>6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1837209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C94680-3D3D-4C47-A156-39901776E9B5}" type="slidenum">
              <a:rPr lang="en-NL" smtClean="0"/>
              <a:t>7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0551323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504059-8321-FF4A-D796-9338601881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7D98A8A-67C5-B807-59E7-9C9AB2A87AA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BFDE0F9-3CB7-BC27-7E68-3AE30D7A61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DF6DAD-709A-A1B8-505A-16071E16A43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C94680-3D3D-4C47-A156-39901776E9B5}" type="slidenum">
              <a:rPr lang="en-NL" smtClean="0"/>
              <a:t>8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7694677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EA9E7E-E2DE-1EA6-B96D-C52B21AD5A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0F90012-2F3E-F539-4F05-4BC5D111155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3D34FEA-C664-6326-1EA6-2E6B9B8250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DCBB89-8A3C-BAAA-ADA6-4192FD51F22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C94680-3D3D-4C47-A156-39901776E9B5}" type="slidenum">
              <a:rPr lang="en-NL" smtClean="0"/>
              <a:t>9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8094606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EA9E7E-E2DE-1EA6-B96D-C52B21AD5A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0F90012-2F3E-F539-4F05-4BC5D111155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3D34FEA-C664-6326-1EA6-2E6B9B8250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DCBB89-8A3C-BAAA-ADA6-4192FD51F22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C94680-3D3D-4C47-A156-39901776E9B5}" type="slidenum">
              <a:rPr lang="en-NL" smtClean="0"/>
              <a:t>12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8356370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3715BF-124A-62B9-1E5D-4C96A53CE0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BD439D-ED11-053A-61F5-05E47BE08B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7AA1D7-06B5-DC65-2CAD-10AAD08936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328C3-B5AF-4C3C-9E1F-AA7B4342C58F}" type="datetime8">
              <a:rPr lang="en-NL" smtClean="0"/>
              <a:t>11/05/2026 18:11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B17244-C537-2249-998C-A0B7719727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Elena Tonucci, Leiden University</a:t>
            </a:r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85C16A-DDAC-F794-CA60-FD6F8967AE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2AF60-1E1F-4A9C-BFD2-C52EECA550AB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3174563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2B92A8-D502-5195-4809-FBF6F45FA8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7C8DDB-1905-FC6D-5829-02BF9E68CA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053364-552C-8D46-29D2-87CCC6A227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10723-ABEA-4A57-8E51-1007DEDEEB83}" type="datetime8">
              <a:rPr lang="en-NL" smtClean="0"/>
              <a:t>11/05/2026 18:11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2FA571-3E58-0BBC-A600-13B4D4EE70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Elena Tonucci, Leiden University</a:t>
            </a:r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31FE40-CD40-E075-9916-A1B6C45231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2AF60-1E1F-4A9C-BFD2-C52EECA550AB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2327975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B2D574F-50E3-0E46-05BC-5B0AE8A5BD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BA6FAF5-E311-9048-D05C-1BDD566F39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28F141-7D2F-C1CD-CC64-FDB78CBF7A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70191-62B0-4ACD-B689-78FA05A17847}" type="datetime8">
              <a:rPr lang="en-NL" smtClean="0"/>
              <a:t>11/05/2026 18:11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303D41-2E78-1610-AFC0-56FBE233AC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Elena Tonucci, Leiden University</a:t>
            </a:r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B5B40F-4435-7877-ED1B-BDB1E610D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2AF60-1E1F-4A9C-BFD2-C52EECA550AB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7160904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B3DFD1-FAC8-72E4-7A96-8E73794EED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60AB5F-5DC7-EFDD-3981-9D16FEE556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8D7D4F-4F39-0FC6-96D5-165E68E142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DAF69-2520-47A8-BEC4-7338F969C925}" type="datetime8">
              <a:rPr lang="en-NL" smtClean="0"/>
              <a:t>11/05/2026 18:11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82637C-A2F1-98DD-1E4F-2BCBA634C8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Elena Tonucci, Leiden University</a:t>
            </a:r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405F46-B9B5-510E-D07E-9C2557C40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2AF60-1E1F-4A9C-BFD2-C52EECA550AB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2916707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B128DC-F569-406B-F36B-0F64CE618A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D1A51A-B9C0-5FF9-5AE2-0987857FA4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2AEA5A-84AF-EE5B-EB77-62B4796C4E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C6311-4F48-4C8E-8C4D-D4B3910CB494}" type="datetime8">
              <a:rPr lang="en-NL" smtClean="0"/>
              <a:t>11/05/2026 18:11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29BCE8-DE26-F263-51A8-C804765EA8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Elena Tonucci, Leiden University</a:t>
            </a:r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2B1EF4-EB41-8398-1D20-4326EA052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2AF60-1E1F-4A9C-BFD2-C52EECA550AB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7650009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637F35-BE12-B7D0-49DF-8F4702D9DE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6E479F-27A2-9998-545B-2AEDDF440A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6A4DF7-C74E-1892-14C3-6D6DAF9451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39FB70-83D8-94DB-A70E-4E3CD74C6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B0F2C-6EC3-4B85-8DFE-F3A8194C834E}" type="datetime8">
              <a:rPr lang="en-NL" smtClean="0"/>
              <a:t>11/05/2026 18:11</a:t>
            </a:fld>
            <a:endParaRPr lang="en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D9EF69-E561-4924-837E-5415CF26B9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Elena Tonucci, Leiden University</a:t>
            </a:r>
            <a:endParaRPr lang="en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918B83-FE35-1866-F858-D775383B2D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2AF60-1E1F-4A9C-BFD2-C52EECA550AB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9972998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F2DAA1-8349-6F92-6EBC-1A400F976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C19DB9-33EE-0C12-453A-C775CA9C9A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2A40BA-B96D-6598-9E4C-8472705BD2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933071-563A-44F9-FC52-6653673D59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0990D3E-AD3A-22EC-79EB-694A0A6A5F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AF99897-C37F-87B5-5A43-62DEB416A5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B8B9B-699C-4DEE-8233-5B55D957CEAA}" type="datetime8">
              <a:rPr lang="en-NL" smtClean="0"/>
              <a:t>11/05/2026 18:11</a:t>
            </a:fld>
            <a:endParaRPr lang="en-NL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AEBA0D1-C628-EACB-73A0-DCDEA1C193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Elena Tonucci, Leiden University</a:t>
            </a:r>
            <a:endParaRPr lang="en-NL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BAD508D-0325-138B-319B-E3485379DC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2AF60-1E1F-4A9C-BFD2-C52EECA550AB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0598779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F8B045-9E50-180B-2CF2-7B96CF3B66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FFE777-007C-3A91-4251-04BCEC02B4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B46F7-207E-4170-947B-27D0A811D422}" type="datetime8">
              <a:rPr lang="en-NL" smtClean="0"/>
              <a:t>11/05/2026 18:11</a:t>
            </a:fld>
            <a:endParaRPr lang="en-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BD1224-F2DF-2975-F3AE-93159B0D05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Elena Tonucci, Leiden University</a:t>
            </a:r>
            <a:endParaRPr lang="en-N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2E5F59-B8EA-20D3-65EE-543EE75B08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2AF60-1E1F-4A9C-BFD2-C52EECA550AB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4383572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6ED1F74-1C70-FBF0-0149-CF5829EF6F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47846-9FFB-4BC4-8300-0E6ADFDB4076}" type="datetime8">
              <a:rPr lang="en-NL" smtClean="0"/>
              <a:t>11/05/2026 18:11</a:t>
            </a:fld>
            <a:endParaRPr lang="en-N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4A64983-55AC-7245-F645-E33C280A0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Elena Tonucci, Leiden University</a:t>
            </a:r>
            <a:endParaRPr lang="en-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EE3593-5D3A-E91A-0ABC-25E25F5DC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2AF60-1E1F-4A9C-BFD2-C52EECA550AB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8358280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9693D6-12C8-41BF-48EB-ED85C23789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78A0CB-8717-D4D1-EB34-08EE70E08F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842402-BD73-7043-A438-B0A8271110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A5D0EA-8201-F164-5469-00BFB8A8BB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947F7-2AB6-4CDC-B730-898FB0A7B96E}" type="datetime8">
              <a:rPr lang="en-NL" smtClean="0"/>
              <a:t>11/05/2026 18:11</a:t>
            </a:fld>
            <a:endParaRPr lang="en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02387F-4648-A881-E980-78E6A7726E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Elena Tonucci, Leiden University</a:t>
            </a:r>
            <a:endParaRPr lang="en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4AC37A-2B2B-9EDA-86CB-134F10BD7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2AF60-1E1F-4A9C-BFD2-C52EECA550AB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5607185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E5CB04-82D0-8075-846E-06B3A0E42A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C42A597-DD9F-13DC-467D-E18F765B8C4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8068E8-4D84-5D74-712A-96391821BA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9E53DF-A036-6405-F367-2BB4D31D43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83CBF-4327-4956-85D4-DF696732F224}" type="datetime8">
              <a:rPr lang="en-NL" smtClean="0"/>
              <a:t>11/05/2026 18:11</a:t>
            </a:fld>
            <a:endParaRPr lang="en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FD7562-A524-05D6-9EE2-590445C3E1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Elena Tonucci, Leiden University</a:t>
            </a:r>
            <a:endParaRPr lang="en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130F97-8E4A-10E9-159E-D436D84C1C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2AF60-1E1F-4A9C-BFD2-C52EECA550AB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2741843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362AB2B-D340-5E38-6316-9E0A9FCE04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EC2313-1E0F-15E3-8A59-968C6CE9C8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4EB85B-AF4E-CC91-2F4E-D10FCDD968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D7A1FE2-1AD7-4D08-8ED2-408C5D54FBAB}" type="datetime8">
              <a:rPr lang="en-NL" smtClean="0"/>
              <a:t>11/05/2026 18:11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6776F8-D4BF-CC5F-211B-A01F0D1E0F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/>
              <a:t>Elena Tonucci, Leiden University</a:t>
            </a:r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DBDE11-26C6-23FF-2686-F22E6D0063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882AF60-1E1F-4A9C-BFD2-C52EECA550AB}" type="slidenum">
              <a:rPr lang="en-NL" smtClean="0"/>
              <a:t>‹#›</a:t>
            </a:fld>
            <a:endParaRPr lang="en-NL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242FAD8-6544-F845-7A81-B0A430EC3ADC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63500" y="6642100"/>
            <a:ext cx="1590675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NL" sz="1000">
                <a:solidFill>
                  <a:srgbClr val="000000">
                    <a:alpha val="50000"/>
                  </a:srgbClr>
                </a:solidFill>
                <a:latin typeface="Aptos" panose="020B0004020202020204" pitchFamily="34" charset="0"/>
              </a:rPr>
              <a:t>Classified as Internal | Intern</a:t>
            </a:r>
          </a:p>
        </p:txBody>
      </p:sp>
    </p:spTree>
    <p:extLst>
      <p:ext uri="{BB962C8B-B14F-4D97-AF65-F5344CB8AC3E}">
        <p14:creationId xmlns:p14="http://schemas.microsoft.com/office/powerpoint/2010/main" val="2318291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.gif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11" Type="http://schemas.openxmlformats.org/officeDocument/2006/relationships/image" Target="../media/image54.png"/><Relationship Id="rId5" Type="http://schemas.openxmlformats.org/officeDocument/2006/relationships/image" Target="../media/image39.png"/><Relationship Id="rId10" Type="http://schemas.openxmlformats.org/officeDocument/2006/relationships/image" Target="../media/image53.png"/><Relationship Id="rId4" Type="http://schemas.openxmlformats.org/officeDocument/2006/relationships/image" Target="../media/image38.jpeg"/><Relationship Id="rId9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26.png"/><Relationship Id="rId5" Type="http://schemas.openxmlformats.org/officeDocument/2006/relationships/image" Target="../media/image11.png"/><Relationship Id="rId10" Type="http://schemas.openxmlformats.org/officeDocument/2006/relationships/image" Target="../media/image25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4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025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7150BA9-C7F8-B809-AC57-A7A2E2EEE2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5457" y="0"/>
            <a:ext cx="6842744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231D835-907D-CC25-30D7-C34FA69C72D9}"/>
              </a:ext>
            </a:extLst>
          </p:cNvPr>
          <p:cNvSpPr txBox="1"/>
          <p:nvPr/>
        </p:nvSpPr>
        <p:spPr>
          <a:xfrm>
            <a:off x="325119" y="5400608"/>
            <a:ext cx="113434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Baskerville Old Face" panose="02020602080505020303" pitchFamily="18" charset="0"/>
                <a:sym typeface="Wingdings" panose="05000000000000000000" pitchFamily="2" charset="2"/>
              </a:rPr>
              <a:t>Elena Tonucci,</a:t>
            </a:r>
          </a:p>
          <a:p>
            <a:r>
              <a:rPr lang="en-US" sz="2400" dirty="0">
                <a:solidFill>
                  <a:schemeClr val="bg1"/>
                </a:solidFill>
                <a:latin typeface="Baskerville Old Face" panose="02020602080505020303" pitchFamily="18" charset="0"/>
                <a:sym typeface="Wingdings" panose="05000000000000000000" pitchFamily="2" charset="2"/>
              </a:rPr>
              <a:t>S. Haffert, M. Mars, R. Landman, &amp; MagAO-X team</a:t>
            </a:r>
          </a:p>
          <a:p>
            <a:r>
              <a:rPr lang="en-US" sz="2400" i="1" dirty="0">
                <a:solidFill>
                  <a:schemeClr val="bg1"/>
                </a:solidFill>
                <a:latin typeface="Baskerville Old Face" panose="02020602080505020303" pitchFamily="18" charset="0"/>
                <a:sym typeface="Wingdings" panose="05000000000000000000" pitchFamily="2" charset="2"/>
              </a:rPr>
              <a:t>12/05/2026 - NAC 2026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23A21EB-DE58-3675-F098-8D9601B3ECDB}"/>
              </a:ext>
            </a:extLst>
          </p:cNvPr>
          <p:cNvSpPr txBox="1"/>
          <p:nvPr/>
        </p:nvSpPr>
        <p:spPr>
          <a:xfrm>
            <a:off x="325119" y="411105"/>
            <a:ext cx="10150724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spc="300" dirty="0">
                <a:solidFill>
                  <a:schemeClr val="bg1"/>
                </a:solidFill>
                <a:latin typeface="Baskerville Old Face" panose="02020602080505020303" pitchFamily="18" charset="0"/>
              </a:rPr>
              <a:t>On-sky dark hole digging</a:t>
            </a:r>
          </a:p>
          <a:p>
            <a:r>
              <a:rPr lang="en-US" sz="4400" b="1" spc="300" dirty="0">
                <a:solidFill>
                  <a:schemeClr val="bg1"/>
                </a:solidFill>
                <a:latin typeface="Baskerville Old Face" panose="02020602080505020303" pitchFamily="18" charset="0"/>
              </a:rPr>
              <a:t>with the Self-Coherent Camera</a:t>
            </a:r>
            <a:endParaRPr lang="en-US" sz="2400" b="1" spc="300" dirty="0">
              <a:solidFill>
                <a:schemeClr val="bg1"/>
              </a:solidFill>
              <a:latin typeface="Baskerville Old Face" panose="02020602080505020303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E12180B-CFBD-25D3-F40A-9A1EC250A1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343" y="5143546"/>
            <a:ext cx="3086017" cy="1714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9180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54CAFB-9F96-068C-435F-3D04938676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F9CA774-92C3-A887-F4EE-CBB6D4F705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11" t="28148" r="14049" b="25741"/>
          <a:stretch>
            <a:fillRect/>
          </a:stretch>
        </p:blipFill>
        <p:spPr>
          <a:xfrm>
            <a:off x="1017263" y="1305555"/>
            <a:ext cx="10700034" cy="5026997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57AA6C02-4F18-1E1B-7284-CE6989EB830F}"/>
              </a:ext>
            </a:extLst>
          </p:cNvPr>
          <p:cNvSpPr/>
          <p:nvPr/>
        </p:nvSpPr>
        <p:spPr>
          <a:xfrm>
            <a:off x="-86061" y="-104800"/>
            <a:ext cx="12392809" cy="644040"/>
          </a:xfrm>
          <a:prstGeom prst="rect">
            <a:avLst/>
          </a:prstGeom>
          <a:solidFill>
            <a:srgbClr val="440255"/>
          </a:solidFill>
          <a:ln>
            <a:solidFill>
              <a:srgbClr val="2A2E3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>
              <a:latin typeface="Baskerville Old Face" panose="02020602080505020303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28C00B8-451E-341D-48AC-57BA93B78361}"/>
              </a:ext>
            </a:extLst>
          </p:cNvPr>
          <p:cNvSpPr txBox="1"/>
          <p:nvPr/>
        </p:nvSpPr>
        <p:spPr>
          <a:xfrm>
            <a:off x="182880" y="2729"/>
            <a:ext cx="1332439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spc="300" dirty="0">
                <a:solidFill>
                  <a:schemeClr val="bg1"/>
                </a:solidFill>
                <a:latin typeface="Baskerville Old Face" panose="02020602080505020303" pitchFamily="18" charset="0"/>
              </a:rPr>
              <a:t>Alpha Virginis without and with WF control</a:t>
            </a:r>
            <a:endParaRPr lang="en-NL" sz="2400" b="1" spc="300" dirty="0">
              <a:solidFill>
                <a:schemeClr val="bg1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EBD0308-121C-7E0A-0F07-8C8396ABD624}"/>
              </a:ext>
            </a:extLst>
          </p:cNvPr>
          <p:cNvSpPr/>
          <p:nvPr/>
        </p:nvSpPr>
        <p:spPr>
          <a:xfrm>
            <a:off x="-86061" y="6587996"/>
            <a:ext cx="12392809" cy="282704"/>
          </a:xfrm>
          <a:prstGeom prst="rect">
            <a:avLst/>
          </a:prstGeom>
          <a:solidFill>
            <a:srgbClr val="44025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>
              <a:latin typeface="Baskerville Old Face" panose="02020602080505020303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AEC09F0-3E13-BA4D-48CB-AC03718CA14B}"/>
              </a:ext>
            </a:extLst>
          </p:cNvPr>
          <p:cNvSpPr txBox="1"/>
          <p:nvPr/>
        </p:nvSpPr>
        <p:spPr>
          <a:xfrm>
            <a:off x="4383057" y="6553096"/>
            <a:ext cx="34545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Baskerville Old Face" panose="02020602080505020303" pitchFamily="18" charset="0"/>
              </a:rPr>
              <a:t>Elena Tonucci | tonucci@strw.leidenuniv.nl</a:t>
            </a:r>
            <a:endParaRPr lang="en-NL" sz="1400" dirty="0">
              <a:solidFill>
                <a:schemeClr val="bg1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1C4C8D3-6512-C76D-4ECB-57F248F66365}"/>
              </a:ext>
            </a:extLst>
          </p:cNvPr>
          <p:cNvSpPr txBox="1"/>
          <p:nvPr/>
        </p:nvSpPr>
        <p:spPr>
          <a:xfrm>
            <a:off x="11717297" y="6552096"/>
            <a:ext cx="474703" cy="308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Baskerville Old Face" panose="02020602080505020303" pitchFamily="18" charset="0"/>
              </a:rPr>
              <a:t>10</a:t>
            </a:r>
            <a:endParaRPr lang="en-NL" sz="1400" dirty="0">
              <a:solidFill>
                <a:schemeClr val="bg1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A448B36-E7DA-B4E8-FF13-2C920C1190A7}"/>
              </a:ext>
            </a:extLst>
          </p:cNvPr>
          <p:cNvSpPr txBox="1"/>
          <p:nvPr/>
        </p:nvSpPr>
        <p:spPr>
          <a:xfrm>
            <a:off x="10393037" y="6178664"/>
            <a:ext cx="16515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Baskerville Old Face" panose="02020602080505020303" pitchFamily="18" charset="0"/>
              </a:rPr>
              <a:t>Tonucci+ in prep</a:t>
            </a:r>
            <a:endParaRPr lang="en-NL" sz="1400" dirty="0">
              <a:solidFill>
                <a:schemeClr val="tx1">
                  <a:lumMod val="65000"/>
                  <a:lumOff val="35000"/>
                </a:schemeClr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9" name="TextBox 5">
            <a:extLst>
              <a:ext uri="{FF2B5EF4-FFF2-40B4-BE49-F238E27FC236}">
                <a16:creationId xmlns:a16="http://schemas.microsoft.com/office/drawing/2014/main" id="{A25F7988-155A-2B19-09DB-C7389F4BDAFB}"/>
              </a:ext>
            </a:extLst>
          </p:cNvPr>
          <p:cNvSpPr txBox="1"/>
          <p:nvPr/>
        </p:nvSpPr>
        <p:spPr>
          <a:xfrm>
            <a:off x="4884307" y="640795"/>
            <a:ext cx="2965946" cy="6294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739"/>
              </a:lnSpc>
              <a:spcBef>
                <a:spcPct val="0"/>
              </a:spcBef>
            </a:pPr>
            <a:r>
              <a:rPr lang="en-US" sz="2400" dirty="0">
                <a:latin typeface="Baskerville Old Face" panose="02020602080505020303" pitchFamily="18" charset="0"/>
                <a:ea typeface="Tenor Sans"/>
                <a:cs typeface="Tenor Sans"/>
                <a:sym typeface="Tenor Sans"/>
              </a:rPr>
              <a:t>Alpha Virginis (Spica)</a:t>
            </a:r>
            <a:endParaRPr lang="en-US" sz="2400" dirty="0">
              <a:solidFill>
                <a:schemeClr val="tx1"/>
              </a:solidFill>
              <a:latin typeface="Baskerville Old Face" panose="02020602080505020303" pitchFamily="18" charset="0"/>
              <a:ea typeface="Tenor Sans"/>
              <a:cs typeface="Tenor Sans"/>
              <a:sym typeface="Tenor Sans"/>
            </a:endParaRPr>
          </a:p>
        </p:txBody>
      </p:sp>
    </p:spTree>
    <p:extLst>
      <p:ext uri="{BB962C8B-B14F-4D97-AF65-F5344CB8AC3E}">
        <p14:creationId xmlns:p14="http://schemas.microsoft.com/office/powerpoint/2010/main" val="19344355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B4FB37-E953-FA5C-1B57-1B91F83EFB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B42C83F-FD77-B344-B80F-1D16B8D8AB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742" y="630348"/>
            <a:ext cx="8128515" cy="583064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4F70BF83-AC8E-61A0-7731-3C38BF350A25}"/>
              </a:ext>
            </a:extLst>
          </p:cNvPr>
          <p:cNvSpPr/>
          <p:nvPr/>
        </p:nvSpPr>
        <p:spPr>
          <a:xfrm>
            <a:off x="-86061" y="-104800"/>
            <a:ext cx="12392809" cy="644040"/>
          </a:xfrm>
          <a:prstGeom prst="rect">
            <a:avLst/>
          </a:prstGeom>
          <a:solidFill>
            <a:srgbClr val="440255"/>
          </a:solidFill>
          <a:ln>
            <a:solidFill>
              <a:srgbClr val="2A2E3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>
              <a:latin typeface="Baskerville Old Face" panose="02020602080505020303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4BB0A79-272A-38EB-1E2F-D9B1CEEFC6EE}"/>
              </a:ext>
            </a:extLst>
          </p:cNvPr>
          <p:cNvSpPr txBox="1"/>
          <p:nvPr/>
        </p:nvSpPr>
        <p:spPr>
          <a:xfrm>
            <a:off x="182880" y="2729"/>
            <a:ext cx="1332439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spc="300" dirty="0">
                <a:solidFill>
                  <a:schemeClr val="bg1"/>
                </a:solidFill>
                <a:latin typeface="Baskerville Old Face" panose="02020602080505020303" pitchFamily="18" charset="0"/>
              </a:rPr>
              <a:t>Alpha Virginis closed loop contrast</a:t>
            </a:r>
            <a:endParaRPr lang="en-NL" sz="2400" b="1" spc="300" dirty="0">
              <a:solidFill>
                <a:schemeClr val="bg1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C068CAB-FA25-F568-9B39-2F6D8D6E5B34}"/>
              </a:ext>
            </a:extLst>
          </p:cNvPr>
          <p:cNvSpPr/>
          <p:nvPr/>
        </p:nvSpPr>
        <p:spPr>
          <a:xfrm>
            <a:off x="-86061" y="6587996"/>
            <a:ext cx="12392809" cy="282704"/>
          </a:xfrm>
          <a:prstGeom prst="rect">
            <a:avLst/>
          </a:prstGeom>
          <a:solidFill>
            <a:srgbClr val="44025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>
              <a:latin typeface="Baskerville Old Face" panose="02020602080505020303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BE40B64-DB74-1461-B06A-CF32432E34FB}"/>
              </a:ext>
            </a:extLst>
          </p:cNvPr>
          <p:cNvSpPr txBox="1"/>
          <p:nvPr/>
        </p:nvSpPr>
        <p:spPr>
          <a:xfrm>
            <a:off x="4383057" y="6553096"/>
            <a:ext cx="34545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Baskerville Old Face" panose="02020602080505020303" pitchFamily="18" charset="0"/>
              </a:rPr>
              <a:t>Elena Tonucci | tonucci@strw.leidenuniv.nl</a:t>
            </a:r>
            <a:endParaRPr lang="en-NL" sz="1400" dirty="0">
              <a:solidFill>
                <a:schemeClr val="bg1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0E2BCF8-E438-108F-A147-8E13D4894465}"/>
              </a:ext>
            </a:extLst>
          </p:cNvPr>
          <p:cNvSpPr txBox="1"/>
          <p:nvPr/>
        </p:nvSpPr>
        <p:spPr>
          <a:xfrm>
            <a:off x="11717297" y="6552096"/>
            <a:ext cx="474703" cy="308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Baskerville Old Face" panose="02020602080505020303" pitchFamily="18" charset="0"/>
              </a:rPr>
              <a:t>11</a:t>
            </a:r>
            <a:endParaRPr lang="en-NL" sz="1400" dirty="0">
              <a:solidFill>
                <a:schemeClr val="bg1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C44A1F2-71A0-332B-2A3B-6F1ACB0EB7EB}"/>
              </a:ext>
            </a:extLst>
          </p:cNvPr>
          <p:cNvSpPr txBox="1"/>
          <p:nvPr/>
        </p:nvSpPr>
        <p:spPr>
          <a:xfrm>
            <a:off x="10393037" y="6178664"/>
            <a:ext cx="16515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Baskerville Old Face" panose="02020602080505020303" pitchFamily="18" charset="0"/>
              </a:rPr>
              <a:t>Tonucci+ in prep</a:t>
            </a:r>
            <a:endParaRPr lang="en-NL" sz="1400" dirty="0">
              <a:solidFill>
                <a:schemeClr val="tx1">
                  <a:lumMod val="65000"/>
                  <a:lumOff val="35000"/>
                </a:schemeClr>
              </a:solidFill>
              <a:latin typeface="Baskerville Old Face" panose="0202060208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05709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1358A7-30F4-4A31-9F06-8F4E11C580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8B65D616-5C9E-8629-175C-ED630F687788}"/>
              </a:ext>
            </a:extLst>
          </p:cNvPr>
          <p:cNvSpPr/>
          <p:nvPr/>
        </p:nvSpPr>
        <p:spPr>
          <a:xfrm>
            <a:off x="-86061" y="-104800"/>
            <a:ext cx="12392809" cy="644040"/>
          </a:xfrm>
          <a:prstGeom prst="rect">
            <a:avLst/>
          </a:prstGeom>
          <a:solidFill>
            <a:srgbClr val="440255"/>
          </a:solidFill>
          <a:ln>
            <a:solidFill>
              <a:srgbClr val="2A2E3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>
              <a:latin typeface="Baskerville Old Face" panose="02020602080505020303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7A46312-5A6A-37BF-5AB2-AB19D16E4973}"/>
              </a:ext>
            </a:extLst>
          </p:cNvPr>
          <p:cNvSpPr txBox="1"/>
          <p:nvPr/>
        </p:nvSpPr>
        <p:spPr>
          <a:xfrm>
            <a:off x="182880" y="2729"/>
            <a:ext cx="1332439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spc="300" dirty="0">
                <a:solidFill>
                  <a:schemeClr val="bg1"/>
                </a:solidFill>
                <a:latin typeface="Baskerville Old Face" panose="02020602080505020303" pitchFamily="18" charset="0"/>
              </a:rPr>
              <a:t>Diggy </a:t>
            </a:r>
            <a:r>
              <a:rPr lang="en-US" sz="2400" b="1" spc="300" dirty="0" err="1">
                <a:solidFill>
                  <a:schemeClr val="bg1"/>
                </a:solidFill>
                <a:latin typeface="Baskerville Old Face" panose="02020602080505020303" pitchFamily="18" charset="0"/>
              </a:rPr>
              <a:t>diggy</a:t>
            </a:r>
            <a:r>
              <a:rPr lang="en-US" sz="2400" b="1" spc="300" dirty="0">
                <a:solidFill>
                  <a:schemeClr val="bg1"/>
                </a:solidFill>
                <a:latin typeface="Baskerville Old Face" panose="02020602080505020303" pitchFamily="18" charset="0"/>
              </a:rPr>
              <a:t> hole</a:t>
            </a:r>
            <a:endParaRPr lang="en-NL" sz="2400" b="1" spc="300" dirty="0">
              <a:solidFill>
                <a:schemeClr val="bg1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AD2364A-7174-4299-20F4-7D86F77B4933}"/>
              </a:ext>
            </a:extLst>
          </p:cNvPr>
          <p:cNvSpPr/>
          <p:nvPr/>
        </p:nvSpPr>
        <p:spPr>
          <a:xfrm>
            <a:off x="-86061" y="6587996"/>
            <a:ext cx="12392809" cy="282704"/>
          </a:xfrm>
          <a:prstGeom prst="rect">
            <a:avLst/>
          </a:prstGeom>
          <a:solidFill>
            <a:srgbClr val="44025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>
              <a:latin typeface="Baskerville Old Face" panose="02020602080505020303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15DDF82-8891-D526-A54E-8BAD6DDBB6BF}"/>
              </a:ext>
            </a:extLst>
          </p:cNvPr>
          <p:cNvSpPr txBox="1"/>
          <p:nvPr/>
        </p:nvSpPr>
        <p:spPr>
          <a:xfrm>
            <a:off x="4383057" y="6553096"/>
            <a:ext cx="34545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Baskerville Old Face" panose="02020602080505020303" pitchFamily="18" charset="0"/>
              </a:rPr>
              <a:t>Elena Tonucci | tonucci@strw.leidenuniv.nl</a:t>
            </a:r>
            <a:endParaRPr lang="en-NL" sz="1400" dirty="0">
              <a:solidFill>
                <a:schemeClr val="bg1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51943CB-4285-825D-C88C-F329004CC320}"/>
              </a:ext>
            </a:extLst>
          </p:cNvPr>
          <p:cNvSpPr txBox="1"/>
          <p:nvPr/>
        </p:nvSpPr>
        <p:spPr>
          <a:xfrm>
            <a:off x="11717297" y="6552096"/>
            <a:ext cx="474703" cy="308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Baskerville Old Face" panose="02020602080505020303" pitchFamily="18" charset="0"/>
              </a:rPr>
              <a:t>12</a:t>
            </a:r>
            <a:endParaRPr lang="en-NL" sz="1400" dirty="0">
              <a:solidFill>
                <a:schemeClr val="bg1"/>
              </a:solidFill>
              <a:latin typeface="Baskerville Old Face" panose="02020602080505020303" pitchFamily="18" charset="0"/>
            </a:endParaRPr>
          </a:p>
        </p:txBody>
      </p:sp>
      <p:pic>
        <p:nvPicPr>
          <p:cNvPr id="5" name="HD92987_dark_hole_digging3">
            <a:hlinkClick r:id="" action="ppaction://media"/>
            <a:extLst>
              <a:ext uri="{FF2B5EF4-FFF2-40B4-BE49-F238E27FC236}">
                <a16:creationId xmlns:a16="http://schemas.microsoft.com/office/drawing/2014/main" id="{4A70FCE3-2793-920D-A525-C39DA046E9D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23856" t="28727" r="21144" b="26551"/>
          <a:stretch>
            <a:fillRect/>
          </a:stretch>
        </p:blipFill>
        <p:spPr>
          <a:xfrm>
            <a:off x="2620837" y="719905"/>
            <a:ext cx="6950325" cy="56515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D97C464-E80D-F7CB-929B-EF6A3DA6F441}"/>
              </a:ext>
            </a:extLst>
          </p:cNvPr>
          <p:cNvSpPr txBox="1"/>
          <p:nvPr/>
        </p:nvSpPr>
        <p:spPr>
          <a:xfrm>
            <a:off x="10393037" y="6178664"/>
            <a:ext cx="16515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Baskerville Old Face" panose="02020602080505020303" pitchFamily="18" charset="0"/>
              </a:rPr>
              <a:t>Tonucci+ in prep</a:t>
            </a:r>
            <a:endParaRPr lang="en-NL" sz="1400" dirty="0">
              <a:solidFill>
                <a:schemeClr val="tx1">
                  <a:lumMod val="65000"/>
                  <a:lumOff val="35000"/>
                </a:schemeClr>
              </a:solidFill>
              <a:latin typeface="Baskerville Old Face" panose="0202060208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5379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BBFED3-E48C-B318-5A34-A1C3F1646A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7D86798-75D9-4F3E-FA8E-A100A6D458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37" t="28704" r="14967" b="26111"/>
          <a:stretch>
            <a:fillRect/>
          </a:stretch>
        </p:blipFill>
        <p:spPr>
          <a:xfrm>
            <a:off x="1017263" y="1333683"/>
            <a:ext cx="10565137" cy="496704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50C1017A-1491-4309-BC0E-BEF9533930E5}"/>
              </a:ext>
            </a:extLst>
          </p:cNvPr>
          <p:cNvSpPr/>
          <p:nvPr/>
        </p:nvSpPr>
        <p:spPr>
          <a:xfrm>
            <a:off x="-86061" y="-104800"/>
            <a:ext cx="12392809" cy="644040"/>
          </a:xfrm>
          <a:prstGeom prst="rect">
            <a:avLst/>
          </a:prstGeom>
          <a:solidFill>
            <a:srgbClr val="440255"/>
          </a:solidFill>
          <a:ln>
            <a:solidFill>
              <a:srgbClr val="2A2E3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>
              <a:latin typeface="Baskerville Old Face" panose="02020602080505020303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6A666DB-795D-0C74-1E6B-05709B2FE65D}"/>
              </a:ext>
            </a:extLst>
          </p:cNvPr>
          <p:cNvSpPr txBox="1"/>
          <p:nvPr/>
        </p:nvSpPr>
        <p:spPr>
          <a:xfrm>
            <a:off x="182880" y="2729"/>
            <a:ext cx="1332439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spc="300" dirty="0">
                <a:solidFill>
                  <a:schemeClr val="bg1"/>
                </a:solidFill>
                <a:latin typeface="Baskerville Old Face" panose="02020602080505020303" pitchFamily="18" charset="0"/>
              </a:rPr>
              <a:t>HD 92987 without and with WF control</a:t>
            </a:r>
            <a:endParaRPr lang="en-NL" sz="2400" b="1" spc="300" dirty="0">
              <a:solidFill>
                <a:schemeClr val="bg1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34288EE-D05C-4BDA-2FA5-9EDE84B28AD4}"/>
              </a:ext>
            </a:extLst>
          </p:cNvPr>
          <p:cNvSpPr/>
          <p:nvPr/>
        </p:nvSpPr>
        <p:spPr>
          <a:xfrm>
            <a:off x="-86061" y="6587996"/>
            <a:ext cx="12392809" cy="282704"/>
          </a:xfrm>
          <a:prstGeom prst="rect">
            <a:avLst/>
          </a:prstGeom>
          <a:solidFill>
            <a:srgbClr val="44025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>
              <a:latin typeface="Baskerville Old Face" panose="02020602080505020303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99AF035-6FBA-A61A-C8AF-3FE9F9057351}"/>
              </a:ext>
            </a:extLst>
          </p:cNvPr>
          <p:cNvSpPr txBox="1"/>
          <p:nvPr/>
        </p:nvSpPr>
        <p:spPr>
          <a:xfrm>
            <a:off x="4383057" y="6553096"/>
            <a:ext cx="34545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Baskerville Old Face" panose="02020602080505020303" pitchFamily="18" charset="0"/>
              </a:rPr>
              <a:t>Elena Tonucci | tonucci@strw.leidenuniv.nl</a:t>
            </a:r>
            <a:endParaRPr lang="en-NL" sz="1400" dirty="0">
              <a:solidFill>
                <a:schemeClr val="bg1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E59C60B-FBC7-62E0-77DB-3E28EF577054}"/>
              </a:ext>
            </a:extLst>
          </p:cNvPr>
          <p:cNvSpPr txBox="1"/>
          <p:nvPr/>
        </p:nvSpPr>
        <p:spPr>
          <a:xfrm>
            <a:off x="11717297" y="6552096"/>
            <a:ext cx="474703" cy="308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Baskerville Old Face" panose="02020602080505020303" pitchFamily="18" charset="0"/>
              </a:rPr>
              <a:t>13</a:t>
            </a:r>
            <a:endParaRPr lang="en-NL" sz="1400" dirty="0">
              <a:solidFill>
                <a:schemeClr val="bg1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1E9B979-6B08-6E9F-5425-585DAB89FAD1}"/>
              </a:ext>
            </a:extLst>
          </p:cNvPr>
          <p:cNvSpPr txBox="1"/>
          <p:nvPr/>
        </p:nvSpPr>
        <p:spPr>
          <a:xfrm>
            <a:off x="10393037" y="6178664"/>
            <a:ext cx="16515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Baskerville Old Face" panose="02020602080505020303" pitchFamily="18" charset="0"/>
              </a:rPr>
              <a:t>Tonucci+ in prep</a:t>
            </a:r>
            <a:endParaRPr lang="en-NL" sz="1400" dirty="0">
              <a:solidFill>
                <a:schemeClr val="tx1">
                  <a:lumMod val="65000"/>
                  <a:lumOff val="35000"/>
                </a:schemeClr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9" name="TextBox 5">
            <a:extLst>
              <a:ext uri="{FF2B5EF4-FFF2-40B4-BE49-F238E27FC236}">
                <a16:creationId xmlns:a16="http://schemas.microsoft.com/office/drawing/2014/main" id="{D53C3FFB-6FD6-A0CD-D0FE-DAF01960D389}"/>
              </a:ext>
            </a:extLst>
          </p:cNvPr>
          <p:cNvSpPr txBox="1"/>
          <p:nvPr/>
        </p:nvSpPr>
        <p:spPr>
          <a:xfrm>
            <a:off x="4884307" y="640795"/>
            <a:ext cx="2965946" cy="6294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739"/>
              </a:lnSpc>
              <a:spcBef>
                <a:spcPct val="0"/>
              </a:spcBef>
            </a:pPr>
            <a:r>
              <a:rPr lang="en-US" sz="2400" dirty="0">
                <a:latin typeface="Baskerville Old Face" panose="02020602080505020303" pitchFamily="18" charset="0"/>
                <a:ea typeface="Tenor Sans"/>
                <a:cs typeface="Tenor Sans"/>
                <a:sym typeface="Tenor Sans"/>
              </a:rPr>
              <a:t>HD 92987</a:t>
            </a:r>
            <a:endParaRPr lang="en-US" sz="2400" dirty="0">
              <a:solidFill>
                <a:schemeClr val="tx1"/>
              </a:solidFill>
              <a:latin typeface="Baskerville Old Face" panose="02020602080505020303" pitchFamily="18" charset="0"/>
              <a:ea typeface="Tenor Sans"/>
              <a:cs typeface="Tenor Sans"/>
              <a:sym typeface="Tenor Sans"/>
            </a:endParaRPr>
          </a:p>
        </p:txBody>
      </p:sp>
    </p:spTree>
    <p:extLst>
      <p:ext uri="{BB962C8B-B14F-4D97-AF65-F5344CB8AC3E}">
        <p14:creationId xmlns:p14="http://schemas.microsoft.com/office/powerpoint/2010/main" val="3218404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E6A9D7-39B4-8B59-0E65-9BD532AE0A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tar: 5 Points 19">
            <a:extLst>
              <a:ext uri="{FF2B5EF4-FFF2-40B4-BE49-F238E27FC236}">
                <a16:creationId xmlns:a16="http://schemas.microsoft.com/office/drawing/2014/main" id="{E08F95C0-5B13-187A-7F52-70213682001E}"/>
              </a:ext>
            </a:extLst>
          </p:cNvPr>
          <p:cNvSpPr/>
          <p:nvPr/>
        </p:nvSpPr>
        <p:spPr>
          <a:xfrm>
            <a:off x="9702652" y="4433529"/>
            <a:ext cx="444500" cy="469900"/>
          </a:xfrm>
          <a:prstGeom prst="star5">
            <a:avLst/>
          </a:prstGeom>
          <a:solidFill>
            <a:srgbClr val="72196D"/>
          </a:solidFill>
          <a:ln>
            <a:solidFill>
              <a:srgbClr val="44025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4302A4C-093B-7625-CBF2-C4AF9CCB5211}"/>
              </a:ext>
            </a:extLst>
          </p:cNvPr>
          <p:cNvSpPr/>
          <p:nvPr/>
        </p:nvSpPr>
        <p:spPr>
          <a:xfrm>
            <a:off x="-86061" y="-104800"/>
            <a:ext cx="12392809" cy="644040"/>
          </a:xfrm>
          <a:prstGeom prst="rect">
            <a:avLst/>
          </a:prstGeom>
          <a:solidFill>
            <a:srgbClr val="440255"/>
          </a:solidFill>
          <a:ln>
            <a:solidFill>
              <a:srgbClr val="2A2E3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>
              <a:latin typeface="Baskerville Old Face" panose="02020602080505020303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13278D3-6D9C-489A-9E19-C5C887B7885B}"/>
              </a:ext>
            </a:extLst>
          </p:cNvPr>
          <p:cNvSpPr txBox="1"/>
          <p:nvPr/>
        </p:nvSpPr>
        <p:spPr>
          <a:xfrm>
            <a:off x="182880" y="2729"/>
            <a:ext cx="1178132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spc="300" dirty="0">
                <a:solidFill>
                  <a:schemeClr val="bg1"/>
                </a:solidFill>
                <a:latin typeface="Baskerville Old Face" panose="02020602080505020303" pitchFamily="18" charset="0"/>
              </a:rPr>
              <a:t>FAST as a post-processing differential imaging technique</a:t>
            </a:r>
            <a:endParaRPr lang="en-NL" sz="2400" b="1" spc="300" dirty="0">
              <a:solidFill>
                <a:schemeClr val="bg1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2F42373-9073-6A6D-55AD-DF482C84DF96}"/>
              </a:ext>
            </a:extLst>
          </p:cNvPr>
          <p:cNvSpPr/>
          <p:nvPr/>
        </p:nvSpPr>
        <p:spPr>
          <a:xfrm>
            <a:off x="-86061" y="6587996"/>
            <a:ext cx="12392809" cy="282704"/>
          </a:xfrm>
          <a:prstGeom prst="rect">
            <a:avLst/>
          </a:prstGeom>
          <a:solidFill>
            <a:srgbClr val="44025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>
              <a:latin typeface="Baskerville Old Face" panose="02020602080505020303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6774A2A-860D-B335-D174-9AEC7BE365F0}"/>
              </a:ext>
            </a:extLst>
          </p:cNvPr>
          <p:cNvSpPr txBox="1"/>
          <p:nvPr/>
        </p:nvSpPr>
        <p:spPr>
          <a:xfrm>
            <a:off x="4383057" y="6553096"/>
            <a:ext cx="34545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Baskerville Old Face" panose="02020602080505020303" pitchFamily="18" charset="0"/>
              </a:rPr>
              <a:t>Elena Tonucci | tonucci@strw.leidenuniv.nl</a:t>
            </a:r>
            <a:endParaRPr lang="en-NL" sz="1400" dirty="0">
              <a:solidFill>
                <a:schemeClr val="bg1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2AF6FEE-F7E4-81C2-ACA8-8FB351207A7E}"/>
              </a:ext>
            </a:extLst>
          </p:cNvPr>
          <p:cNvSpPr txBox="1"/>
          <p:nvPr/>
        </p:nvSpPr>
        <p:spPr>
          <a:xfrm>
            <a:off x="11717297" y="6552096"/>
            <a:ext cx="474703" cy="308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Baskerville Old Face" panose="02020602080505020303" pitchFamily="18" charset="0"/>
              </a:rPr>
              <a:t>14</a:t>
            </a:r>
            <a:endParaRPr lang="en-NL" sz="1400" dirty="0">
              <a:solidFill>
                <a:schemeClr val="bg1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2" name="TextBox 5">
            <a:extLst>
              <a:ext uri="{FF2B5EF4-FFF2-40B4-BE49-F238E27FC236}">
                <a16:creationId xmlns:a16="http://schemas.microsoft.com/office/drawing/2014/main" id="{3B38598F-CBCA-195B-D030-8A4EC00C0F36}"/>
              </a:ext>
            </a:extLst>
          </p:cNvPr>
          <p:cNvSpPr txBox="1"/>
          <p:nvPr/>
        </p:nvSpPr>
        <p:spPr>
          <a:xfrm>
            <a:off x="1379855" y="1815068"/>
            <a:ext cx="4474845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2400" dirty="0">
                <a:latin typeface="Baskerville Old Face" panose="02020602080505020303" pitchFamily="18" charset="0"/>
                <a:ea typeface="Tenor Sans"/>
                <a:cs typeface="Tenor Sans"/>
                <a:sym typeface="Tenor Sans"/>
              </a:rPr>
              <a:t>Inverse modeling</a:t>
            </a:r>
          </a:p>
          <a:p>
            <a:pPr algn="ctr">
              <a:spcBef>
                <a:spcPct val="0"/>
              </a:spcBef>
            </a:pPr>
            <a:r>
              <a:rPr lang="en-US" sz="2400" dirty="0">
                <a:latin typeface="Baskerville Old Face" panose="02020602080505020303" pitchFamily="18" charset="0"/>
                <a:ea typeface="Tenor Sans"/>
                <a:cs typeface="Tenor Sans"/>
                <a:sym typeface="Tenor Sans"/>
              </a:rPr>
              <a:t>(side band extraction):</a:t>
            </a:r>
          </a:p>
        </p:txBody>
      </p:sp>
      <p:sp>
        <p:nvSpPr>
          <p:cNvPr id="3" name="TextBox 5">
            <a:extLst>
              <a:ext uri="{FF2B5EF4-FFF2-40B4-BE49-F238E27FC236}">
                <a16:creationId xmlns:a16="http://schemas.microsoft.com/office/drawing/2014/main" id="{10020AB8-3F39-A4CA-73AA-6A3C9BE07CA5}"/>
              </a:ext>
            </a:extLst>
          </p:cNvPr>
          <p:cNvSpPr txBox="1"/>
          <p:nvPr/>
        </p:nvSpPr>
        <p:spPr>
          <a:xfrm>
            <a:off x="6431282" y="1633849"/>
            <a:ext cx="5022155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2400" dirty="0">
                <a:latin typeface="Baskerville Old Face" panose="02020602080505020303" pitchFamily="18" charset="0"/>
                <a:ea typeface="Tenor Sans"/>
                <a:cs typeface="Tenor Sans"/>
                <a:sym typeface="Tenor Sans"/>
              </a:rPr>
              <a:t>But why not trying the funky and trendy</a:t>
            </a:r>
          </a:p>
          <a:p>
            <a:pPr algn="ctr">
              <a:spcBef>
                <a:spcPct val="0"/>
              </a:spcBef>
            </a:pPr>
            <a:r>
              <a:rPr lang="en-US" sz="2400" dirty="0">
                <a:latin typeface="Baskerville Old Face" panose="02020602080505020303" pitchFamily="18" charset="0"/>
                <a:ea typeface="Tenor Sans"/>
                <a:cs typeface="Tenor Sans"/>
                <a:sym typeface="Tenor Sans"/>
              </a:rPr>
              <a:t>forward modeling??</a:t>
            </a: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2BCCBF6D-9CFA-E21F-DA8B-89EC62B1852F}"/>
              </a:ext>
            </a:extLst>
          </p:cNvPr>
          <p:cNvSpPr txBox="1"/>
          <p:nvPr/>
        </p:nvSpPr>
        <p:spPr>
          <a:xfrm>
            <a:off x="1379855" y="3002226"/>
            <a:ext cx="4474845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2400" dirty="0">
                <a:latin typeface="Baskerville Old Face" panose="02020602080505020303" pitchFamily="18" charset="0"/>
                <a:ea typeface="Tenor Sans"/>
                <a:cs typeface="Tenor Sans"/>
                <a:sym typeface="Tenor Sans"/>
              </a:rPr>
              <a:t>Further suppress stellar speckles, and isolate companion term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918AE93-F805-AFF8-1166-1A53C1515808}"/>
              </a:ext>
            </a:extLst>
          </p:cNvPr>
          <p:cNvSpPr txBox="1"/>
          <p:nvPr/>
        </p:nvSpPr>
        <p:spPr>
          <a:xfrm>
            <a:off x="6704936" y="3105629"/>
            <a:ext cx="4474845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2400" dirty="0">
                <a:latin typeface="Baskerville Old Face" panose="02020602080505020303" pitchFamily="18" charset="0"/>
                <a:ea typeface="Tenor Sans"/>
                <a:cs typeface="Tenor Sans"/>
                <a:sym typeface="Tenor Sans"/>
              </a:rPr>
              <a:t>Wiggle star and planet separately</a:t>
            </a:r>
            <a:br>
              <a:rPr lang="en-US" sz="2400" dirty="0">
                <a:latin typeface="Baskerville Old Face" panose="02020602080505020303" pitchFamily="18" charset="0"/>
                <a:ea typeface="Tenor Sans"/>
                <a:cs typeface="Tenor Sans"/>
                <a:sym typeface="Tenor Sans"/>
              </a:rPr>
            </a:br>
            <a:r>
              <a:rPr lang="en-US" sz="2400" dirty="0">
                <a:latin typeface="Baskerville Old Face" panose="02020602080505020303" pitchFamily="18" charset="0"/>
                <a:ea typeface="Tenor Sans"/>
                <a:cs typeface="Tenor Sans"/>
                <a:sym typeface="Tenor Sans"/>
              </a:rPr>
              <a:t>until model matches the data +</a:t>
            </a:r>
            <a:br>
              <a:rPr lang="en-US" sz="2400" dirty="0">
                <a:latin typeface="Baskerville Old Face" panose="02020602080505020303" pitchFamily="18" charset="0"/>
                <a:ea typeface="Tenor Sans"/>
                <a:cs typeface="Tenor Sans"/>
                <a:sym typeface="Tenor Sans"/>
              </a:rPr>
            </a:br>
            <a:r>
              <a:rPr lang="en-US" sz="2400" dirty="0">
                <a:latin typeface="Baskerville Old Face" panose="02020602080505020303" pitchFamily="18" charset="0"/>
                <a:ea typeface="Tenor Sans"/>
                <a:cs typeface="Tenor Sans"/>
                <a:sym typeface="Tenor Sans"/>
              </a:rPr>
              <a:t>fit anything in the system</a:t>
            </a:r>
          </a:p>
        </p:txBody>
      </p:sp>
      <p:sp>
        <p:nvSpPr>
          <p:cNvPr id="8" name="Star: 5 Points 7">
            <a:extLst>
              <a:ext uri="{FF2B5EF4-FFF2-40B4-BE49-F238E27FC236}">
                <a16:creationId xmlns:a16="http://schemas.microsoft.com/office/drawing/2014/main" id="{1A8B0AF3-2B62-B135-A80C-53B921AFC07A}"/>
              </a:ext>
            </a:extLst>
          </p:cNvPr>
          <p:cNvSpPr/>
          <p:nvPr/>
        </p:nvSpPr>
        <p:spPr>
          <a:xfrm>
            <a:off x="2329587" y="4191636"/>
            <a:ext cx="444500" cy="469900"/>
          </a:xfrm>
          <a:prstGeom prst="star5">
            <a:avLst/>
          </a:prstGeom>
          <a:solidFill>
            <a:srgbClr val="72196D"/>
          </a:solidFill>
          <a:ln>
            <a:solidFill>
              <a:srgbClr val="44025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9" name="Star: 5 Points 8">
            <a:extLst>
              <a:ext uri="{FF2B5EF4-FFF2-40B4-BE49-F238E27FC236}">
                <a16:creationId xmlns:a16="http://schemas.microsoft.com/office/drawing/2014/main" id="{C5489029-6BEB-488E-7113-8871C5728873}"/>
              </a:ext>
            </a:extLst>
          </p:cNvPr>
          <p:cNvSpPr/>
          <p:nvPr/>
        </p:nvSpPr>
        <p:spPr>
          <a:xfrm>
            <a:off x="2847717" y="4194493"/>
            <a:ext cx="444500" cy="469900"/>
          </a:xfrm>
          <a:prstGeom prst="star5">
            <a:avLst/>
          </a:prstGeom>
          <a:solidFill>
            <a:srgbClr val="72196D"/>
          </a:solidFill>
          <a:ln>
            <a:solidFill>
              <a:srgbClr val="44025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0" name="Star: 5 Points 9">
            <a:extLst>
              <a:ext uri="{FF2B5EF4-FFF2-40B4-BE49-F238E27FC236}">
                <a16:creationId xmlns:a16="http://schemas.microsoft.com/office/drawing/2014/main" id="{CFC7A82C-1C82-0AB7-82BE-DA300E0D67AF}"/>
              </a:ext>
            </a:extLst>
          </p:cNvPr>
          <p:cNvSpPr/>
          <p:nvPr/>
        </p:nvSpPr>
        <p:spPr>
          <a:xfrm>
            <a:off x="3365847" y="4194493"/>
            <a:ext cx="444500" cy="469900"/>
          </a:xfrm>
          <a:prstGeom prst="star5">
            <a:avLst/>
          </a:prstGeom>
          <a:solidFill>
            <a:srgbClr val="72196D"/>
          </a:solidFill>
          <a:ln>
            <a:solidFill>
              <a:srgbClr val="44025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1" name="Star: 5 Points 10">
            <a:extLst>
              <a:ext uri="{FF2B5EF4-FFF2-40B4-BE49-F238E27FC236}">
                <a16:creationId xmlns:a16="http://schemas.microsoft.com/office/drawing/2014/main" id="{2187F5F5-0939-765D-4604-F4EFEAA53908}"/>
              </a:ext>
            </a:extLst>
          </p:cNvPr>
          <p:cNvSpPr/>
          <p:nvPr/>
        </p:nvSpPr>
        <p:spPr>
          <a:xfrm>
            <a:off x="3883977" y="4194493"/>
            <a:ext cx="444500" cy="469900"/>
          </a:xfrm>
          <a:prstGeom prst="star5">
            <a:avLst/>
          </a:prstGeom>
          <a:solidFill>
            <a:srgbClr val="72196D"/>
          </a:solidFill>
          <a:ln>
            <a:solidFill>
              <a:srgbClr val="44025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2" name="Star: 5 Points 11">
            <a:extLst>
              <a:ext uri="{FF2B5EF4-FFF2-40B4-BE49-F238E27FC236}">
                <a16:creationId xmlns:a16="http://schemas.microsoft.com/office/drawing/2014/main" id="{66C2743D-9F2E-EAD2-C1B7-55970B2D24E5}"/>
              </a:ext>
            </a:extLst>
          </p:cNvPr>
          <p:cNvSpPr/>
          <p:nvPr/>
        </p:nvSpPr>
        <p:spPr>
          <a:xfrm>
            <a:off x="4390964" y="4194493"/>
            <a:ext cx="444500" cy="469900"/>
          </a:xfrm>
          <a:prstGeom prst="star5">
            <a:avLst/>
          </a:prstGeom>
          <a:noFill/>
          <a:ln>
            <a:solidFill>
              <a:srgbClr val="44025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3" name="Star: 5 Points 12">
            <a:extLst>
              <a:ext uri="{FF2B5EF4-FFF2-40B4-BE49-F238E27FC236}">
                <a16:creationId xmlns:a16="http://schemas.microsoft.com/office/drawing/2014/main" id="{6E8608C3-94CC-35C4-C8EF-B013F61D948D}"/>
              </a:ext>
            </a:extLst>
          </p:cNvPr>
          <p:cNvSpPr/>
          <p:nvPr/>
        </p:nvSpPr>
        <p:spPr>
          <a:xfrm>
            <a:off x="7641275" y="4433529"/>
            <a:ext cx="444500" cy="469900"/>
          </a:xfrm>
          <a:prstGeom prst="star5">
            <a:avLst/>
          </a:prstGeom>
          <a:solidFill>
            <a:srgbClr val="72196D"/>
          </a:solidFill>
          <a:ln>
            <a:solidFill>
              <a:srgbClr val="44025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4" name="Star: 5 Points 13">
            <a:extLst>
              <a:ext uri="{FF2B5EF4-FFF2-40B4-BE49-F238E27FC236}">
                <a16:creationId xmlns:a16="http://schemas.microsoft.com/office/drawing/2014/main" id="{784B2A3E-DADB-C6BA-FEE0-5A70A2535105}"/>
              </a:ext>
            </a:extLst>
          </p:cNvPr>
          <p:cNvSpPr/>
          <p:nvPr/>
        </p:nvSpPr>
        <p:spPr>
          <a:xfrm>
            <a:off x="8159405" y="4436386"/>
            <a:ext cx="444500" cy="469900"/>
          </a:xfrm>
          <a:prstGeom prst="star5">
            <a:avLst/>
          </a:prstGeom>
          <a:solidFill>
            <a:srgbClr val="72196D"/>
          </a:solidFill>
          <a:ln>
            <a:solidFill>
              <a:srgbClr val="44025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6" name="Star: 5 Points 15">
            <a:extLst>
              <a:ext uri="{FF2B5EF4-FFF2-40B4-BE49-F238E27FC236}">
                <a16:creationId xmlns:a16="http://schemas.microsoft.com/office/drawing/2014/main" id="{3AAE30BD-90C0-F87B-B8BE-E42E9EF21898}"/>
              </a:ext>
            </a:extLst>
          </p:cNvPr>
          <p:cNvSpPr/>
          <p:nvPr/>
        </p:nvSpPr>
        <p:spPr>
          <a:xfrm>
            <a:off x="8677535" y="4436386"/>
            <a:ext cx="444500" cy="469900"/>
          </a:xfrm>
          <a:prstGeom prst="star5">
            <a:avLst/>
          </a:prstGeom>
          <a:solidFill>
            <a:srgbClr val="72196D"/>
          </a:solidFill>
          <a:ln>
            <a:solidFill>
              <a:srgbClr val="44025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7" name="Star: 5 Points 16">
            <a:extLst>
              <a:ext uri="{FF2B5EF4-FFF2-40B4-BE49-F238E27FC236}">
                <a16:creationId xmlns:a16="http://schemas.microsoft.com/office/drawing/2014/main" id="{A85554C6-D07B-015A-9752-5B65A1A6265C}"/>
              </a:ext>
            </a:extLst>
          </p:cNvPr>
          <p:cNvSpPr/>
          <p:nvPr/>
        </p:nvSpPr>
        <p:spPr>
          <a:xfrm>
            <a:off x="9195665" y="4436386"/>
            <a:ext cx="444500" cy="469900"/>
          </a:xfrm>
          <a:prstGeom prst="star5">
            <a:avLst/>
          </a:prstGeom>
          <a:solidFill>
            <a:srgbClr val="72196D"/>
          </a:solidFill>
          <a:ln>
            <a:solidFill>
              <a:srgbClr val="44025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93AFAEF6-A954-CD78-5679-2BEC27C9CDFE}"/>
              </a:ext>
            </a:extLst>
          </p:cNvPr>
          <p:cNvCxnSpPr>
            <a:stCxn id="2" idx="2"/>
            <a:endCxn id="5" idx="0"/>
          </p:cNvCxnSpPr>
          <p:nvPr/>
        </p:nvCxnSpPr>
        <p:spPr>
          <a:xfrm>
            <a:off x="3617278" y="2553732"/>
            <a:ext cx="0" cy="448494"/>
          </a:xfrm>
          <a:prstGeom prst="straightConnector1">
            <a:avLst/>
          </a:prstGeom>
          <a:ln w="38100">
            <a:solidFill>
              <a:srgbClr val="72196D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C3854A2D-C9B3-97FA-C272-8BD5ACDB4761}"/>
              </a:ext>
            </a:extLst>
          </p:cNvPr>
          <p:cNvCxnSpPr/>
          <p:nvPr/>
        </p:nvCxnSpPr>
        <p:spPr>
          <a:xfrm>
            <a:off x="8942360" y="2512311"/>
            <a:ext cx="0" cy="448494"/>
          </a:xfrm>
          <a:prstGeom prst="straightConnector1">
            <a:avLst/>
          </a:prstGeom>
          <a:ln w="38100">
            <a:solidFill>
              <a:srgbClr val="72196D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5134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" grpId="0"/>
      <p:bldP spid="3" grpId="0"/>
      <p:bldP spid="5" grpId="0"/>
      <p:bldP spid="6" grpId="0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6" grpId="0" animBg="1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high angle view of a desert&#10;&#10;AI-generated content may be incorrect.">
            <a:extLst>
              <a:ext uri="{FF2B5EF4-FFF2-40B4-BE49-F238E27FC236}">
                <a16:creationId xmlns:a16="http://schemas.microsoft.com/office/drawing/2014/main" id="{11E357C9-40D8-FD5F-6B5E-5E4AB60244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16" b="9709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4" name="TextBox 13">
            <a:extLst>
              <a:ext uri="{FF2B5EF4-FFF2-40B4-BE49-F238E27FC236}">
                <a16:creationId xmlns:a16="http://schemas.microsoft.com/office/drawing/2014/main" id="{BF905B94-8534-DF1F-49E3-2E017FFB72C9}"/>
              </a:ext>
            </a:extLst>
          </p:cNvPr>
          <p:cNvSpPr txBox="1"/>
          <p:nvPr/>
        </p:nvSpPr>
        <p:spPr>
          <a:xfrm>
            <a:off x="388870" y="1341279"/>
            <a:ext cx="11414258" cy="32694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latin typeface="Baskerville Old Face" panose="02020602080505020303" pitchFamily="18" charset="0"/>
                <a:ea typeface="Tenor Sans"/>
                <a:cs typeface="Tenor Sans"/>
                <a:sym typeface="Tenor Sans"/>
              </a:rPr>
              <a:t>Wavefront sensing and control is of outmost importance for high-contrast imaging both on ground and in space -&gt; Developing new technologies </a:t>
            </a:r>
          </a:p>
          <a:p>
            <a:pPr marL="342900" indent="-3429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latin typeface="Baskerville Old Face" panose="02020602080505020303" pitchFamily="18" charset="0"/>
                <a:ea typeface="Tenor Sans"/>
                <a:cs typeface="Tenor Sans"/>
                <a:sym typeface="Tenor Sans"/>
              </a:rPr>
              <a:t>We have demonstrated FAST closed-loop on sky for the *first* time ever!</a:t>
            </a:r>
          </a:p>
          <a:p>
            <a:pPr marL="342900" indent="-3429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latin typeface="Baskerville Old Face" panose="02020602080505020303" pitchFamily="18" charset="0"/>
                <a:ea typeface="Tenor Sans"/>
                <a:cs typeface="Tenor Sans"/>
                <a:sym typeface="Tenor Sans"/>
              </a:rPr>
              <a:t>Further enhance contrast and detect companions with FAST in post-processing</a:t>
            </a:r>
          </a:p>
          <a:p>
            <a:pPr marL="342900" indent="-3429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sz="2400" b="1" dirty="0">
              <a:solidFill>
                <a:schemeClr val="bg1"/>
              </a:solidFill>
              <a:latin typeface="Baskerville Old Face" panose="02020602080505020303" pitchFamily="18" charset="0"/>
              <a:ea typeface="Tenor Sans"/>
              <a:cs typeface="Tenor Sans"/>
              <a:sym typeface="Tenor Sans"/>
            </a:endParaRPr>
          </a:p>
          <a:p>
            <a:pPr marL="342900" indent="-3429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latin typeface="Baskerville Old Face" panose="02020602080505020303" pitchFamily="18" charset="0"/>
                <a:ea typeface="Tenor Sans"/>
                <a:cs typeface="Tenor Sans"/>
                <a:sym typeface="Tenor Sans"/>
              </a:rPr>
              <a:t>Merging best coronagraphs and best wavefront sensing techniques, in preparation for ELT!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DE35F63-072A-7A6E-1D92-1D67119499D3}"/>
              </a:ext>
            </a:extLst>
          </p:cNvPr>
          <p:cNvSpPr txBox="1"/>
          <p:nvPr/>
        </p:nvSpPr>
        <p:spPr>
          <a:xfrm>
            <a:off x="1897393" y="290200"/>
            <a:ext cx="839721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spc="300" dirty="0">
                <a:solidFill>
                  <a:schemeClr val="bg1"/>
                </a:solidFill>
                <a:latin typeface="Baskerville Old Face" panose="02020602080505020303" pitchFamily="18" charset="0"/>
              </a:rPr>
              <a:t>Conclusions</a:t>
            </a:r>
            <a:endParaRPr lang="en-NL" sz="5400" b="1" spc="300" dirty="0">
              <a:solidFill>
                <a:schemeClr val="bg1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C5DDCA2-59CF-DF24-296F-8EFE1F953395}"/>
              </a:ext>
            </a:extLst>
          </p:cNvPr>
          <p:cNvSpPr txBox="1"/>
          <p:nvPr/>
        </p:nvSpPr>
        <p:spPr>
          <a:xfrm>
            <a:off x="11717297" y="6552096"/>
            <a:ext cx="474703" cy="308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Baskerville Old Face" panose="02020602080505020303" pitchFamily="18" charset="0"/>
              </a:rPr>
              <a:t>15</a:t>
            </a:r>
            <a:endParaRPr lang="en-NL" sz="1400" dirty="0">
              <a:solidFill>
                <a:schemeClr val="bg1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1EBC644-66E8-B7F2-8B78-B171D803EC53}"/>
              </a:ext>
            </a:extLst>
          </p:cNvPr>
          <p:cNvSpPr txBox="1"/>
          <p:nvPr/>
        </p:nvSpPr>
        <p:spPr>
          <a:xfrm>
            <a:off x="4383057" y="6553096"/>
            <a:ext cx="34545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Baskerville Old Face" panose="02020602080505020303" pitchFamily="18" charset="0"/>
              </a:rPr>
              <a:t>Elena Tonucci | tonucci@strw.leidenuniv.nl</a:t>
            </a:r>
            <a:endParaRPr lang="en-NL" sz="1400" dirty="0">
              <a:solidFill>
                <a:schemeClr val="bg1"/>
              </a:solidFill>
              <a:latin typeface="Baskerville Old Face" panose="02020602080505020303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548A26E-3281-23B5-0C90-E0958A4366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0032" y="5030324"/>
            <a:ext cx="1735662" cy="1735662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2CCCD08-A82D-D83F-E1A2-46094E0207BE}"/>
              </a:ext>
            </a:extLst>
          </p:cNvPr>
          <p:cNvCxnSpPr>
            <a:cxnSpLocks/>
          </p:cNvCxnSpPr>
          <p:nvPr/>
        </p:nvCxnSpPr>
        <p:spPr>
          <a:xfrm>
            <a:off x="2825750" y="4556481"/>
            <a:ext cx="0" cy="397644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7272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0255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04E4B9E-EA62-5BE1-CF8C-02B675939E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E2B2FF3-EE12-CC27-F6BE-31444FA081C5}"/>
              </a:ext>
            </a:extLst>
          </p:cNvPr>
          <p:cNvSpPr txBox="1"/>
          <p:nvPr/>
        </p:nvSpPr>
        <p:spPr>
          <a:xfrm>
            <a:off x="2803503" y="2721114"/>
            <a:ext cx="658499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spc="300" dirty="0">
                <a:solidFill>
                  <a:schemeClr val="bg1"/>
                </a:solidFill>
                <a:latin typeface="Baskerville Old Face" panose="02020602080505020303" pitchFamily="18" charset="0"/>
              </a:rPr>
              <a:t>Extra slides</a:t>
            </a:r>
            <a:endParaRPr lang="en-NL" sz="4000" b="1" spc="300" dirty="0">
              <a:solidFill>
                <a:schemeClr val="bg1"/>
              </a:solidFill>
              <a:latin typeface="Baskerville Old Face" panose="0202060208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08439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DBBE4B-894B-3E24-A8AB-EE4645AACA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A52419E9-424D-66CB-9040-C653CC39A648}"/>
              </a:ext>
            </a:extLst>
          </p:cNvPr>
          <p:cNvSpPr/>
          <p:nvPr/>
        </p:nvSpPr>
        <p:spPr>
          <a:xfrm>
            <a:off x="-86061" y="-104800"/>
            <a:ext cx="12392809" cy="644040"/>
          </a:xfrm>
          <a:prstGeom prst="rect">
            <a:avLst/>
          </a:prstGeom>
          <a:solidFill>
            <a:srgbClr val="440255"/>
          </a:solidFill>
          <a:ln>
            <a:solidFill>
              <a:srgbClr val="2A2E3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>
              <a:latin typeface="Baskerville Old Face" panose="02020602080505020303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8517C6F-7A01-E61B-2CD6-838D777B05CE}"/>
              </a:ext>
            </a:extLst>
          </p:cNvPr>
          <p:cNvSpPr txBox="1"/>
          <p:nvPr/>
        </p:nvSpPr>
        <p:spPr>
          <a:xfrm>
            <a:off x="182880" y="2729"/>
            <a:ext cx="1332439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spc="300" dirty="0">
                <a:solidFill>
                  <a:schemeClr val="bg1"/>
                </a:solidFill>
                <a:latin typeface="Baskerville Old Face" panose="02020602080505020303" pitchFamily="18" charset="0"/>
              </a:rPr>
              <a:t>HD 92987 closed loop contrast</a:t>
            </a:r>
            <a:endParaRPr lang="en-NL" sz="2400" b="1" spc="300" dirty="0">
              <a:solidFill>
                <a:schemeClr val="bg1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12E8572-CB7C-4E8E-21DA-DFDE08281886}"/>
              </a:ext>
            </a:extLst>
          </p:cNvPr>
          <p:cNvSpPr txBox="1"/>
          <p:nvPr/>
        </p:nvSpPr>
        <p:spPr>
          <a:xfrm>
            <a:off x="10393037" y="6178664"/>
            <a:ext cx="16515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Baskerville Old Face" panose="02020602080505020303" pitchFamily="18" charset="0"/>
              </a:rPr>
              <a:t>Tonucci+ in prep</a:t>
            </a:r>
            <a:endParaRPr lang="en-NL" sz="1400" dirty="0">
              <a:solidFill>
                <a:schemeClr val="tx1">
                  <a:lumMod val="65000"/>
                  <a:lumOff val="35000"/>
                </a:schemeClr>
              </a:solidFill>
              <a:latin typeface="Baskerville Old Face" panose="02020602080505020303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9F6D873-2D7E-C429-DE3C-0F86E88B5E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6043" y="662289"/>
            <a:ext cx="7848600" cy="580265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9303E3B-E4B8-93AF-AE11-99644DE57678}"/>
              </a:ext>
            </a:extLst>
          </p:cNvPr>
          <p:cNvSpPr txBox="1"/>
          <p:nvPr/>
        </p:nvSpPr>
        <p:spPr>
          <a:xfrm>
            <a:off x="4383057" y="6527696"/>
            <a:ext cx="34545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Baskerville Old Face" panose="02020602080505020303" pitchFamily="18" charset="0"/>
              </a:rPr>
              <a:t>Elena Tonucci | tonucci@strw.leidenuniv.nl</a:t>
            </a:r>
            <a:endParaRPr lang="en-NL" sz="1400" dirty="0">
              <a:solidFill>
                <a:schemeClr val="tx1">
                  <a:lumMod val="65000"/>
                  <a:lumOff val="35000"/>
                </a:schemeClr>
              </a:solidFill>
              <a:latin typeface="Baskerville Old Face" panose="0202060208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48589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C6B10EB-D0A4-4E14-5E84-7C76BB781EA4}"/>
              </a:ext>
            </a:extLst>
          </p:cNvPr>
          <p:cNvSpPr txBox="1"/>
          <p:nvPr/>
        </p:nvSpPr>
        <p:spPr>
          <a:xfrm>
            <a:off x="182880" y="2729"/>
            <a:ext cx="5791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spc="300" dirty="0">
                <a:solidFill>
                  <a:schemeClr val="bg1"/>
                </a:solidFill>
                <a:latin typeface="Baskerville Old Face" panose="02020602080505020303" pitchFamily="18" charset="0"/>
              </a:rPr>
              <a:t>Contrast and separation</a:t>
            </a:r>
            <a:endParaRPr lang="en-NL" sz="2800" b="1" spc="300" dirty="0">
              <a:solidFill>
                <a:schemeClr val="bg1"/>
              </a:solidFill>
              <a:latin typeface="Baskerville Old Face" panose="02020602080505020303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644654-C0F4-5128-C38A-A0D1C8D799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954" y="963301"/>
            <a:ext cx="5373052" cy="53730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 descr="A light house at night&#10;&#10;Description automatically generated">
            <a:extLst>
              <a:ext uri="{FF2B5EF4-FFF2-40B4-BE49-F238E27FC236}">
                <a16:creationId xmlns:a16="http://schemas.microsoft.com/office/drawing/2014/main" id="{9D27F0E9-C7D1-3360-3AF9-E564B5A729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45" t="37959" r="37710" b="16228"/>
          <a:stretch/>
        </p:blipFill>
        <p:spPr>
          <a:xfrm>
            <a:off x="9434994" y="819984"/>
            <a:ext cx="2618894" cy="3809329"/>
          </a:xfrm>
          <a:prstGeom prst="rect">
            <a:avLst/>
          </a:prstGeom>
          <a:effectLst>
            <a:softEdge rad="495300"/>
          </a:effectLst>
        </p:spPr>
      </p:pic>
      <p:pic>
        <p:nvPicPr>
          <p:cNvPr id="17" name="Picture 16" descr="A screenshot of a video game&#10;&#10;Description automatically generated">
            <a:extLst>
              <a:ext uri="{FF2B5EF4-FFF2-40B4-BE49-F238E27FC236}">
                <a16:creationId xmlns:a16="http://schemas.microsoft.com/office/drawing/2014/main" id="{9964488E-1B97-1580-79BD-07EA31E009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" t="9037" r="58500"/>
          <a:stretch/>
        </p:blipFill>
        <p:spPr>
          <a:xfrm rot="1443537">
            <a:off x="10913229" y="2646504"/>
            <a:ext cx="550911" cy="722776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40F14E01-F582-CCA3-27D6-71DF8E8FDD3E}"/>
              </a:ext>
            </a:extLst>
          </p:cNvPr>
          <p:cNvSpPr/>
          <p:nvPr/>
        </p:nvSpPr>
        <p:spPr>
          <a:xfrm>
            <a:off x="-86061" y="-104800"/>
            <a:ext cx="12392809" cy="64404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>
              <a:latin typeface="Baskerville Old Face" panose="02020602080505020303" pitchFamily="18" charset="0"/>
            </a:endParaRP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2020456F-F9D4-20C0-A653-E31B0D50D183}"/>
              </a:ext>
            </a:extLst>
          </p:cNvPr>
          <p:cNvSpPr/>
          <p:nvPr/>
        </p:nvSpPr>
        <p:spPr>
          <a:xfrm>
            <a:off x="7164774" y="1239147"/>
            <a:ext cx="1025813" cy="1028699"/>
          </a:xfrm>
          <a:custGeom>
            <a:avLst/>
            <a:gdLst/>
            <a:ahLst/>
            <a:cxnLst/>
            <a:rect l="l" t="t" r="r" b="b"/>
            <a:pathLst>
              <a:path w="2476478" h="2476478">
                <a:moveTo>
                  <a:pt x="0" y="0"/>
                </a:moveTo>
                <a:lnTo>
                  <a:pt x="2476478" y="0"/>
                </a:lnTo>
                <a:lnTo>
                  <a:pt x="2476478" y="2476478"/>
                </a:lnTo>
                <a:lnTo>
                  <a:pt x="0" y="247647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NL">
              <a:latin typeface="Baskerville Old Face" panose="02020602080505020303" pitchFamily="18" charset="0"/>
            </a:endParaRPr>
          </a:p>
        </p:txBody>
      </p:sp>
      <p:sp>
        <p:nvSpPr>
          <p:cNvPr id="19" name="Freeform 3">
            <a:extLst>
              <a:ext uri="{FF2B5EF4-FFF2-40B4-BE49-F238E27FC236}">
                <a16:creationId xmlns:a16="http://schemas.microsoft.com/office/drawing/2014/main" id="{509B02F8-CC09-F26F-073D-73B9134F1B8B}"/>
              </a:ext>
            </a:extLst>
          </p:cNvPr>
          <p:cNvSpPr/>
          <p:nvPr/>
        </p:nvSpPr>
        <p:spPr>
          <a:xfrm>
            <a:off x="6398979" y="3331201"/>
            <a:ext cx="962081" cy="975178"/>
          </a:xfrm>
          <a:custGeom>
            <a:avLst/>
            <a:gdLst/>
            <a:ahLst/>
            <a:cxnLst/>
            <a:rect l="l" t="t" r="r" b="b"/>
            <a:pathLst>
              <a:path w="1898474" h="1896101">
                <a:moveTo>
                  <a:pt x="0" y="0"/>
                </a:moveTo>
                <a:lnTo>
                  <a:pt x="1898474" y="0"/>
                </a:lnTo>
                <a:lnTo>
                  <a:pt x="1898474" y="1896101"/>
                </a:lnTo>
                <a:lnTo>
                  <a:pt x="0" y="189610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NL" dirty="0">
              <a:latin typeface="Baskerville Old Face" panose="02020602080505020303" pitchFamily="18" charset="0"/>
            </a:endParaRPr>
          </a:p>
        </p:txBody>
      </p:sp>
      <p:sp>
        <p:nvSpPr>
          <p:cNvPr id="20" name="Freeform 4">
            <a:extLst>
              <a:ext uri="{FF2B5EF4-FFF2-40B4-BE49-F238E27FC236}">
                <a16:creationId xmlns:a16="http://schemas.microsoft.com/office/drawing/2014/main" id="{DA284B5D-6163-BCEE-DA2F-E543A7FD6BE9}"/>
              </a:ext>
            </a:extLst>
          </p:cNvPr>
          <p:cNvSpPr/>
          <p:nvPr/>
        </p:nvSpPr>
        <p:spPr>
          <a:xfrm>
            <a:off x="8190587" y="3446411"/>
            <a:ext cx="844589" cy="859968"/>
          </a:xfrm>
          <a:custGeom>
            <a:avLst/>
            <a:gdLst/>
            <a:ahLst/>
            <a:cxnLst/>
            <a:rect l="l" t="t" r="r" b="b"/>
            <a:pathLst>
              <a:path w="1250108" h="1273660">
                <a:moveTo>
                  <a:pt x="0" y="0"/>
                </a:moveTo>
                <a:lnTo>
                  <a:pt x="1250108" y="0"/>
                </a:lnTo>
                <a:lnTo>
                  <a:pt x="1250108" y="1273660"/>
                </a:lnTo>
                <a:lnTo>
                  <a:pt x="0" y="127366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NL">
              <a:latin typeface="Baskerville Old Face" panose="02020602080505020303" pitchFamily="18" charset="0"/>
            </a:endParaRPr>
          </a:p>
        </p:txBody>
      </p:sp>
      <p:sp>
        <p:nvSpPr>
          <p:cNvPr id="21" name="AutoShape 6">
            <a:extLst>
              <a:ext uri="{FF2B5EF4-FFF2-40B4-BE49-F238E27FC236}">
                <a16:creationId xmlns:a16="http://schemas.microsoft.com/office/drawing/2014/main" id="{A6C85408-65BC-B937-DEB8-A3E0A3696C34}"/>
              </a:ext>
            </a:extLst>
          </p:cNvPr>
          <p:cNvSpPr/>
          <p:nvPr/>
        </p:nvSpPr>
        <p:spPr>
          <a:xfrm flipH="1">
            <a:off x="7102856" y="2645137"/>
            <a:ext cx="162210" cy="379814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NL">
              <a:latin typeface="Baskerville Old Face" panose="02020602080505020303" pitchFamily="18" charset="0"/>
            </a:endParaRPr>
          </a:p>
        </p:txBody>
      </p:sp>
      <p:sp>
        <p:nvSpPr>
          <p:cNvPr id="22" name="AutoShape 7">
            <a:extLst>
              <a:ext uri="{FF2B5EF4-FFF2-40B4-BE49-F238E27FC236}">
                <a16:creationId xmlns:a16="http://schemas.microsoft.com/office/drawing/2014/main" id="{4D484910-3C21-7935-0EED-C72C34534E90}"/>
              </a:ext>
            </a:extLst>
          </p:cNvPr>
          <p:cNvSpPr/>
          <p:nvPr/>
        </p:nvSpPr>
        <p:spPr>
          <a:xfrm>
            <a:off x="8096005" y="2636575"/>
            <a:ext cx="163486" cy="378827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NL">
              <a:latin typeface="Baskerville Old Face" panose="02020602080505020303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9">
                <a:extLst>
                  <a:ext uri="{FF2B5EF4-FFF2-40B4-BE49-F238E27FC236}">
                    <a16:creationId xmlns:a16="http://schemas.microsoft.com/office/drawing/2014/main" id="{CB88A617-7D18-D20B-465C-0E9DB6BCA44B}"/>
                  </a:ext>
                </a:extLst>
              </p:cNvPr>
              <p:cNvSpPr txBox="1"/>
              <p:nvPr/>
            </p:nvSpPr>
            <p:spPr>
              <a:xfrm>
                <a:off x="8096005" y="2267846"/>
                <a:ext cx="1091571" cy="730969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5739"/>
                  </a:lnSpc>
                  <a:spcBef>
                    <a:spcPct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sym typeface="Tenor Sans"/>
                        </a:rPr>
                        <m:t>        </m:t>
                      </m:r>
                      <m:sSup>
                        <m:sSupPr>
                          <m:ctrlPr>
                            <a:rPr lang="en-US" sz="2400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sym typeface="Tenor Sans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sym typeface="Tenor Sans"/>
                            </a:rPr>
                            <m:t>~10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sym typeface="Tenor Sans"/>
                            </a:rPr>
                            <m:t>−10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rgbClr val="FFFFFF"/>
                  </a:solidFill>
                  <a:latin typeface="Baskerville Old Face" panose="02020602080505020303" pitchFamily="18" charset="0"/>
                  <a:ea typeface="Tenor Sans"/>
                  <a:cs typeface="Tenor Sans"/>
                  <a:sym typeface="Tenor Sans"/>
                </a:endParaRPr>
              </a:p>
            </p:txBody>
          </p:sp>
        </mc:Choice>
        <mc:Fallback xmlns="">
          <p:sp>
            <p:nvSpPr>
              <p:cNvPr id="23" name="TextBox 9">
                <a:extLst>
                  <a:ext uri="{FF2B5EF4-FFF2-40B4-BE49-F238E27FC236}">
                    <a16:creationId xmlns:a16="http://schemas.microsoft.com/office/drawing/2014/main" id="{CB88A617-7D18-D20B-465C-0E9DB6BCA4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96005" y="2267846"/>
                <a:ext cx="1091571" cy="730969"/>
              </a:xfrm>
              <a:prstGeom prst="rect">
                <a:avLst/>
              </a:prstGeom>
              <a:blipFill>
                <a:blip r:embed="rId9"/>
                <a:stretch>
                  <a:fillRect r="-14525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5">
                <a:extLst>
                  <a:ext uri="{FF2B5EF4-FFF2-40B4-BE49-F238E27FC236}">
                    <a16:creationId xmlns:a16="http://schemas.microsoft.com/office/drawing/2014/main" id="{BBB0ABA4-2876-3E99-FCCD-AB642A3F1E3B}"/>
                  </a:ext>
                </a:extLst>
              </p:cNvPr>
              <p:cNvSpPr txBox="1"/>
              <p:nvPr/>
            </p:nvSpPr>
            <p:spPr>
              <a:xfrm>
                <a:off x="5996806" y="2271091"/>
                <a:ext cx="1091571" cy="730969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5739"/>
                  </a:lnSpc>
                  <a:spcBef>
                    <a:spcPct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sym typeface="Tenor Sans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sym typeface="Tenor Sans"/>
                            </a:rPr>
                            <m:t>~10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sym typeface="Tenor Sans"/>
                            </a:rPr>
                            <m:t>−6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rgbClr val="FFFFFF"/>
                  </a:solidFill>
                  <a:latin typeface="Baskerville Old Face" panose="02020602080505020303" pitchFamily="18" charset="0"/>
                  <a:ea typeface="Tenor Sans"/>
                  <a:cs typeface="Tenor Sans"/>
                  <a:sym typeface="Tenor Sans"/>
                </a:endParaRPr>
              </a:p>
            </p:txBody>
          </p:sp>
        </mc:Choice>
        <mc:Fallback xmlns="">
          <p:sp>
            <p:nvSpPr>
              <p:cNvPr id="24" name="TextBox 5">
                <a:extLst>
                  <a:ext uri="{FF2B5EF4-FFF2-40B4-BE49-F238E27FC236}">
                    <a16:creationId xmlns:a16="http://schemas.microsoft.com/office/drawing/2014/main" id="{BBB0ABA4-2876-3E99-FCCD-AB642A3F1E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6806" y="2271091"/>
                <a:ext cx="1091571" cy="730969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9">
                <a:extLst>
                  <a:ext uri="{FF2B5EF4-FFF2-40B4-BE49-F238E27FC236}">
                    <a16:creationId xmlns:a16="http://schemas.microsoft.com/office/drawing/2014/main" id="{7C2FCCCA-2510-83AF-EB59-B4CDFAA313E0}"/>
                  </a:ext>
                </a:extLst>
              </p:cNvPr>
              <p:cNvSpPr txBox="1"/>
              <p:nvPr/>
            </p:nvSpPr>
            <p:spPr>
              <a:xfrm>
                <a:off x="7143721" y="5044792"/>
                <a:ext cx="1091571" cy="730969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5739"/>
                  </a:lnSpc>
                  <a:spcBef>
                    <a:spcPct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sym typeface="Tenor Sans"/>
                        </a:rPr>
                        <m:t>~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sym typeface="Tenor Sans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sym typeface="Tenor Sans"/>
                            </a:rPr>
                            <m:t>𝜆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sym typeface="Tenor Sans"/>
                            </a:rPr>
                            <m:t>𝐷</m:t>
                          </m:r>
                        </m:den>
                      </m:f>
                    </m:oMath>
                  </m:oMathPara>
                </a14:m>
                <a:endParaRPr lang="en-US" sz="2400" b="0" dirty="0">
                  <a:solidFill>
                    <a:srgbClr val="FFFFFF"/>
                  </a:solidFill>
                  <a:latin typeface="Baskerville Old Face" panose="02020602080505020303" pitchFamily="18" charset="0"/>
                  <a:sym typeface="Tenor Sans"/>
                </a:endParaRPr>
              </a:p>
            </p:txBody>
          </p:sp>
        </mc:Choice>
        <mc:Fallback xmlns="">
          <p:sp>
            <p:nvSpPr>
              <p:cNvPr id="6" name="TextBox 9">
                <a:extLst>
                  <a:ext uri="{FF2B5EF4-FFF2-40B4-BE49-F238E27FC236}">
                    <a16:creationId xmlns:a16="http://schemas.microsoft.com/office/drawing/2014/main" id="{7C2FCCCA-2510-83AF-EB59-B4CDFAA313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43721" y="5044792"/>
                <a:ext cx="1091571" cy="730969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4667CAA-A3B1-813F-396D-ED8DABB52158}"/>
              </a:ext>
            </a:extLst>
          </p:cNvPr>
          <p:cNvSpPr/>
          <p:nvPr/>
        </p:nvSpPr>
        <p:spPr>
          <a:xfrm>
            <a:off x="5871411" y="1102447"/>
            <a:ext cx="3705726" cy="3449806"/>
          </a:xfrm>
          <a:prstGeom prst="roundRect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>
              <a:latin typeface="Baskerville Old Face" panose="02020602080505020303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383A59B-B171-A3A2-9979-54CCE9FBA336}"/>
              </a:ext>
            </a:extLst>
          </p:cNvPr>
          <p:cNvSpPr/>
          <p:nvPr/>
        </p:nvSpPr>
        <p:spPr>
          <a:xfrm>
            <a:off x="7143721" y="4892207"/>
            <a:ext cx="1126671" cy="1221522"/>
          </a:xfrm>
          <a:prstGeom prst="roundRect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>
              <a:latin typeface="Baskerville Old Face" panose="02020602080505020303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008BFC2-24ED-7050-6EDA-9FCD295AE770}"/>
              </a:ext>
            </a:extLst>
          </p:cNvPr>
          <p:cNvSpPr txBox="1"/>
          <p:nvPr/>
        </p:nvSpPr>
        <p:spPr>
          <a:xfrm>
            <a:off x="4383057" y="6553096"/>
            <a:ext cx="34545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Baskerville Old Face" panose="02020602080505020303" pitchFamily="18" charset="0"/>
              </a:rPr>
              <a:t>Elena Tonucci | tonucci@strw.leidenuniv.nl</a:t>
            </a:r>
            <a:endParaRPr lang="en-NL" sz="1400" dirty="0">
              <a:solidFill>
                <a:schemeClr val="bg1"/>
              </a:solidFill>
              <a:latin typeface="Baskerville Old Face" panose="0202060208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8761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9" grpId="0" animBg="1"/>
      <p:bldP spid="20" grpId="0" animBg="1"/>
      <p:bldP spid="21" grpId="0" animBg="1"/>
      <p:bldP spid="22" grpId="0" animBg="1"/>
      <p:bldP spid="23" grpId="0"/>
      <p:bldP spid="24" grpId="0"/>
      <p:bldP spid="6" grpId="0"/>
      <p:bldP spid="9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0059AF-E21A-3A2F-013F-64E01D088E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F2A7EDB-3A30-EE30-1E18-3D75D169E890}"/>
              </a:ext>
            </a:extLst>
          </p:cNvPr>
          <p:cNvSpPr/>
          <p:nvPr/>
        </p:nvSpPr>
        <p:spPr>
          <a:xfrm>
            <a:off x="-86061" y="-104800"/>
            <a:ext cx="12392809" cy="644040"/>
          </a:xfrm>
          <a:prstGeom prst="rect">
            <a:avLst/>
          </a:prstGeom>
          <a:solidFill>
            <a:srgbClr val="EC804A"/>
          </a:solidFill>
          <a:ln>
            <a:solidFill>
              <a:srgbClr val="2A2E3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>
              <a:latin typeface="Baskerville Old Face" panose="02020602080505020303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E3FCE44-B615-4C2F-77BE-23A5095F67B7}"/>
              </a:ext>
            </a:extLst>
          </p:cNvPr>
          <p:cNvSpPr txBox="1"/>
          <p:nvPr/>
        </p:nvSpPr>
        <p:spPr>
          <a:xfrm>
            <a:off x="182880" y="2729"/>
            <a:ext cx="890733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spc="300" dirty="0">
                <a:solidFill>
                  <a:schemeClr val="bg1"/>
                </a:solidFill>
                <a:latin typeface="Baskerville Old Face" panose="02020602080505020303" pitchFamily="18" charset="0"/>
              </a:rPr>
              <a:t>Where are we at?</a:t>
            </a:r>
            <a:endParaRPr lang="en-NL" sz="2800" b="1" spc="300" dirty="0">
              <a:solidFill>
                <a:schemeClr val="bg1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32" name="Freeform 2">
            <a:extLst>
              <a:ext uri="{FF2B5EF4-FFF2-40B4-BE49-F238E27FC236}">
                <a16:creationId xmlns:a16="http://schemas.microsoft.com/office/drawing/2014/main" id="{F28D7345-4CEB-1F0B-17A7-45DA267AF31C}"/>
              </a:ext>
            </a:extLst>
          </p:cNvPr>
          <p:cNvSpPr/>
          <p:nvPr/>
        </p:nvSpPr>
        <p:spPr>
          <a:xfrm>
            <a:off x="2513754" y="1010392"/>
            <a:ext cx="6642694" cy="5375041"/>
          </a:xfrm>
          <a:custGeom>
            <a:avLst/>
            <a:gdLst/>
            <a:ahLst/>
            <a:cxnLst/>
            <a:rect l="l" t="t" r="r" b="b"/>
            <a:pathLst>
              <a:path w="9459242" h="7330912">
                <a:moveTo>
                  <a:pt x="0" y="0"/>
                </a:moveTo>
                <a:lnTo>
                  <a:pt x="9459242" y="0"/>
                </a:lnTo>
                <a:lnTo>
                  <a:pt x="9459242" y="7330912"/>
                </a:lnTo>
                <a:lnTo>
                  <a:pt x="0" y="73309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NL" sz="1400">
              <a:latin typeface="Baskerville Old Face" panose="02020602080505020303" pitchFamily="18" charset="0"/>
            </a:endParaRPr>
          </a:p>
        </p:txBody>
      </p:sp>
      <p:sp>
        <p:nvSpPr>
          <p:cNvPr id="34" name="AutoShape 10">
            <a:extLst>
              <a:ext uri="{FF2B5EF4-FFF2-40B4-BE49-F238E27FC236}">
                <a16:creationId xmlns:a16="http://schemas.microsoft.com/office/drawing/2014/main" id="{D0CDD467-6D47-9450-0D9A-3868438406D7}"/>
              </a:ext>
            </a:extLst>
          </p:cNvPr>
          <p:cNvSpPr/>
          <p:nvPr/>
        </p:nvSpPr>
        <p:spPr>
          <a:xfrm>
            <a:off x="7998125" y="2121674"/>
            <a:ext cx="1613606" cy="0"/>
          </a:xfrm>
          <a:prstGeom prst="line">
            <a:avLst/>
          </a:prstGeom>
          <a:ln w="38100" cap="flat">
            <a:solidFill>
              <a:srgbClr val="EC7623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NL" sz="1400">
              <a:latin typeface="Baskerville Old Face" panose="02020602080505020303" pitchFamily="18" charset="0"/>
            </a:endParaRPr>
          </a:p>
        </p:txBody>
      </p:sp>
      <p:sp>
        <p:nvSpPr>
          <p:cNvPr id="35" name="AutoShape 11">
            <a:extLst>
              <a:ext uri="{FF2B5EF4-FFF2-40B4-BE49-F238E27FC236}">
                <a16:creationId xmlns:a16="http://schemas.microsoft.com/office/drawing/2014/main" id="{50898970-4996-782B-62E0-C87ECA6CE9BE}"/>
              </a:ext>
            </a:extLst>
          </p:cNvPr>
          <p:cNvSpPr/>
          <p:nvPr/>
        </p:nvSpPr>
        <p:spPr>
          <a:xfrm>
            <a:off x="6274731" y="646769"/>
            <a:ext cx="1723393" cy="1474906"/>
          </a:xfrm>
          <a:prstGeom prst="line">
            <a:avLst/>
          </a:prstGeom>
          <a:ln w="38100" cap="flat">
            <a:solidFill>
              <a:srgbClr val="EC7623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NL" sz="1400">
              <a:latin typeface="Baskerville Old Face" panose="02020602080505020303" pitchFamily="18" charset="0"/>
            </a:endParaRPr>
          </a:p>
        </p:txBody>
      </p:sp>
      <p:sp>
        <p:nvSpPr>
          <p:cNvPr id="36" name="TextBox 12">
            <a:extLst>
              <a:ext uri="{FF2B5EF4-FFF2-40B4-BE49-F238E27FC236}">
                <a16:creationId xmlns:a16="http://schemas.microsoft.com/office/drawing/2014/main" id="{2DD3207F-23D4-57BC-65EA-C60455193967}"/>
              </a:ext>
            </a:extLst>
          </p:cNvPr>
          <p:cNvSpPr txBox="1"/>
          <p:nvPr/>
        </p:nvSpPr>
        <p:spPr>
          <a:xfrm>
            <a:off x="9342706" y="1758957"/>
            <a:ext cx="2211203" cy="3907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sz="1600" dirty="0">
                <a:solidFill>
                  <a:srgbClr val="EC7623"/>
                </a:solidFill>
                <a:latin typeface="Baskerville Old Face" panose="02020602080505020303" pitchFamily="18" charset="0"/>
                <a:ea typeface="Tenor Sans"/>
                <a:cs typeface="Tenor Sans"/>
                <a:sym typeface="Tenor Sans"/>
              </a:rPr>
              <a:t>Current MagAO-X</a:t>
            </a:r>
          </a:p>
        </p:txBody>
      </p:sp>
      <p:sp>
        <p:nvSpPr>
          <p:cNvPr id="37" name="TextBox 13">
            <a:extLst>
              <a:ext uri="{FF2B5EF4-FFF2-40B4-BE49-F238E27FC236}">
                <a16:creationId xmlns:a16="http://schemas.microsoft.com/office/drawing/2014/main" id="{5299F0D8-D1FA-0784-D1A4-CC41A8C12F98}"/>
              </a:ext>
            </a:extLst>
          </p:cNvPr>
          <p:cNvSpPr txBox="1"/>
          <p:nvPr/>
        </p:nvSpPr>
        <p:spPr>
          <a:xfrm>
            <a:off x="9272387" y="3668503"/>
            <a:ext cx="2211204" cy="3907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sz="1600" dirty="0">
                <a:latin typeface="Baskerville Old Face" panose="02020602080505020303" pitchFamily="18" charset="0"/>
                <a:ea typeface="Tenor Sans"/>
                <a:cs typeface="Tenor Sans"/>
                <a:sym typeface="Tenor Sans"/>
              </a:rPr>
              <a:t>ELT-PCS goal</a:t>
            </a:r>
          </a:p>
        </p:txBody>
      </p:sp>
      <p:sp>
        <p:nvSpPr>
          <p:cNvPr id="38" name="AutoShape 14">
            <a:extLst>
              <a:ext uri="{FF2B5EF4-FFF2-40B4-BE49-F238E27FC236}">
                <a16:creationId xmlns:a16="http://schemas.microsoft.com/office/drawing/2014/main" id="{AF5B15B1-E5C5-AFD3-D852-478D1AFA6E1C}"/>
              </a:ext>
            </a:extLst>
          </p:cNvPr>
          <p:cNvSpPr/>
          <p:nvPr/>
        </p:nvSpPr>
        <p:spPr>
          <a:xfrm flipH="1">
            <a:off x="9272388" y="3955961"/>
            <a:ext cx="421935" cy="0"/>
          </a:xfrm>
          <a:prstGeom prst="line">
            <a:avLst/>
          </a:prstGeom>
          <a:ln w="38100" cap="flat">
            <a:solidFill>
              <a:schemeClr val="tx1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NL" sz="1400" dirty="0">
              <a:latin typeface="Baskerville Old Face" panose="02020602080505020303" pitchFamily="18" charset="0"/>
            </a:endParaRPr>
          </a:p>
        </p:txBody>
      </p:sp>
      <p:sp>
        <p:nvSpPr>
          <p:cNvPr id="39" name="AutoShape 15">
            <a:extLst>
              <a:ext uri="{FF2B5EF4-FFF2-40B4-BE49-F238E27FC236}">
                <a16:creationId xmlns:a16="http://schemas.microsoft.com/office/drawing/2014/main" id="{048267E4-2073-658A-97C8-A630239F67F8}"/>
              </a:ext>
            </a:extLst>
          </p:cNvPr>
          <p:cNvSpPr/>
          <p:nvPr/>
        </p:nvSpPr>
        <p:spPr>
          <a:xfrm>
            <a:off x="4470890" y="646769"/>
            <a:ext cx="183741" cy="1379337"/>
          </a:xfrm>
          <a:prstGeom prst="line">
            <a:avLst/>
          </a:prstGeom>
          <a:ln w="38100" cap="flat">
            <a:solidFill>
              <a:srgbClr val="38B6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NL" sz="1400">
              <a:latin typeface="Baskerville Old Face" panose="02020602080505020303" pitchFamily="18" charset="0"/>
            </a:endParaRPr>
          </a:p>
        </p:txBody>
      </p:sp>
      <p:sp>
        <p:nvSpPr>
          <p:cNvPr id="40" name="AutoShape 16">
            <a:extLst>
              <a:ext uri="{FF2B5EF4-FFF2-40B4-BE49-F238E27FC236}">
                <a16:creationId xmlns:a16="http://schemas.microsoft.com/office/drawing/2014/main" id="{1BAA8260-DC28-B6F2-6204-F92C69145E18}"/>
              </a:ext>
            </a:extLst>
          </p:cNvPr>
          <p:cNvSpPr/>
          <p:nvPr/>
        </p:nvSpPr>
        <p:spPr>
          <a:xfrm>
            <a:off x="4656057" y="2007640"/>
            <a:ext cx="4991559" cy="558700"/>
          </a:xfrm>
          <a:prstGeom prst="line">
            <a:avLst/>
          </a:prstGeom>
          <a:ln w="38100" cap="flat">
            <a:solidFill>
              <a:srgbClr val="38B6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NL" sz="1400">
              <a:latin typeface="Baskerville Old Face" panose="02020602080505020303" pitchFamily="18" charset="0"/>
            </a:endParaRPr>
          </a:p>
        </p:txBody>
      </p:sp>
      <p:sp>
        <p:nvSpPr>
          <p:cNvPr id="41" name="TextBox 17">
            <a:extLst>
              <a:ext uri="{FF2B5EF4-FFF2-40B4-BE49-F238E27FC236}">
                <a16:creationId xmlns:a16="http://schemas.microsoft.com/office/drawing/2014/main" id="{76D2A40B-98CC-654A-8582-EEDA136D88F1}"/>
              </a:ext>
            </a:extLst>
          </p:cNvPr>
          <p:cNvSpPr txBox="1"/>
          <p:nvPr/>
        </p:nvSpPr>
        <p:spPr>
          <a:xfrm>
            <a:off x="9272388" y="2253412"/>
            <a:ext cx="2211203" cy="3907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sz="1600" dirty="0">
                <a:solidFill>
                  <a:srgbClr val="38B6FF"/>
                </a:solidFill>
                <a:latin typeface="Baskerville Old Face" panose="02020602080505020303" pitchFamily="18" charset="0"/>
                <a:ea typeface="Tenor Sans"/>
                <a:cs typeface="Tenor Sans"/>
                <a:sym typeface="Tenor Sans"/>
              </a:rPr>
              <a:t>MagAO-X goal</a:t>
            </a:r>
          </a:p>
        </p:txBody>
      </p:sp>
      <p:grpSp>
        <p:nvGrpSpPr>
          <p:cNvPr id="42" name="Group 18">
            <a:extLst>
              <a:ext uri="{FF2B5EF4-FFF2-40B4-BE49-F238E27FC236}">
                <a16:creationId xmlns:a16="http://schemas.microsoft.com/office/drawing/2014/main" id="{53944FE8-73CB-0F2D-0F88-D3C7C95B5FF2}"/>
              </a:ext>
            </a:extLst>
          </p:cNvPr>
          <p:cNvGrpSpPr/>
          <p:nvPr/>
        </p:nvGrpSpPr>
        <p:grpSpPr>
          <a:xfrm>
            <a:off x="3389243" y="1243516"/>
            <a:ext cx="895389" cy="1812378"/>
            <a:chOff x="0" y="0"/>
            <a:chExt cx="1069997" cy="2756066"/>
          </a:xfrm>
        </p:grpSpPr>
        <p:sp>
          <p:nvSpPr>
            <p:cNvPr id="43" name="Freeform 19">
              <a:extLst>
                <a:ext uri="{FF2B5EF4-FFF2-40B4-BE49-F238E27FC236}">
                  <a16:creationId xmlns:a16="http://schemas.microsoft.com/office/drawing/2014/main" id="{D364361C-A3B6-2478-96E1-2745D19E3B25}"/>
                </a:ext>
              </a:extLst>
            </p:cNvPr>
            <p:cNvSpPr/>
            <p:nvPr/>
          </p:nvSpPr>
          <p:spPr>
            <a:xfrm>
              <a:off x="0" y="0"/>
              <a:ext cx="1069997" cy="2756066"/>
            </a:xfrm>
            <a:custGeom>
              <a:avLst/>
              <a:gdLst/>
              <a:ahLst/>
              <a:cxnLst/>
              <a:rect l="l" t="t" r="r" b="b"/>
              <a:pathLst>
                <a:path w="1069997" h="2756066">
                  <a:moveTo>
                    <a:pt x="534998" y="0"/>
                  </a:moveTo>
                  <a:cubicBezTo>
                    <a:pt x="239527" y="0"/>
                    <a:pt x="0" y="616966"/>
                    <a:pt x="0" y="1378033"/>
                  </a:cubicBezTo>
                  <a:cubicBezTo>
                    <a:pt x="0" y="2139100"/>
                    <a:pt x="239527" y="2756066"/>
                    <a:pt x="534998" y="2756066"/>
                  </a:cubicBezTo>
                  <a:cubicBezTo>
                    <a:pt x="830470" y="2756066"/>
                    <a:pt x="1069997" y="2139100"/>
                    <a:pt x="1069997" y="1378033"/>
                  </a:cubicBezTo>
                  <a:cubicBezTo>
                    <a:pt x="1069997" y="616966"/>
                    <a:pt x="830470" y="0"/>
                    <a:pt x="534998" y="0"/>
                  </a:cubicBezTo>
                  <a:close/>
                </a:path>
              </a:pathLst>
            </a:custGeom>
            <a:solidFill>
              <a:srgbClr val="BD9DDB">
                <a:alpha val="60000"/>
              </a:srgbClr>
            </a:solidFill>
            <a:ln w="76200" cap="sq">
              <a:solidFill>
                <a:srgbClr val="BD9DDB">
                  <a:alpha val="60000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lang="en-NL" sz="1400">
                <a:latin typeface="Baskerville Old Face" panose="02020602080505020303" pitchFamily="18" charset="0"/>
              </a:endParaRPr>
            </a:p>
          </p:txBody>
        </p:sp>
        <p:sp>
          <p:nvSpPr>
            <p:cNvPr id="44" name="TextBox 20">
              <a:extLst>
                <a:ext uri="{FF2B5EF4-FFF2-40B4-BE49-F238E27FC236}">
                  <a16:creationId xmlns:a16="http://schemas.microsoft.com/office/drawing/2014/main" id="{FC6D7FDD-37E5-C245-60F5-7A7563B280C9}"/>
                </a:ext>
              </a:extLst>
            </p:cNvPr>
            <p:cNvSpPr txBox="1"/>
            <p:nvPr/>
          </p:nvSpPr>
          <p:spPr>
            <a:xfrm>
              <a:off x="100312" y="210756"/>
              <a:ext cx="869373" cy="22869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 sz="1400">
                <a:latin typeface="Baskerville Old Face" panose="02020602080505020303" pitchFamily="18" charset="0"/>
              </a:endParaRPr>
            </a:p>
          </p:txBody>
        </p:sp>
      </p:grpSp>
      <p:sp>
        <p:nvSpPr>
          <p:cNvPr id="45" name="TextBox 21">
            <a:extLst>
              <a:ext uri="{FF2B5EF4-FFF2-40B4-BE49-F238E27FC236}">
                <a16:creationId xmlns:a16="http://schemas.microsoft.com/office/drawing/2014/main" id="{29811922-97CF-B01D-5D63-9816D8E4942C}"/>
              </a:ext>
            </a:extLst>
          </p:cNvPr>
          <p:cNvSpPr txBox="1"/>
          <p:nvPr/>
        </p:nvSpPr>
        <p:spPr>
          <a:xfrm>
            <a:off x="716221" y="1414023"/>
            <a:ext cx="2211204" cy="7386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600" dirty="0">
                <a:solidFill>
                  <a:srgbClr val="BD9DDB"/>
                </a:solidFill>
                <a:latin typeface="Baskerville Old Face" panose="02020602080505020303" pitchFamily="18" charset="0"/>
                <a:ea typeface="Tenor Sans"/>
                <a:cs typeface="Tenor Sans"/>
                <a:sym typeface="Tenor Sans"/>
              </a:rPr>
              <a:t>With coronagraphs operating at the diffraction limit!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4D18ABD-1E2A-677E-EEC0-0F7E18A68F1B}"/>
              </a:ext>
            </a:extLst>
          </p:cNvPr>
          <p:cNvSpPr txBox="1"/>
          <p:nvPr/>
        </p:nvSpPr>
        <p:spPr>
          <a:xfrm>
            <a:off x="2766023" y="6077656"/>
            <a:ext cx="17967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Baskerville Old Face" panose="02020602080505020303" pitchFamily="18" charset="0"/>
              </a:rPr>
              <a:t>Kasper+2021</a:t>
            </a:r>
            <a:endParaRPr lang="en-NL" sz="1400" dirty="0">
              <a:solidFill>
                <a:schemeClr val="tx1">
                  <a:lumMod val="65000"/>
                  <a:lumOff val="35000"/>
                </a:schemeClr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A60CCFD-4F7B-57CA-FFD7-C225E10932B1}"/>
              </a:ext>
            </a:extLst>
          </p:cNvPr>
          <p:cNvSpPr txBox="1"/>
          <p:nvPr/>
        </p:nvSpPr>
        <p:spPr>
          <a:xfrm>
            <a:off x="4383057" y="6527696"/>
            <a:ext cx="34545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Baskerville Old Face" panose="02020602080505020303" pitchFamily="18" charset="0"/>
              </a:rPr>
              <a:t>Elena Tonucci | tonucci@strw.leidenuniv.nl</a:t>
            </a:r>
            <a:endParaRPr lang="en-NL" sz="1400" dirty="0">
              <a:solidFill>
                <a:schemeClr val="tx1">
                  <a:lumMod val="65000"/>
                  <a:lumOff val="35000"/>
                </a:schemeClr>
              </a:solidFill>
              <a:latin typeface="Baskerville Old Face" panose="0202060208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0670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6" grpId="0"/>
      <p:bldP spid="39" grpId="0" animBg="1"/>
      <p:bldP spid="40" grpId="0" animBg="1"/>
      <p:bldP spid="41" grpId="0"/>
      <p:bldP spid="4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3B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82E5BB0-051C-F7D2-A689-A7248C97E5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90D3211-7AA5-5A21-C7AD-7C63824D6202}"/>
              </a:ext>
            </a:extLst>
          </p:cNvPr>
          <p:cNvSpPr txBox="1"/>
          <p:nvPr/>
        </p:nvSpPr>
        <p:spPr>
          <a:xfrm>
            <a:off x="182879" y="2729"/>
            <a:ext cx="676084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spc="300" dirty="0">
                <a:solidFill>
                  <a:schemeClr val="bg1"/>
                </a:solidFill>
                <a:latin typeface="Baskerville Old Face" panose="02020602080505020303" pitchFamily="18" charset="0"/>
              </a:rPr>
              <a:t>The challenges of direct imaging</a:t>
            </a:r>
            <a:endParaRPr lang="en-NL" sz="2800" b="1" spc="300" dirty="0">
              <a:solidFill>
                <a:schemeClr val="bg1"/>
              </a:solidFill>
              <a:latin typeface="Baskerville Old Face" panose="02020602080505020303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59FB85-2991-B465-3855-BA6C192453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954" y="963301"/>
            <a:ext cx="5373052" cy="53730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49BF8967-EE34-2B5D-96FC-541A39679276}"/>
              </a:ext>
            </a:extLst>
          </p:cNvPr>
          <p:cNvSpPr/>
          <p:nvPr/>
        </p:nvSpPr>
        <p:spPr>
          <a:xfrm>
            <a:off x="-86061" y="-104800"/>
            <a:ext cx="12392809" cy="64404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>
              <a:latin typeface="Baskerville Old Face" panose="02020602080505020303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4" name="TextBox 5">
                <a:extLst>
                  <a:ext uri="{FF2B5EF4-FFF2-40B4-BE49-F238E27FC236}">
                    <a16:creationId xmlns:a16="http://schemas.microsoft.com/office/drawing/2014/main" id="{1CFF1088-BDC3-0F5B-082E-D667BD5D7D37}"/>
                  </a:ext>
                </a:extLst>
              </p:cNvPr>
              <p:cNvSpPr txBox="1"/>
              <p:nvPr/>
            </p:nvSpPr>
            <p:spPr>
              <a:xfrm>
                <a:off x="6096000" y="2006707"/>
                <a:ext cx="5496025" cy="275671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marL="342900" indent="-342900" algn="ctr">
                  <a:spcBef>
                    <a:spcPct val="0"/>
                  </a:spcBef>
                  <a:buFont typeface="Arial" panose="020B0604020202020204" pitchFamily="34" charset="0"/>
                  <a:buChar char="•"/>
                </a:pPr>
                <a:r>
                  <a:rPr lang="en-US" sz="2400" dirty="0">
                    <a:solidFill>
                      <a:srgbClr val="FFFFFF"/>
                    </a:solidFill>
                    <a:latin typeface="Baskerville Old Face" panose="02020602080505020303" pitchFamily="18" charset="0"/>
                    <a:ea typeface="Tenor Sans"/>
                    <a:cs typeface="Tenor Sans"/>
                    <a:sym typeface="Tenor Sans"/>
                  </a:rPr>
                  <a:t>Contrast</a:t>
                </a:r>
              </a:p>
              <a:p>
                <a:pPr marL="342900" indent="-342900" algn="ctr">
                  <a:spcBef>
                    <a:spcPct val="0"/>
                  </a:spcBef>
                  <a:buFont typeface="Arial" panose="020B0604020202020204" pitchFamily="34" charset="0"/>
                  <a:buChar char="•"/>
                </a:pPr>
                <a:r>
                  <a:rPr lang="en-US" sz="2400" dirty="0">
                    <a:solidFill>
                      <a:srgbClr val="FFFFFF"/>
                    </a:solidFill>
                    <a:latin typeface="Baskerville Old Face" panose="02020602080505020303" pitchFamily="18" charset="0"/>
                    <a:ea typeface="Tenor Sans"/>
                    <a:cs typeface="Tenor Sans"/>
                    <a:sym typeface="Tenor Sans"/>
                  </a:rPr>
                  <a:t>Separation (diffraction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FFFFFF"/>
                        </a:solidFill>
                        <a:latin typeface="Cambria Math" panose="02040503050406030204" pitchFamily="18" charset="0"/>
                        <a:sym typeface="Tenor Sans"/>
                      </a:rPr>
                      <m:t>~</m:t>
                    </m:r>
                    <m:f>
                      <m:fPr>
                        <m:ctrlPr>
                          <a:rPr lang="en-US" sz="240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sym typeface="Tenor Sans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sym typeface="Tenor Sans"/>
                          </a:rPr>
                          <m:t>𝜆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sym typeface="Tenor Sans"/>
                          </a:rPr>
                          <m:t>𝐷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rgbClr val="FFFFFF"/>
                    </a:solidFill>
                    <a:latin typeface="Baskerville Old Face" panose="02020602080505020303" pitchFamily="18" charset="0"/>
                    <a:sym typeface="Tenor Sans"/>
                  </a:rPr>
                  <a:t> )</a:t>
                </a:r>
              </a:p>
              <a:p>
                <a:pPr algn="ctr">
                  <a:spcBef>
                    <a:spcPct val="0"/>
                  </a:spcBef>
                </a:pPr>
                <a:endParaRPr lang="en-US" sz="2400" dirty="0">
                  <a:solidFill>
                    <a:srgbClr val="FFFFFF"/>
                  </a:solidFill>
                  <a:latin typeface="Baskerville Old Face" panose="02020602080505020303" pitchFamily="18" charset="0"/>
                  <a:sym typeface="Tenor Sans"/>
                </a:endParaRPr>
              </a:p>
              <a:p>
                <a:pPr algn="ctr">
                  <a:spcBef>
                    <a:spcPct val="0"/>
                  </a:spcBef>
                </a:pPr>
                <a:endParaRPr lang="en-US" sz="2400" dirty="0">
                  <a:solidFill>
                    <a:srgbClr val="FFFFFF"/>
                  </a:solidFill>
                  <a:latin typeface="Baskerville Old Face" panose="02020602080505020303" pitchFamily="18" charset="0"/>
                  <a:sym typeface="Tenor Sans"/>
                </a:endParaRPr>
              </a:p>
              <a:p>
                <a:pPr marL="342900" indent="-342900" algn="ctr">
                  <a:spcBef>
                    <a:spcPct val="0"/>
                  </a:spcBef>
                  <a:buFont typeface="Arial" panose="020B0604020202020204" pitchFamily="34" charset="0"/>
                  <a:buChar char="•"/>
                </a:pPr>
                <a:r>
                  <a:rPr lang="en-US" sz="2400" dirty="0">
                    <a:solidFill>
                      <a:srgbClr val="FFFFFF"/>
                    </a:solidFill>
                    <a:latin typeface="Baskerville Old Face" panose="02020602080505020303" pitchFamily="18" charset="0"/>
                    <a:ea typeface="Tenor Sans"/>
                    <a:cs typeface="Tenor Sans"/>
                    <a:sym typeface="Tenor Sans"/>
                  </a:rPr>
                  <a:t>+ Wavefront aberrations:</a:t>
                </a:r>
                <a:br>
                  <a:rPr lang="en-US" sz="2400" dirty="0">
                    <a:solidFill>
                      <a:srgbClr val="FFFFFF"/>
                    </a:solidFill>
                    <a:latin typeface="Baskerville Old Face" panose="02020602080505020303" pitchFamily="18" charset="0"/>
                    <a:ea typeface="Tenor Sans"/>
                    <a:cs typeface="Tenor Sans"/>
                    <a:sym typeface="Tenor Sans"/>
                  </a:rPr>
                </a:br>
                <a:r>
                  <a:rPr lang="en-US" sz="2400" dirty="0">
                    <a:solidFill>
                      <a:srgbClr val="FFFFFF"/>
                    </a:solidFill>
                    <a:latin typeface="Baskerville Old Face" panose="02020602080505020303" pitchFamily="18" charset="0"/>
                    <a:ea typeface="Tenor Sans"/>
                    <a:cs typeface="Tenor Sans"/>
                    <a:sym typeface="Tenor Sans"/>
                  </a:rPr>
                  <a:t>1) Atmospheric turbulence (ground)</a:t>
                </a:r>
                <a:br>
                  <a:rPr lang="en-US" sz="2400" dirty="0">
                    <a:solidFill>
                      <a:srgbClr val="FFFFFF"/>
                    </a:solidFill>
                    <a:latin typeface="Baskerville Old Face" panose="02020602080505020303" pitchFamily="18" charset="0"/>
                    <a:ea typeface="Tenor Sans"/>
                    <a:cs typeface="Tenor Sans"/>
                    <a:sym typeface="Tenor Sans"/>
                  </a:rPr>
                </a:br>
                <a:r>
                  <a:rPr lang="en-US" sz="2400" dirty="0">
                    <a:solidFill>
                      <a:srgbClr val="FFFFFF"/>
                    </a:solidFill>
                    <a:latin typeface="Baskerville Old Face" panose="02020602080505020303" pitchFamily="18" charset="0"/>
                    <a:ea typeface="Tenor Sans"/>
                    <a:cs typeface="Tenor Sans"/>
                    <a:sym typeface="Tenor Sans"/>
                  </a:rPr>
                  <a:t>2) Non-common path (ground and space)</a:t>
                </a:r>
              </a:p>
            </p:txBody>
          </p:sp>
        </mc:Choice>
        <mc:Fallback>
          <p:sp>
            <p:nvSpPr>
              <p:cNvPr id="24" name="TextBox 5">
                <a:extLst>
                  <a:ext uri="{FF2B5EF4-FFF2-40B4-BE49-F238E27FC236}">
                    <a16:creationId xmlns:a16="http://schemas.microsoft.com/office/drawing/2014/main" id="{1CFF1088-BDC3-0F5B-082E-D667BD5D7D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2006707"/>
                <a:ext cx="5496025" cy="2756717"/>
              </a:xfrm>
              <a:prstGeom prst="rect">
                <a:avLst/>
              </a:prstGeom>
              <a:blipFill>
                <a:blip r:embed="rId4"/>
                <a:stretch>
                  <a:fillRect t="-3319" r="-2106" b="-5973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2BCB73C6-F645-354B-D189-B3B916EECADA}"/>
              </a:ext>
            </a:extLst>
          </p:cNvPr>
          <p:cNvSpPr txBox="1"/>
          <p:nvPr/>
        </p:nvSpPr>
        <p:spPr>
          <a:xfrm>
            <a:off x="4383057" y="6553096"/>
            <a:ext cx="34545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Baskerville Old Face" panose="02020602080505020303" pitchFamily="18" charset="0"/>
              </a:rPr>
              <a:t>Elena Tonucci | tonucci@strw.leidenuniv.nl</a:t>
            </a:r>
            <a:endParaRPr lang="en-NL" sz="1400" dirty="0">
              <a:solidFill>
                <a:schemeClr val="bg1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1365ED1-53FC-3BFC-507C-B9A184F2687B}"/>
              </a:ext>
            </a:extLst>
          </p:cNvPr>
          <p:cNvSpPr txBox="1"/>
          <p:nvPr/>
        </p:nvSpPr>
        <p:spPr>
          <a:xfrm>
            <a:off x="11717297" y="6552096"/>
            <a:ext cx="474703" cy="308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Baskerville Old Face" panose="02020602080505020303" pitchFamily="18" charset="0"/>
              </a:rPr>
              <a:t>2</a:t>
            </a:r>
            <a:endParaRPr lang="en-NL" sz="1400" dirty="0">
              <a:solidFill>
                <a:schemeClr val="bg1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8660BE4-7D55-6EAA-E196-8BC2DB795528}"/>
              </a:ext>
            </a:extLst>
          </p:cNvPr>
          <p:cNvSpPr/>
          <p:nvPr/>
        </p:nvSpPr>
        <p:spPr>
          <a:xfrm>
            <a:off x="6738987" y="1924050"/>
            <a:ext cx="4362450" cy="1276350"/>
          </a:xfrm>
          <a:prstGeom prst="ellipse">
            <a:avLst/>
          </a:prstGeom>
          <a:noFill/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>
              <a:latin typeface="Baskerville Old Face" panose="02020602080505020303" pitchFamily="18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D88F952-4639-3A63-CC47-6B60053E3E79}"/>
              </a:ext>
            </a:extLst>
          </p:cNvPr>
          <p:cNvSpPr/>
          <p:nvPr/>
        </p:nvSpPr>
        <p:spPr>
          <a:xfrm>
            <a:off x="6109491" y="3470383"/>
            <a:ext cx="5689703" cy="1772678"/>
          </a:xfrm>
          <a:prstGeom prst="ellipse">
            <a:avLst/>
          </a:prstGeom>
          <a:noFill/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>
              <a:latin typeface="Baskerville Old Face" panose="02020602080505020303" pitchFamily="18" charset="0"/>
            </a:endParaRPr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C3E6920D-8A9C-52A7-F55D-30534066DA00}"/>
              </a:ext>
            </a:extLst>
          </p:cNvPr>
          <p:cNvSpPr txBox="1"/>
          <p:nvPr/>
        </p:nvSpPr>
        <p:spPr>
          <a:xfrm>
            <a:off x="6172199" y="1022668"/>
            <a:ext cx="5496025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2400" dirty="0">
                <a:solidFill>
                  <a:srgbClr val="FFFFFF"/>
                </a:solidFill>
                <a:latin typeface="Baskerville Old Face" panose="02020602080505020303" pitchFamily="18" charset="0"/>
                <a:ea typeface="Tenor Sans"/>
                <a:cs typeface="Tenor Sans"/>
                <a:sym typeface="Tenor Sans"/>
              </a:rPr>
              <a:t>CORONAGRAPHY</a:t>
            </a:r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id="{EF42727C-A2B4-DDB2-C534-2B4FC290E907}"/>
              </a:ext>
            </a:extLst>
          </p:cNvPr>
          <p:cNvSpPr txBox="1"/>
          <p:nvPr/>
        </p:nvSpPr>
        <p:spPr>
          <a:xfrm>
            <a:off x="6206329" y="5857768"/>
            <a:ext cx="5496025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2400" dirty="0">
                <a:solidFill>
                  <a:srgbClr val="FFFFFF"/>
                </a:solidFill>
                <a:latin typeface="Baskerville Old Face" panose="02020602080505020303" pitchFamily="18" charset="0"/>
                <a:ea typeface="Tenor Sans"/>
                <a:cs typeface="Tenor Sans"/>
                <a:sym typeface="Tenor Sans"/>
              </a:rPr>
              <a:t>WAVEFRONT SENSING &amp; CONTROL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0E886B5-85E4-E53E-377E-BE1EED03E5AC}"/>
              </a:ext>
            </a:extLst>
          </p:cNvPr>
          <p:cNvCxnSpPr>
            <a:stCxn id="5" idx="0"/>
            <a:endCxn id="7" idx="2"/>
          </p:cNvCxnSpPr>
          <p:nvPr/>
        </p:nvCxnSpPr>
        <p:spPr>
          <a:xfrm flipV="1">
            <a:off x="8920212" y="1392000"/>
            <a:ext cx="0" cy="532050"/>
          </a:xfrm>
          <a:prstGeom prst="straightConnector1">
            <a:avLst/>
          </a:prstGeom>
          <a:ln w="28575">
            <a:solidFill>
              <a:schemeClr val="bg1">
                <a:lumMod val="9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FD1AF6D-A1D8-2292-5290-7AE0D6491F97}"/>
              </a:ext>
            </a:extLst>
          </p:cNvPr>
          <p:cNvCxnSpPr>
            <a:stCxn id="6" idx="4"/>
            <a:endCxn id="8" idx="0"/>
          </p:cNvCxnSpPr>
          <p:nvPr/>
        </p:nvCxnSpPr>
        <p:spPr>
          <a:xfrm flipH="1">
            <a:off x="8954342" y="5243061"/>
            <a:ext cx="1" cy="614707"/>
          </a:xfrm>
          <a:prstGeom prst="straightConnector1">
            <a:avLst/>
          </a:prstGeom>
          <a:ln w="28575">
            <a:solidFill>
              <a:schemeClr val="bg1">
                <a:lumMod val="9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399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build="p"/>
      <p:bldP spid="5" grpId="0" animBg="1"/>
      <p:bldP spid="6" grpId="0" animBg="1"/>
      <p:bldP spid="7" grpId="0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hart with colorful dots&#10;&#10;Description automatically generated with medium confidence">
            <a:extLst>
              <a:ext uri="{FF2B5EF4-FFF2-40B4-BE49-F238E27FC236}">
                <a16:creationId xmlns:a16="http://schemas.microsoft.com/office/drawing/2014/main" id="{8E0FC8A3-356C-71DC-B55F-753837607F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1474" y="942125"/>
            <a:ext cx="8752887" cy="5327845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0D99F7A2-A8E0-831B-EE0F-E3B52F6AB339}"/>
              </a:ext>
            </a:extLst>
          </p:cNvPr>
          <p:cNvSpPr/>
          <p:nvPr/>
        </p:nvSpPr>
        <p:spPr>
          <a:xfrm>
            <a:off x="6397708" y="1337310"/>
            <a:ext cx="4002818" cy="1098820"/>
          </a:xfrm>
          <a:prstGeom prst="ellipse">
            <a:avLst/>
          </a:prstGeom>
          <a:solidFill>
            <a:srgbClr val="FFC000">
              <a:alpha val="35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>
              <a:latin typeface="Baskerville Old Face" panose="02020602080505020303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B8FAB8E-F9A5-EF00-7B94-15C732B6F250}"/>
              </a:ext>
            </a:extLst>
          </p:cNvPr>
          <p:cNvSpPr/>
          <p:nvPr/>
        </p:nvSpPr>
        <p:spPr>
          <a:xfrm>
            <a:off x="-86061" y="-104800"/>
            <a:ext cx="12392809" cy="644040"/>
          </a:xfrm>
          <a:prstGeom prst="rect">
            <a:avLst/>
          </a:prstGeom>
          <a:solidFill>
            <a:srgbClr val="D4EDF4"/>
          </a:solidFill>
          <a:ln>
            <a:solidFill>
              <a:srgbClr val="2A2E3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>
              <a:latin typeface="Baskerville Old Face" panose="02020602080505020303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5BEDD57-1D96-FEC7-B5BA-F14CD6BBBE2B}"/>
              </a:ext>
            </a:extLst>
          </p:cNvPr>
          <p:cNvSpPr txBox="1"/>
          <p:nvPr/>
        </p:nvSpPr>
        <p:spPr>
          <a:xfrm>
            <a:off x="182880" y="2729"/>
            <a:ext cx="706777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spc="300" dirty="0">
                <a:solidFill>
                  <a:srgbClr val="2A2E30"/>
                </a:solidFill>
                <a:latin typeface="Baskerville Old Face" panose="02020602080505020303" pitchFamily="18" charset="0"/>
              </a:rPr>
              <a:t>Current exoplanets</a:t>
            </a:r>
            <a:endParaRPr lang="en-NL" sz="2800" b="1" spc="300" dirty="0">
              <a:solidFill>
                <a:srgbClr val="2A2E30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EC029BD-8799-1941-194A-BCD4AB80D797}"/>
              </a:ext>
            </a:extLst>
          </p:cNvPr>
          <p:cNvSpPr txBox="1"/>
          <p:nvPr/>
        </p:nvSpPr>
        <p:spPr>
          <a:xfrm>
            <a:off x="4383057" y="6527696"/>
            <a:ext cx="34545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Baskerville Old Face" panose="02020602080505020303" pitchFamily="18" charset="0"/>
              </a:rPr>
              <a:t>Elena Tonucci | tonucci@strw.leidenuniv.nl</a:t>
            </a:r>
            <a:endParaRPr lang="en-NL" sz="1400" dirty="0">
              <a:solidFill>
                <a:schemeClr val="tx1">
                  <a:lumMod val="65000"/>
                  <a:lumOff val="35000"/>
                </a:schemeClr>
              </a:solidFill>
              <a:latin typeface="Baskerville Old Face" panose="0202060208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4860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F4779C-7268-0713-C713-386A89C504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D0184B56-0BC5-79DE-42A8-37684EEA6984}"/>
              </a:ext>
            </a:extLst>
          </p:cNvPr>
          <p:cNvSpPr/>
          <p:nvPr/>
        </p:nvSpPr>
        <p:spPr>
          <a:xfrm>
            <a:off x="-86061" y="-104800"/>
            <a:ext cx="12392809" cy="644040"/>
          </a:xfrm>
          <a:prstGeom prst="rect">
            <a:avLst/>
          </a:prstGeom>
          <a:solidFill>
            <a:srgbClr val="440255"/>
          </a:solidFill>
          <a:ln>
            <a:solidFill>
              <a:srgbClr val="2A2E3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>
              <a:latin typeface="Baskerville Old Face" panose="02020602080505020303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BC395B9-332F-E6A5-B342-9295C3B323F7}"/>
              </a:ext>
            </a:extLst>
          </p:cNvPr>
          <p:cNvSpPr/>
          <p:nvPr/>
        </p:nvSpPr>
        <p:spPr>
          <a:xfrm>
            <a:off x="-86061" y="6587996"/>
            <a:ext cx="12392809" cy="282704"/>
          </a:xfrm>
          <a:prstGeom prst="rect">
            <a:avLst/>
          </a:prstGeom>
          <a:solidFill>
            <a:srgbClr val="44025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>
              <a:latin typeface="Baskerville Old Face" panose="02020602080505020303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8DD03D-0B15-C93C-50A2-E1CB76010AB3}"/>
              </a:ext>
            </a:extLst>
          </p:cNvPr>
          <p:cNvSpPr txBox="1"/>
          <p:nvPr/>
        </p:nvSpPr>
        <p:spPr>
          <a:xfrm>
            <a:off x="4383057" y="6553096"/>
            <a:ext cx="34545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Baskerville Old Face" panose="02020602080505020303" pitchFamily="18" charset="0"/>
              </a:rPr>
              <a:t>Elena Tonucci | tonucci@strw.leidenuniv.nl</a:t>
            </a:r>
            <a:endParaRPr lang="en-NL" sz="1400" dirty="0">
              <a:solidFill>
                <a:schemeClr val="bg1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C7BBAAA-70BA-C8B4-50E4-68490FB6E58E}"/>
              </a:ext>
            </a:extLst>
          </p:cNvPr>
          <p:cNvSpPr txBox="1"/>
          <p:nvPr/>
        </p:nvSpPr>
        <p:spPr>
          <a:xfrm>
            <a:off x="11717297" y="6552096"/>
            <a:ext cx="474703" cy="308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Baskerville Old Face" panose="02020602080505020303" pitchFamily="18" charset="0"/>
              </a:rPr>
              <a:t>3</a:t>
            </a:r>
            <a:endParaRPr lang="en-NL" sz="1400" dirty="0">
              <a:solidFill>
                <a:schemeClr val="bg1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FE91758-ED34-854D-A9B9-49385F2164AF}"/>
              </a:ext>
            </a:extLst>
          </p:cNvPr>
          <p:cNvSpPr/>
          <p:nvPr/>
        </p:nvSpPr>
        <p:spPr>
          <a:xfrm>
            <a:off x="5046761" y="4040541"/>
            <a:ext cx="88900" cy="249237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>
              <a:latin typeface="Baskerville Old Face" panose="02020602080505020303" pitchFamily="18" charset="0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1C452454-1306-8DBD-6208-3E3F7A5FF668}"/>
              </a:ext>
            </a:extLst>
          </p:cNvPr>
          <p:cNvSpPr/>
          <p:nvPr/>
        </p:nvSpPr>
        <p:spPr>
          <a:xfrm>
            <a:off x="3841021" y="3328485"/>
            <a:ext cx="429770" cy="1682496"/>
          </a:xfrm>
          <a:custGeom>
            <a:avLst/>
            <a:gdLst>
              <a:gd name="connsiteX0" fmla="*/ 114951 w 429770"/>
              <a:gd name="connsiteY0" fmla="*/ 0 h 1682496"/>
              <a:gd name="connsiteX1" fmla="*/ 314819 w 429770"/>
              <a:gd name="connsiteY1" fmla="*/ 0 h 1682496"/>
              <a:gd name="connsiteX2" fmla="*/ 335030 w 429770"/>
              <a:gd name="connsiteY2" fmla="*/ 48787 h 1682496"/>
              <a:gd name="connsiteX3" fmla="*/ 429770 w 429770"/>
              <a:gd name="connsiteY3" fmla="*/ 841248 h 1682496"/>
              <a:gd name="connsiteX4" fmla="*/ 335030 w 429770"/>
              <a:gd name="connsiteY4" fmla="*/ 1633710 h 1682496"/>
              <a:gd name="connsiteX5" fmla="*/ 314819 w 429770"/>
              <a:gd name="connsiteY5" fmla="*/ 1682496 h 1682496"/>
              <a:gd name="connsiteX6" fmla="*/ 114951 w 429770"/>
              <a:gd name="connsiteY6" fmla="*/ 1682496 h 1682496"/>
              <a:gd name="connsiteX7" fmla="*/ 94741 w 429770"/>
              <a:gd name="connsiteY7" fmla="*/ 1633710 h 1682496"/>
              <a:gd name="connsiteX8" fmla="*/ 0 w 429770"/>
              <a:gd name="connsiteY8" fmla="*/ 841248 h 1682496"/>
              <a:gd name="connsiteX9" fmla="*/ 94741 w 429770"/>
              <a:gd name="connsiteY9" fmla="*/ 48787 h 1682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29770" h="1682496">
                <a:moveTo>
                  <a:pt x="114951" y="0"/>
                </a:moveTo>
                <a:lnTo>
                  <a:pt x="314819" y="0"/>
                </a:lnTo>
                <a:lnTo>
                  <a:pt x="335030" y="48787"/>
                </a:lnTo>
                <a:cubicBezTo>
                  <a:pt x="392189" y="220529"/>
                  <a:pt x="429770" y="511370"/>
                  <a:pt x="429770" y="841248"/>
                </a:cubicBezTo>
                <a:cubicBezTo>
                  <a:pt x="429770" y="1171126"/>
                  <a:pt x="392189" y="1461968"/>
                  <a:pt x="335030" y="1633710"/>
                </a:cubicBezTo>
                <a:lnTo>
                  <a:pt x="314819" y="1682496"/>
                </a:lnTo>
                <a:lnTo>
                  <a:pt x="114951" y="1682496"/>
                </a:lnTo>
                <a:lnTo>
                  <a:pt x="94741" y="1633710"/>
                </a:lnTo>
                <a:cubicBezTo>
                  <a:pt x="37581" y="1461968"/>
                  <a:pt x="0" y="1171126"/>
                  <a:pt x="0" y="841248"/>
                </a:cubicBezTo>
                <a:cubicBezTo>
                  <a:pt x="0" y="511370"/>
                  <a:pt x="37581" y="220529"/>
                  <a:pt x="94741" y="48787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NL">
              <a:latin typeface="Baskerville Old Face" panose="02020602080505020303" pitchFamily="18" charset="0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673EC630-2D0E-BD7A-7741-409E3970199E}"/>
              </a:ext>
            </a:extLst>
          </p:cNvPr>
          <p:cNvSpPr/>
          <p:nvPr/>
        </p:nvSpPr>
        <p:spPr>
          <a:xfrm>
            <a:off x="5914595" y="3328485"/>
            <a:ext cx="429770" cy="1682496"/>
          </a:xfrm>
          <a:custGeom>
            <a:avLst/>
            <a:gdLst>
              <a:gd name="connsiteX0" fmla="*/ 114951 w 429770"/>
              <a:gd name="connsiteY0" fmla="*/ 0 h 1682496"/>
              <a:gd name="connsiteX1" fmla="*/ 314819 w 429770"/>
              <a:gd name="connsiteY1" fmla="*/ 0 h 1682496"/>
              <a:gd name="connsiteX2" fmla="*/ 335030 w 429770"/>
              <a:gd name="connsiteY2" fmla="*/ 48787 h 1682496"/>
              <a:gd name="connsiteX3" fmla="*/ 429770 w 429770"/>
              <a:gd name="connsiteY3" fmla="*/ 841248 h 1682496"/>
              <a:gd name="connsiteX4" fmla="*/ 335030 w 429770"/>
              <a:gd name="connsiteY4" fmla="*/ 1633710 h 1682496"/>
              <a:gd name="connsiteX5" fmla="*/ 314819 w 429770"/>
              <a:gd name="connsiteY5" fmla="*/ 1682496 h 1682496"/>
              <a:gd name="connsiteX6" fmla="*/ 114951 w 429770"/>
              <a:gd name="connsiteY6" fmla="*/ 1682496 h 1682496"/>
              <a:gd name="connsiteX7" fmla="*/ 94741 w 429770"/>
              <a:gd name="connsiteY7" fmla="*/ 1633710 h 1682496"/>
              <a:gd name="connsiteX8" fmla="*/ 0 w 429770"/>
              <a:gd name="connsiteY8" fmla="*/ 841248 h 1682496"/>
              <a:gd name="connsiteX9" fmla="*/ 94741 w 429770"/>
              <a:gd name="connsiteY9" fmla="*/ 48787 h 1682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29770" h="1682496">
                <a:moveTo>
                  <a:pt x="114951" y="0"/>
                </a:moveTo>
                <a:lnTo>
                  <a:pt x="314819" y="0"/>
                </a:lnTo>
                <a:lnTo>
                  <a:pt x="335030" y="48787"/>
                </a:lnTo>
                <a:cubicBezTo>
                  <a:pt x="392189" y="220529"/>
                  <a:pt x="429770" y="511370"/>
                  <a:pt x="429770" y="841248"/>
                </a:cubicBezTo>
                <a:cubicBezTo>
                  <a:pt x="429770" y="1171126"/>
                  <a:pt x="392189" y="1461968"/>
                  <a:pt x="335030" y="1633710"/>
                </a:cubicBezTo>
                <a:lnTo>
                  <a:pt x="314819" y="1682496"/>
                </a:lnTo>
                <a:lnTo>
                  <a:pt x="114951" y="1682496"/>
                </a:lnTo>
                <a:lnTo>
                  <a:pt x="94741" y="1633710"/>
                </a:lnTo>
                <a:cubicBezTo>
                  <a:pt x="37581" y="1461968"/>
                  <a:pt x="0" y="1171126"/>
                  <a:pt x="0" y="841248"/>
                </a:cubicBezTo>
                <a:cubicBezTo>
                  <a:pt x="0" y="511370"/>
                  <a:pt x="37581" y="220529"/>
                  <a:pt x="94741" y="48787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NL" dirty="0">
              <a:latin typeface="Baskerville Old Face" panose="02020602080505020303" pitchFamily="18" charset="0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5082DAE0-677F-7FA9-76DD-45D8C1AD56CB}"/>
              </a:ext>
            </a:extLst>
          </p:cNvPr>
          <p:cNvSpPr/>
          <p:nvPr/>
        </p:nvSpPr>
        <p:spPr>
          <a:xfrm>
            <a:off x="7655003" y="3323911"/>
            <a:ext cx="429770" cy="1682496"/>
          </a:xfrm>
          <a:custGeom>
            <a:avLst/>
            <a:gdLst>
              <a:gd name="connsiteX0" fmla="*/ 114951 w 429770"/>
              <a:gd name="connsiteY0" fmla="*/ 0 h 1682496"/>
              <a:gd name="connsiteX1" fmla="*/ 314819 w 429770"/>
              <a:gd name="connsiteY1" fmla="*/ 0 h 1682496"/>
              <a:gd name="connsiteX2" fmla="*/ 335030 w 429770"/>
              <a:gd name="connsiteY2" fmla="*/ 48787 h 1682496"/>
              <a:gd name="connsiteX3" fmla="*/ 429770 w 429770"/>
              <a:gd name="connsiteY3" fmla="*/ 841248 h 1682496"/>
              <a:gd name="connsiteX4" fmla="*/ 335030 w 429770"/>
              <a:gd name="connsiteY4" fmla="*/ 1633710 h 1682496"/>
              <a:gd name="connsiteX5" fmla="*/ 314819 w 429770"/>
              <a:gd name="connsiteY5" fmla="*/ 1682496 h 1682496"/>
              <a:gd name="connsiteX6" fmla="*/ 114951 w 429770"/>
              <a:gd name="connsiteY6" fmla="*/ 1682496 h 1682496"/>
              <a:gd name="connsiteX7" fmla="*/ 94741 w 429770"/>
              <a:gd name="connsiteY7" fmla="*/ 1633710 h 1682496"/>
              <a:gd name="connsiteX8" fmla="*/ 0 w 429770"/>
              <a:gd name="connsiteY8" fmla="*/ 841248 h 1682496"/>
              <a:gd name="connsiteX9" fmla="*/ 94741 w 429770"/>
              <a:gd name="connsiteY9" fmla="*/ 48787 h 1682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29770" h="1682496">
                <a:moveTo>
                  <a:pt x="114951" y="0"/>
                </a:moveTo>
                <a:lnTo>
                  <a:pt x="314819" y="0"/>
                </a:lnTo>
                <a:lnTo>
                  <a:pt x="335030" y="48787"/>
                </a:lnTo>
                <a:cubicBezTo>
                  <a:pt x="392189" y="220529"/>
                  <a:pt x="429770" y="511370"/>
                  <a:pt x="429770" y="841248"/>
                </a:cubicBezTo>
                <a:cubicBezTo>
                  <a:pt x="429770" y="1171126"/>
                  <a:pt x="392189" y="1461968"/>
                  <a:pt x="335030" y="1633710"/>
                </a:cubicBezTo>
                <a:lnTo>
                  <a:pt x="314819" y="1682496"/>
                </a:lnTo>
                <a:lnTo>
                  <a:pt x="114951" y="1682496"/>
                </a:lnTo>
                <a:lnTo>
                  <a:pt x="94741" y="1633710"/>
                </a:lnTo>
                <a:cubicBezTo>
                  <a:pt x="37581" y="1461968"/>
                  <a:pt x="0" y="1171126"/>
                  <a:pt x="0" y="841248"/>
                </a:cubicBezTo>
                <a:cubicBezTo>
                  <a:pt x="0" y="511370"/>
                  <a:pt x="37581" y="220529"/>
                  <a:pt x="94741" y="48787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NL">
              <a:latin typeface="Baskerville Old Face" panose="02020602080505020303" pitchFamily="18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4A9E837-C19A-3087-5520-C9CFC5AC16EF}"/>
              </a:ext>
            </a:extLst>
          </p:cNvPr>
          <p:cNvCxnSpPr>
            <a:cxnSpLocks/>
          </p:cNvCxnSpPr>
          <p:nvPr/>
        </p:nvCxnSpPr>
        <p:spPr>
          <a:xfrm flipH="1">
            <a:off x="1990725" y="3466068"/>
            <a:ext cx="1916971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654290F-8EF0-E921-002F-26CFF2642370}"/>
              </a:ext>
            </a:extLst>
          </p:cNvPr>
          <p:cNvCxnSpPr>
            <a:cxnSpLocks/>
          </p:cNvCxnSpPr>
          <p:nvPr/>
        </p:nvCxnSpPr>
        <p:spPr>
          <a:xfrm flipH="1">
            <a:off x="1990725" y="4880531"/>
            <a:ext cx="1916971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876485A-EFF0-3A3D-BB76-3C4DCDE921AA}"/>
              </a:ext>
            </a:extLst>
          </p:cNvPr>
          <p:cNvCxnSpPr>
            <a:cxnSpLocks/>
          </p:cNvCxnSpPr>
          <p:nvPr/>
        </p:nvCxnSpPr>
        <p:spPr>
          <a:xfrm>
            <a:off x="4218616" y="3555138"/>
            <a:ext cx="1738627" cy="1209747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A8A5614-1779-D219-23B0-9B4AC89CEAC6}"/>
              </a:ext>
            </a:extLst>
          </p:cNvPr>
          <p:cNvCxnSpPr>
            <a:cxnSpLocks/>
          </p:cNvCxnSpPr>
          <p:nvPr/>
        </p:nvCxnSpPr>
        <p:spPr>
          <a:xfrm flipH="1" flipV="1">
            <a:off x="3910313" y="3465632"/>
            <a:ext cx="308303" cy="8950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E76BE35-D6E4-919D-56BB-2A102C80CF6F}"/>
              </a:ext>
            </a:extLst>
          </p:cNvPr>
          <p:cNvCxnSpPr>
            <a:cxnSpLocks/>
          </p:cNvCxnSpPr>
          <p:nvPr/>
        </p:nvCxnSpPr>
        <p:spPr>
          <a:xfrm flipH="1" flipV="1">
            <a:off x="3853491" y="3786819"/>
            <a:ext cx="417300" cy="84813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08A2A7F-7120-3287-CD9A-398782CD639F}"/>
              </a:ext>
            </a:extLst>
          </p:cNvPr>
          <p:cNvCxnSpPr>
            <a:cxnSpLocks/>
          </p:cNvCxnSpPr>
          <p:nvPr/>
        </p:nvCxnSpPr>
        <p:spPr>
          <a:xfrm flipH="1">
            <a:off x="3904966" y="4789042"/>
            <a:ext cx="318995" cy="9675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DBBD568-6412-DCE6-FE4D-93CA188FF925}"/>
              </a:ext>
            </a:extLst>
          </p:cNvPr>
          <p:cNvCxnSpPr>
            <a:cxnSpLocks/>
          </p:cNvCxnSpPr>
          <p:nvPr/>
        </p:nvCxnSpPr>
        <p:spPr>
          <a:xfrm>
            <a:off x="4258538" y="3869919"/>
            <a:ext cx="1672990" cy="595386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EA2356E-863F-C0DC-A406-BB46D511B5D4}"/>
              </a:ext>
            </a:extLst>
          </p:cNvPr>
          <p:cNvCxnSpPr>
            <a:cxnSpLocks/>
          </p:cNvCxnSpPr>
          <p:nvPr/>
        </p:nvCxnSpPr>
        <p:spPr>
          <a:xfrm flipH="1">
            <a:off x="3858822" y="4410971"/>
            <a:ext cx="411282" cy="87719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42AFF98C-8360-D78D-482A-DD38561A2554}"/>
              </a:ext>
            </a:extLst>
          </p:cNvPr>
          <p:cNvCxnSpPr>
            <a:cxnSpLocks/>
          </p:cNvCxnSpPr>
          <p:nvPr/>
        </p:nvCxnSpPr>
        <p:spPr>
          <a:xfrm flipV="1">
            <a:off x="4218616" y="3531855"/>
            <a:ext cx="1755245" cy="1257187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3A0FC92-8A78-6EA8-515A-60B4ABAE1B1F}"/>
              </a:ext>
            </a:extLst>
          </p:cNvPr>
          <p:cNvCxnSpPr>
            <a:cxnSpLocks/>
          </p:cNvCxnSpPr>
          <p:nvPr/>
        </p:nvCxnSpPr>
        <p:spPr>
          <a:xfrm flipV="1">
            <a:off x="4258538" y="3921321"/>
            <a:ext cx="1662575" cy="48965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755D363E-4598-D5FD-BEFC-E4B545D81FB7}"/>
              </a:ext>
            </a:extLst>
          </p:cNvPr>
          <p:cNvCxnSpPr>
            <a:cxnSpLocks/>
          </p:cNvCxnSpPr>
          <p:nvPr/>
        </p:nvCxnSpPr>
        <p:spPr>
          <a:xfrm flipH="1" flipV="1">
            <a:off x="5966690" y="4764885"/>
            <a:ext cx="308303" cy="89506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C9486E0A-2703-EE52-F8B8-55FFD68F601E}"/>
              </a:ext>
            </a:extLst>
          </p:cNvPr>
          <p:cNvCxnSpPr>
            <a:cxnSpLocks/>
          </p:cNvCxnSpPr>
          <p:nvPr/>
        </p:nvCxnSpPr>
        <p:spPr>
          <a:xfrm flipH="1" flipV="1">
            <a:off x="5920830" y="4462373"/>
            <a:ext cx="417300" cy="84813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53B6223E-E212-3518-09AD-23501F9DF3D2}"/>
              </a:ext>
            </a:extLst>
          </p:cNvPr>
          <p:cNvCxnSpPr>
            <a:cxnSpLocks/>
          </p:cNvCxnSpPr>
          <p:nvPr/>
        </p:nvCxnSpPr>
        <p:spPr>
          <a:xfrm flipH="1">
            <a:off x="5928777" y="3831820"/>
            <a:ext cx="411282" cy="87719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B3CDE105-46A9-85D6-BD1E-DE24DC209FDC}"/>
              </a:ext>
            </a:extLst>
          </p:cNvPr>
          <p:cNvCxnSpPr>
            <a:cxnSpLocks/>
          </p:cNvCxnSpPr>
          <p:nvPr/>
        </p:nvCxnSpPr>
        <p:spPr>
          <a:xfrm flipH="1">
            <a:off x="5961343" y="3449154"/>
            <a:ext cx="318995" cy="9675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698E8743-DC84-1EA4-8DA7-6811069AB4A3}"/>
              </a:ext>
            </a:extLst>
          </p:cNvPr>
          <p:cNvCxnSpPr>
            <a:cxnSpLocks/>
          </p:cNvCxnSpPr>
          <p:nvPr/>
        </p:nvCxnSpPr>
        <p:spPr>
          <a:xfrm flipV="1">
            <a:off x="6338130" y="3829003"/>
            <a:ext cx="1328080" cy="2817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51C781B7-527A-1972-9485-BECFB71538C8}"/>
              </a:ext>
            </a:extLst>
          </p:cNvPr>
          <p:cNvCxnSpPr>
            <a:cxnSpLocks/>
          </p:cNvCxnSpPr>
          <p:nvPr/>
        </p:nvCxnSpPr>
        <p:spPr>
          <a:xfrm>
            <a:off x="6270380" y="3451688"/>
            <a:ext cx="1458608" cy="141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59D5BC69-4A13-F322-B7CF-B0EFCDA9F726}"/>
              </a:ext>
            </a:extLst>
          </p:cNvPr>
          <p:cNvCxnSpPr>
            <a:cxnSpLocks/>
          </p:cNvCxnSpPr>
          <p:nvPr/>
        </p:nvCxnSpPr>
        <p:spPr>
          <a:xfrm flipV="1">
            <a:off x="6316963" y="4544739"/>
            <a:ext cx="1349247" cy="2447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E9BE1405-0EE0-29E2-8C6A-EDAA126AC846}"/>
              </a:ext>
            </a:extLst>
          </p:cNvPr>
          <p:cNvCxnSpPr>
            <a:cxnSpLocks/>
          </p:cNvCxnSpPr>
          <p:nvPr/>
        </p:nvCxnSpPr>
        <p:spPr>
          <a:xfrm flipH="1" flipV="1">
            <a:off x="7729422" y="3452776"/>
            <a:ext cx="308303" cy="8950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C6903CAF-A186-7B9D-4EF6-31D9AE0A0603}"/>
              </a:ext>
            </a:extLst>
          </p:cNvPr>
          <p:cNvCxnSpPr>
            <a:cxnSpLocks/>
            <a:stCxn id="8" idx="1"/>
          </p:cNvCxnSpPr>
          <p:nvPr/>
        </p:nvCxnSpPr>
        <p:spPr>
          <a:xfrm flipV="1">
            <a:off x="5046761" y="4163185"/>
            <a:ext cx="3837888" cy="1975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1113DFAE-B390-DC5A-9CD4-E0F0540AC80D}"/>
              </a:ext>
            </a:extLst>
          </p:cNvPr>
          <p:cNvCxnSpPr>
            <a:cxnSpLocks/>
          </p:cNvCxnSpPr>
          <p:nvPr/>
        </p:nvCxnSpPr>
        <p:spPr>
          <a:xfrm>
            <a:off x="8027418" y="3538048"/>
            <a:ext cx="867538" cy="629564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9EC518C1-55C6-E387-3187-3830B81B5A5B}"/>
              </a:ext>
            </a:extLst>
          </p:cNvPr>
          <p:cNvCxnSpPr>
            <a:cxnSpLocks/>
          </p:cNvCxnSpPr>
          <p:nvPr/>
        </p:nvCxnSpPr>
        <p:spPr>
          <a:xfrm>
            <a:off x="8079620" y="3918016"/>
            <a:ext cx="815336" cy="241995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6CD916B1-6FB3-E6B1-7524-022CEE4568BE}"/>
              </a:ext>
            </a:extLst>
          </p:cNvPr>
          <p:cNvCxnSpPr>
            <a:cxnSpLocks/>
          </p:cNvCxnSpPr>
          <p:nvPr/>
        </p:nvCxnSpPr>
        <p:spPr>
          <a:xfrm flipV="1">
            <a:off x="8078465" y="4160011"/>
            <a:ext cx="816491" cy="294322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5" name="Rectangle 64">
            <a:extLst>
              <a:ext uri="{FF2B5EF4-FFF2-40B4-BE49-F238E27FC236}">
                <a16:creationId xmlns:a16="http://schemas.microsoft.com/office/drawing/2014/main" id="{E447A4A4-AFD4-289F-E5E1-BB3CD81E6291}"/>
              </a:ext>
            </a:extLst>
          </p:cNvPr>
          <p:cNvSpPr/>
          <p:nvPr/>
        </p:nvSpPr>
        <p:spPr>
          <a:xfrm>
            <a:off x="6644001" y="3097944"/>
            <a:ext cx="128095" cy="286661"/>
          </a:xfrm>
          <a:prstGeom prst="rect">
            <a:avLst/>
          </a:prstGeom>
          <a:solidFill>
            <a:schemeClr val="tx2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>
              <a:latin typeface="Baskerville Old Face" panose="02020602080505020303" pitchFamily="18" charset="0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4E5866EE-C871-D075-5F02-F5C184C9BB47}"/>
              </a:ext>
            </a:extLst>
          </p:cNvPr>
          <p:cNvSpPr/>
          <p:nvPr/>
        </p:nvSpPr>
        <p:spPr>
          <a:xfrm>
            <a:off x="6645467" y="4693164"/>
            <a:ext cx="103682" cy="508956"/>
          </a:xfrm>
          <a:prstGeom prst="rect">
            <a:avLst/>
          </a:prstGeom>
          <a:solidFill>
            <a:schemeClr val="tx2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>
              <a:latin typeface="Baskerville Old Face" panose="02020602080505020303" pitchFamily="18" charset="0"/>
            </a:endParaRPr>
          </a:p>
        </p:txBody>
      </p: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869C9281-2DA6-C57D-6D5B-1067398AC6FC}"/>
              </a:ext>
            </a:extLst>
          </p:cNvPr>
          <p:cNvCxnSpPr>
            <a:cxnSpLocks/>
          </p:cNvCxnSpPr>
          <p:nvPr/>
        </p:nvCxnSpPr>
        <p:spPr>
          <a:xfrm>
            <a:off x="8884649" y="4010513"/>
            <a:ext cx="0" cy="305345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8" name="TextBox 67">
            <a:extLst>
              <a:ext uri="{FF2B5EF4-FFF2-40B4-BE49-F238E27FC236}">
                <a16:creationId xmlns:a16="http://schemas.microsoft.com/office/drawing/2014/main" id="{FE0EEA8B-DAC4-48BF-8F58-E0C8AB48D83E}"/>
              </a:ext>
            </a:extLst>
          </p:cNvPr>
          <p:cNvSpPr txBox="1"/>
          <p:nvPr/>
        </p:nvSpPr>
        <p:spPr>
          <a:xfrm>
            <a:off x="4515584" y="3285343"/>
            <a:ext cx="11446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Baskerville Old Face" panose="02020602080505020303" pitchFamily="18" charset="0"/>
              </a:rPr>
              <a:t>Focal plane mask</a:t>
            </a:r>
            <a:endParaRPr lang="en-NL" sz="1600" dirty="0">
              <a:latin typeface="Baskerville Old Face" panose="02020602080505020303" pitchFamily="18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DF16852A-02B7-BBEA-44A1-BA134BDDB4BD}"/>
              </a:ext>
            </a:extLst>
          </p:cNvPr>
          <p:cNvSpPr txBox="1"/>
          <p:nvPr/>
        </p:nvSpPr>
        <p:spPr>
          <a:xfrm>
            <a:off x="6075344" y="2536079"/>
            <a:ext cx="12165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latin typeface="Baskerville Old Face" panose="02020602080505020303" pitchFamily="18" charset="0"/>
              </a:rPr>
              <a:t>Lyot</a:t>
            </a:r>
            <a:r>
              <a:rPr lang="en-US" sz="1600" dirty="0">
                <a:latin typeface="Baskerville Old Face" panose="02020602080505020303" pitchFamily="18" charset="0"/>
              </a:rPr>
              <a:t> stop</a:t>
            </a:r>
          </a:p>
          <a:p>
            <a:pPr algn="ctr"/>
            <a:r>
              <a:rPr lang="en-US" sz="1600" dirty="0">
                <a:latin typeface="Baskerville Old Face" panose="02020602080505020303" pitchFamily="18" charset="0"/>
              </a:rPr>
              <a:t>with pinhole</a:t>
            </a:r>
            <a:endParaRPr lang="en-NL" sz="1600" dirty="0">
              <a:latin typeface="Baskerville Old Face" panose="02020602080505020303" pitchFamily="18" charset="0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5AACCF3E-C84B-A65E-C394-AB964E985D88}"/>
              </a:ext>
            </a:extLst>
          </p:cNvPr>
          <p:cNvSpPr txBox="1"/>
          <p:nvPr/>
        </p:nvSpPr>
        <p:spPr>
          <a:xfrm>
            <a:off x="8431393" y="3281801"/>
            <a:ext cx="8713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Baskerville Old Face" panose="02020602080505020303" pitchFamily="18" charset="0"/>
              </a:rPr>
              <a:t>Science plane</a:t>
            </a:r>
            <a:endParaRPr lang="en-NL" sz="1600" dirty="0">
              <a:latin typeface="Baskerville Old Face" panose="02020602080505020303" pitchFamily="18" charset="0"/>
            </a:endParaRP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3A93AA32-3D40-D5C9-856F-F62C62F2C6A2}"/>
              </a:ext>
            </a:extLst>
          </p:cNvPr>
          <p:cNvSpPr/>
          <p:nvPr/>
        </p:nvSpPr>
        <p:spPr>
          <a:xfrm>
            <a:off x="6647664" y="3510698"/>
            <a:ext cx="124432" cy="202521"/>
          </a:xfrm>
          <a:prstGeom prst="rect">
            <a:avLst/>
          </a:prstGeom>
          <a:solidFill>
            <a:schemeClr val="tx2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>
              <a:latin typeface="Baskerville Old Face" panose="02020602080505020303" pitchFamily="18" charset="0"/>
            </a:endParaRPr>
          </a:p>
        </p:txBody>
      </p: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F359E40E-810A-E14B-04DB-7DEF4DAA9134}"/>
              </a:ext>
            </a:extLst>
          </p:cNvPr>
          <p:cNvCxnSpPr>
            <a:cxnSpLocks/>
          </p:cNvCxnSpPr>
          <p:nvPr/>
        </p:nvCxnSpPr>
        <p:spPr>
          <a:xfrm flipV="1">
            <a:off x="1993993" y="3785180"/>
            <a:ext cx="1878003" cy="5344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441FAD27-36C4-5845-633F-9124E8BF3BCB}"/>
              </a:ext>
            </a:extLst>
          </p:cNvPr>
          <p:cNvCxnSpPr>
            <a:cxnSpLocks/>
          </p:cNvCxnSpPr>
          <p:nvPr/>
        </p:nvCxnSpPr>
        <p:spPr>
          <a:xfrm>
            <a:off x="1990725" y="4474968"/>
            <a:ext cx="1865707" cy="15417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486F089A-3ADA-29BC-C6B3-8E402A9037F3}"/>
              </a:ext>
            </a:extLst>
          </p:cNvPr>
          <p:cNvCxnSpPr>
            <a:cxnSpLocks/>
          </p:cNvCxnSpPr>
          <p:nvPr/>
        </p:nvCxnSpPr>
        <p:spPr>
          <a:xfrm flipH="1" flipV="1">
            <a:off x="7666210" y="3829003"/>
            <a:ext cx="417300" cy="84813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B8C1286D-750F-16E0-EB3C-D552F8225F17}"/>
              </a:ext>
            </a:extLst>
          </p:cNvPr>
          <p:cNvCxnSpPr>
            <a:cxnSpLocks/>
          </p:cNvCxnSpPr>
          <p:nvPr/>
        </p:nvCxnSpPr>
        <p:spPr>
          <a:xfrm flipH="1">
            <a:off x="7671182" y="4455092"/>
            <a:ext cx="411282" cy="87719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1" name="Straight Connector 120">
            <a:extLst>
              <a:ext uri="{FF2B5EF4-FFF2-40B4-BE49-F238E27FC236}">
                <a16:creationId xmlns:a16="http://schemas.microsoft.com/office/drawing/2014/main" id="{8EA456A6-32FE-F73C-FAD6-B40EC128D323}"/>
              </a:ext>
            </a:extLst>
          </p:cNvPr>
          <p:cNvCxnSpPr>
            <a:cxnSpLocks/>
          </p:cNvCxnSpPr>
          <p:nvPr/>
        </p:nvCxnSpPr>
        <p:spPr>
          <a:xfrm>
            <a:off x="6275956" y="4858067"/>
            <a:ext cx="368045" cy="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35" name="Picture 134">
            <a:extLst>
              <a:ext uri="{FF2B5EF4-FFF2-40B4-BE49-F238E27FC236}">
                <a16:creationId xmlns:a16="http://schemas.microsoft.com/office/drawing/2014/main" id="{BFD3CE27-45F0-A70D-FD2A-4995329089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4802828" y="2721198"/>
            <a:ext cx="565943" cy="569342"/>
          </a:xfrm>
          <a:prstGeom prst="rect">
            <a:avLst/>
          </a:prstGeom>
        </p:spPr>
      </p:pic>
      <p:sp>
        <p:nvSpPr>
          <p:cNvPr id="138" name="Rectangle 137">
            <a:extLst>
              <a:ext uri="{FF2B5EF4-FFF2-40B4-BE49-F238E27FC236}">
                <a16:creationId xmlns:a16="http://schemas.microsoft.com/office/drawing/2014/main" id="{C4F43604-EF3D-CB4D-FD59-677133BBEB84}"/>
              </a:ext>
            </a:extLst>
          </p:cNvPr>
          <p:cNvSpPr/>
          <p:nvPr/>
        </p:nvSpPr>
        <p:spPr>
          <a:xfrm>
            <a:off x="3298709" y="3064603"/>
            <a:ext cx="59074" cy="338138"/>
          </a:xfrm>
          <a:prstGeom prst="rect">
            <a:avLst/>
          </a:prstGeom>
          <a:solidFill>
            <a:schemeClr val="tx2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>
              <a:latin typeface="Baskerville Old Face" panose="02020602080505020303" pitchFamily="18" charset="0"/>
            </a:endParaRPr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id="{3A7454C1-8102-2B65-5275-F618CD0CA99D}"/>
              </a:ext>
            </a:extLst>
          </p:cNvPr>
          <p:cNvSpPr/>
          <p:nvPr/>
        </p:nvSpPr>
        <p:spPr>
          <a:xfrm>
            <a:off x="3298709" y="4958817"/>
            <a:ext cx="59074" cy="338138"/>
          </a:xfrm>
          <a:prstGeom prst="rect">
            <a:avLst/>
          </a:prstGeom>
          <a:solidFill>
            <a:schemeClr val="tx2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>
              <a:latin typeface="Baskerville Old Face" panose="02020602080505020303" pitchFamily="18" charset="0"/>
            </a:endParaRP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673A17A6-E304-7E45-A6D1-438EA0FBA0BD}"/>
              </a:ext>
            </a:extLst>
          </p:cNvPr>
          <p:cNvSpPr txBox="1"/>
          <p:nvPr/>
        </p:nvSpPr>
        <p:spPr>
          <a:xfrm>
            <a:off x="2804927" y="2500978"/>
            <a:ext cx="10485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Baskerville Old Face" panose="02020602080505020303" pitchFamily="18" charset="0"/>
              </a:rPr>
              <a:t>Aperture</a:t>
            </a:r>
          </a:p>
          <a:p>
            <a:pPr algn="ctr"/>
            <a:r>
              <a:rPr lang="en-US" sz="1600" dirty="0">
                <a:latin typeface="Baskerville Old Face" panose="02020602080505020303" pitchFamily="18" charset="0"/>
              </a:rPr>
              <a:t>stop </a:t>
            </a:r>
            <a:endParaRPr lang="en-NL" sz="1600" dirty="0">
              <a:latin typeface="Baskerville Old Face" panose="02020602080505020303" pitchFamily="18" charset="0"/>
            </a:endParaRPr>
          </a:p>
        </p:txBody>
      </p:sp>
      <p:cxnSp>
        <p:nvCxnSpPr>
          <p:cNvPr id="144" name="Straight Connector 143">
            <a:extLst>
              <a:ext uri="{FF2B5EF4-FFF2-40B4-BE49-F238E27FC236}">
                <a16:creationId xmlns:a16="http://schemas.microsoft.com/office/drawing/2014/main" id="{C40BB841-B5D3-A2F3-31A8-28CD987A4527}"/>
              </a:ext>
            </a:extLst>
          </p:cNvPr>
          <p:cNvCxnSpPr>
            <a:cxnSpLocks/>
          </p:cNvCxnSpPr>
          <p:nvPr/>
        </p:nvCxnSpPr>
        <p:spPr>
          <a:xfrm>
            <a:off x="4214478" y="3554132"/>
            <a:ext cx="873412" cy="60741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8" name="Straight Connector 157">
            <a:extLst>
              <a:ext uri="{FF2B5EF4-FFF2-40B4-BE49-F238E27FC236}">
                <a16:creationId xmlns:a16="http://schemas.microsoft.com/office/drawing/2014/main" id="{F6C1F51C-E580-4EC4-5815-9987CA77650A}"/>
              </a:ext>
            </a:extLst>
          </p:cNvPr>
          <p:cNvCxnSpPr>
            <a:cxnSpLocks/>
          </p:cNvCxnSpPr>
          <p:nvPr/>
        </p:nvCxnSpPr>
        <p:spPr>
          <a:xfrm flipV="1">
            <a:off x="4255660" y="4170868"/>
            <a:ext cx="830139" cy="24022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5" name="Straight Connector 164">
            <a:extLst>
              <a:ext uri="{FF2B5EF4-FFF2-40B4-BE49-F238E27FC236}">
                <a16:creationId xmlns:a16="http://schemas.microsoft.com/office/drawing/2014/main" id="{872C7032-5CFA-4CFB-5EFE-944702D38896}"/>
              </a:ext>
            </a:extLst>
          </p:cNvPr>
          <p:cNvCxnSpPr>
            <a:cxnSpLocks/>
          </p:cNvCxnSpPr>
          <p:nvPr/>
        </p:nvCxnSpPr>
        <p:spPr>
          <a:xfrm>
            <a:off x="4258551" y="3869719"/>
            <a:ext cx="827248" cy="29362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EAF83A5A-6F4A-B4C8-C0EC-011BE25DB6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2536" y="655024"/>
            <a:ext cx="1002120" cy="186521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312A9FB-B4B1-0FEB-E06F-71C805668C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3091" y="1516384"/>
            <a:ext cx="971145" cy="94482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31EB955-B993-32DB-1C8C-052800CA24F0}"/>
              </a:ext>
            </a:extLst>
          </p:cNvPr>
          <p:cNvSpPr/>
          <p:nvPr/>
        </p:nvSpPr>
        <p:spPr>
          <a:xfrm>
            <a:off x="1625855" y="3360738"/>
            <a:ext cx="113740" cy="1598079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>
              <a:latin typeface="Baskerville Old Face" panose="02020602080505020303" pitchFamily="18" charset="0"/>
            </a:endParaRPr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0E772E4D-7A03-5D37-33F5-08F88B52838B}"/>
              </a:ext>
            </a:extLst>
          </p:cNvPr>
          <p:cNvSpPr/>
          <p:nvPr/>
        </p:nvSpPr>
        <p:spPr>
          <a:xfrm>
            <a:off x="1720915" y="3352133"/>
            <a:ext cx="152525" cy="1606684"/>
          </a:xfrm>
          <a:custGeom>
            <a:avLst/>
            <a:gdLst>
              <a:gd name="csX0" fmla="*/ 0 w 152525"/>
              <a:gd name="csY0" fmla="*/ 0 h 2263786"/>
              <a:gd name="csX1" fmla="*/ 133350 w 152525"/>
              <a:gd name="csY1" fmla="*/ 171450 h 2263786"/>
              <a:gd name="csX2" fmla="*/ 12700 w 152525"/>
              <a:gd name="csY2" fmla="*/ 450850 h 2263786"/>
              <a:gd name="csX3" fmla="*/ 127000 w 152525"/>
              <a:gd name="csY3" fmla="*/ 660400 h 2263786"/>
              <a:gd name="csX4" fmla="*/ 12700 w 152525"/>
              <a:gd name="csY4" fmla="*/ 977900 h 2263786"/>
              <a:gd name="csX5" fmla="*/ 88900 w 152525"/>
              <a:gd name="csY5" fmla="*/ 1238250 h 2263786"/>
              <a:gd name="csX6" fmla="*/ 19050 w 152525"/>
              <a:gd name="csY6" fmla="*/ 1422400 h 2263786"/>
              <a:gd name="csX7" fmla="*/ 152400 w 152525"/>
              <a:gd name="csY7" fmla="*/ 1663700 h 2263786"/>
              <a:gd name="csX8" fmla="*/ 6350 w 152525"/>
              <a:gd name="csY8" fmla="*/ 1866900 h 2263786"/>
              <a:gd name="csX9" fmla="*/ 152400 w 152525"/>
              <a:gd name="csY9" fmla="*/ 2082800 h 2263786"/>
              <a:gd name="csX10" fmla="*/ 31750 w 152525"/>
              <a:gd name="csY10" fmla="*/ 2247900 h 2263786"/>
              <a:gd name="csX11" fmla="*/ 25400 w 152525"/>
              <a:gd name="csY11" fmla="*/ 2247900 h 226378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</a:cxnLst>
            <a:rect l="l" t="t" r="r" b="b"/>
            <a:pathLst>
              <a:path w="152525" h="2263786">
                <a:moveTo>
                  <a:pt x="0" y="0"/>
                </a:moveTo>
                <a:cubicBezTo>
                  <a:pt x="65616" y="48154"/>
                  <a:pt x="131233" y="96308"/>
                  <a:pt x="133350" y="171450"/>
                </a:cubicBezTo>
                <a:cubicBezTo>
                  <a:pt x="135467" y="246592"/>
                  <a:pt x="13758" y="369358"/>
                  <a:pt x="12700" y="450850"/>
                </a:cubicBezTo>
                <a:cubicBezTo>
                  <a:pt x="11642" y="532342"/>
                  <a:pt x="127000" y="572558"/>
                  <a:pt x="127000" y="660400"/>
                </a:cubicBezTo>
                <a:cubicBezTo>
                  <a:pt x="127000" y="748242"/>
                  <a:pt x="19050" y="881592"/>
                  <a:pt x="12700" y="977900"/>
                </a:cubicBezTo>
                <a:cubicBezTo>
                  <a:pt x="6350" y="1074208"/>
                  <a:pt x="87842" y="1164167"/>
                  <a:pt x="88900" y="1238250"/>
                </a:cubicBezTo>
                <a:cubicBezTo>
                  <a:pt x="89958" y="1312333"/>
                  <a:pt x="8467" y="1351492"/>
                  <a:pt x="19050" y="1422400"/>
                </a:cubicBezTo>
                <a:cubicBezTo>
                  <a:pt x="29633" y="1493308"/>
                  <a:pt x="154517" y="1589617"/>
                  <a:pt x="152400" y="1663700"/>
                </a:cubicBezTo>
                <a:cubicBezTo>
                  <a:pt x="150283" y="1737783"/>
                  <a:pt x="6350" y="1797050"/>
                  <a:pt x="6350" y="1866900"/>
                </a:cubicBezTo>
                <a:cubicBezTo>
                  <a:pt x="6350" y="1936750"/>
                  <a:pt x="148167" y="2019300"/>
                  <a:pt x="152400" y="2082800"/>
                </a:cubicBezTo>
                <a:cubicBezTo>
                  <a:pt x="156633" y="2146300"/>
                  <a:pt x="52917" y="2220383"/>
                  <a:pt x="31750" y="2247900"/>
                </a:cubicBezTo>
                <a:cubicBezTo>
                  <a:pt x="10583" y="2275417"/>
                  <a:pt x="17991" y="2261658"/>
                  <a:pt x="25400" y="2247900"/>
                </a:cubicBezTo>
              </a:path>
            </a:pathLst>
          </a:cu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>
              <a:latin typeface="Baskerville Old Face" panose="02020602080505020303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C7DFA70-8916-8C5A-3EAD-6F91EA99771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9732" t="18942" r="16919" b="18343"/>
          <a:stretch>
            <a:fillRect/>
          </a:stretch>
        </p:blipFill>
        <p:spPr>
          <a:xfrm>
            <a:off x="8867088" y="4492187"/>
            <a:ext cx="1813581" cy="180371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E2AEC0C-9236-9548-7261-4999EF8B4C25}"/>
              </a:ext>
            </a:extLst>
          </p:cNvPr>
          <p:cNvSpPr txBox="1"/>
          <p:nvPr/>
        </p:nvSpPr>
        <p:spPr>
          <a:xfrm>
            <a:off x="1055550" y="2667689"/>
            <a:ext cx="12769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Baskerville Old Face" panose="02020602080505020303" pitchFamily="18" charset="0"/>
              </a:rPr>
              <a:t>Deformable</a:t>
            </a:r>
          </a:p>
          <a:p>
            <a:pPr algn="ctr"/>
            <a:r>
              <a:rPr lang="en-US" sz="1600" dirty="0">
                <a:latin typeface="Baskerville Old Face" panose="02020602080505020303" pitchFamily="18" charset="0"/>
              </a:rPr>
              <a:t>mirror </a:t>
            </a:r>
            <a:endParaRPr lang="en-NL" sz="1600" dirty="0">
              <a:latin typeface="Baskerville Old Face" panose="02020602080505020303" pitchFamily="18" charset="0"/>
            </a:endParaRPr>
          </a:p>
        </p:txBody>
      </p:sp>
      <p:sp>
        <p:nvSpPr>
          <p:cNvPr id="9" name="TextBox 5">
            <a:extLst>
              <a:ext uri="{FF2B5EF4-FFF2-40B4-BE49-F238E27FC236}">
                <a16:creationId xmlns:a16="http://schemas.microsoft.com/office/drawing/2014/main" id="{738805B4-25E8-9927-4B6F-29877DB02FAC}"/>
              </a:ext>
            </a:extLst>
          </p:cNvPr>
          <p:cNvSpPr txBox="1"/>
          <p:nvPr/>
        </p:nvSpPr>
        <p:spPr>
          <a:xfrm>
            <a:off x="9045480" y="3776519"/>
            <a:ext cx="2965946" cy="6294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739"/>
              </a:lnSpc>
              <a:spcBef>
                <a:spcPct val="0"/>
              </a:spcBef>
            </a:pPr>
            <a:r>
              <a:rPr lang="en-US" sz="2000" dirty="0">
                <a:latin typeface="Baskerville Old Face" panose="02020602080505020303" pitchFamily="18" charset="0"/>
                <a:ea typeface="Tenor Sans"/>
                <a:cs typeface="Tenor Sans"/>
                <a:sym typeface="Tenor Sans"/>
              </a:rPr>
              <a:t>Alpha Eridani A + B</a:t>
            </a:r>
            <a:endParaRPr lang="en-US" sz="2000" dirty="0">
              <a:solidFill>
                <a:schemeClr val="tx1"/>
              </a:solidFill>
              <a:latin typeface="Baskerville Old Face" panose="02020602080505020303" pitchFamily="18" charset="0"/>
              <a:ea typeface="Tenor Sans"/>
              <a:cs typeface="Tenor Sans"/>
              <a:sym typeface="Tenor Sans"/>
            </a:endParaRPr>
          </a:p>
        </p:txBody>
      </p:sp>
      <p:cxnSp>
        <p:nvCxnSpPr>
          <p:cNvPr id="28" name="Connector: Elbow 27">
            <a:extLst>
              <a:ext uri="{FF2B5EF4-FFF2-40B4-BE49-F238E27FC236}">
                <a16:creationId xmlns:a16="http://schemas.microsoft.com/office/drawing/2014/main" id="{821AD571-B857-8130-9261-976F3CE9B9EA}"/>
              </a:ext>
            </a:extLst>
          </p:cNvPr>
          <p:cNvCxnSpPr>
            <a:cxnSpLocks/>
          </p:cNvCxnSpPr>
          <p:nvPr/>
        </p:nvCxnSpPr>
        <p:spPr>
          <a:xfrm rot="10800000">
            <a:off x="1655556" y="5238020"/>
            <a:ext cx="7036298" cy="423872"/>
          </a:xfrm>
          <a:prstGeom prst="bentConnector2">
            <a:avLst/>
          </a:prstGeom>
          <a:ln w="38100">
            <a:solidFill>
              <a:srgbClr val="72196D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C8560C74-48F4-2683-8BB2-6E72D60A8429}"/>
              </a:ext>
            </a:extLst>
          </p:cNvPr>
          <p:cNvSpPr txBox="1"/>
          <p:nvPr/>
        </p:nvSpPr>
        <p:spPr>
          <a:xfrm>
            <a:off x="3164132" y="5764223"/>
            <a:ext cx="29085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440255"/>
                </a:solidFill>
                <a:latin typeface="Baskerville Old Face" panose="02020602080505020303" pitchFamily="18" charset="0"/>
              </a:rPr>
              <a:t>Great fun with fringes!</a:t>
            </a:r>
            <a:endParaRPr lang="en-NL" sz="2000" dirty="0">
              <a:solidFill>
                <a:srgbClr val="440255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E32F861-E2B3-6E70-948F-BEDB3487AAE7}"/>
              </a:ext>
            </a:extLst>
          </p:cNvPr>
          <p:cNvSpPr txBox="1"/>
          <p:nvPr/>
        </p:nvSpPr>
        <p:spPr>
          <a:xfrm>
            <a:off x="182879" y="2729"/>
            <a:ext cx="1086249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spc="300" dirty="0">
                <a:solidFill>
                  <a:schemeClr val="bg1"/>
                </a:solidFill>
                <a:latin typeface="Baskerville Old Face" panose="02020602080505020303" pitchFamily="18" charset="0"/>
              </a:rPr>
              <a:t>Fast Atmospheric Self-Coherent Camera Technique (FAST)</a:t>
            </a:r>
            <a:endParaRPr lang="en-NL" sz="2800" b="1" spc="300" dirty="0">
              <a:solidFill>
                <a:schemeClr val="bg1"/>
              </a:solidFill>
              <a:latin typeface="Baskerville Old Face" panose="0202060208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4083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3" grpId="0" animBg="1"/>
      <p:bldP spid="5" grpId="0"/>
      <p:bldP spid="9" grpId="0"/>
      <p:bldP spid="3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F70A4B-D444-2B9A-F0C4-BA2A95CCDC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A48638B-E187-6D31-DE68-5AB13FB2FD8B}"/>
              </a:ext>
            </a:extLst>
          </p:cNvPr>
          <p:cNvSpPr/>
          <p:nvPr/>
        </p:nvSpPr>
        <p:spPr>
          <a:xfrm>
            <a:off x="-86061" y="-104800"/>
            <a:ext cx="12392809" cy="644040"/>
          </a:xfrm>
          <a:prstGeom prst="rect">
            <a:avLst/>
          </a:prstGeom>
          <a:solidFill>
            <a:srgbClr val="440255"/>
          </a:solidFill>
          <a:ln>
            <a:solidFill>
              <a:srgbClr val="2A2E3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>
              <a:latin typeface="Baskerville Old Face" panose="02020602080505020303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D9059F4-E257-30F7-4506-49FA02FE4D52}"/>
              </a:ext>
            </a:extLst>
          </p:cNvPr>
          <p:cNvSpPr txBox="1"/>
          <p:nvPr/>
        </p:nvSpPr>
        <p:spPr>
          <a:xfrm>
            <a:off x="182880" y="2729"/>
            <a:ext cx="1332439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spc="300" dirty="0">
                <a:solidFill>
                  <a:schemeClr val="bg1"/>
                </a:solidFill>
                <a:latin typeface="Baskerville Old Face" panose="02020602080505020303" pitchFamily="18" charset="0"/>
              </a:rPr>
              <a:t>Side band extraction</a:t>
            </a:r>
            <a:endParaRPr lang="en-NL" sz="2800" b="1" spc="300" dirty="0">
              <a:solidFill>
                <a:schemeClr val="bg1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71E7E1A-8E5B-745E-B9C4-9265D2B61611}"/>
              </a:ext>
            </a:extLst>
          </p:cNvPr>
          <p:cNvSpPr/>
          <p:nvPr/>
        </p:nvSpPr>
        <p:spPr>
          <a:xfrm>
            <a:off x="-86061" y="6587996"/>
            <a:ext cx="12392809" cy="282704"/>
          </a:xfrm>
          <a:prstGeom prst="rect">
            <a:avLst/>
          </a:prstGeom>
          <a:solidFill>
            <a:srgbClr val="44025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>
              <a:latin typeface="Baskerville Old Face" panose="02020602080505020303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9DCB6C0-D08B-430A-BE22-CA7EFEB6B720}"/>
              </a:ext>
            </a:extLst>
          </p:cNvPr>
          <p:cNvSpPr txBox="1"/>
          <p:nvPr/>
        </p:nvSpPr>
        <p:spPr>
          <a:xfrm>
            <a:off x="4383057" y="6553096"/>
            <a:ext cx="34545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Baskerville Old Face" panose="02020602080505020303" pitchFamily="18" charset="0"/>
              </a:rPr>
              <a:t>Elena Tonucci | tonucci@strw.leidenuniv.nl</a:t>
            </a:r>
            <a:endParaRPr lang="en-NL" sz="1400" dirty="0">
              <a:solidFill>
                <a:schemeClr val="bg1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F3A8371-2B3D-5A46-C6AE-1D0477E86EF8}"/>
              </a:ext>
            </a:extLst>
          </p:cNvPr>
          <p:cNvSpPr txBox="1"/>
          <p:nvPr/>
        </p:nvSpPr>
        <p:spPr>
          <a:xfrm>
            <a:off x="11717297" y="6552096"/>
            <a:ext cx="474703" cy="308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Baskerville Old Face" panose="02020602080505020303" pitchFamily="18" charset="0"/>
              </a:rPr>
              <a:t>4</a:t>
            </a:r>
            <a:endParaRPr lang="en-NL" sz="1400" dirty="0">
              <a:solidFill>
                <a:schemeClr val="bg1"/>
              </a:solidFill>
              <a:latin typeface="Baskerville Old Face" panose="02020602080505020303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51B5184-D62D-814E-718A-7131795AA6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896" y="2250113"/>
            <a:ext cx="2579860" cy="25911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2887FB2-2EDC-F43A-1366-7378DE35E1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897" y="2246254"/>
            <a:ext cx="2579859" cy="25949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BB7FAA1-CA37-449B-DDAD-2E52F388B1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94476" y="2389297"/>
            <a:ext cx="2236590" cy="223983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8149D34-6533-634C-E1AA-7E99BCDC67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26931" y="1104967"/>
            <a:ext cx="1910935" cy="191093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673B828-D3A5-88E6-77B3-BE06AF3D768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05982" y="4058252"/>
            <a:ext cx="1910935" cy="191673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9DDF456-91DC-8A04-8550-13EB49870EE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3731" y="766161"/>
            <a:ext cx="2583566" cy="259110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13A461A-87AA-BFA8-EA0C-E54F03001AC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41274" y="3691261"/>
            <a:ext cx="2591109" cy="2591109"/>
          </a:xfrm>
          <a:prstGeom prst="rect">
            <a:avLst/>
          </a:prstGeom>
        </p:spPr>
      </p:pic>
      <p:sp>
        <p:nvSpPr>
          <p:cNvPr id="26" name="TextBox 5">
            <a:extLst>
              <a:ext uri="{FF2B5EF4-FFF2-40B4-BE49-F238E27FC236}">
                <a16:creationId xmlns:a16="http://schemas.microsoft.com/office/drawing/2014/main" id="{B6848F23-6E97-5206-9341-8837EDE71B72}"/>
              </a:ext>
            </a:extLst>
          </p:cNvPr>
          <p:cNvSpPr txBox="1"/>
          <p:nvPr/>
        </p:nvSpPr>
        <p:spPr>
          <a:xfrm>
            <a:off x="4475611" y="1684983"/>
            <a:ext cx="874319" cy="6294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739"/>
              </a:lnSpc>
              <a:spcBef>
                <a:spcPct val="0"/>
              </a:spcBef>
            </a:pPr>
            <a:r>
              <a:rPr lang="en-US" sz="2400" dirty="0">
                <a:solidFill>
                  <a:schemeClr val="tx1"/>
                </a:solidFill>
                <a:latin typeface="Baskerville Old Face" panose="02020602080505020303" pitchFamily="18" charset="0"/>
                <a:ea typeface="Tenor Sans"/>
                <a:cs typeface="Tenor Sans"/>
                <a:sym typeface="Tenor Sans"/>
              </a:rPr>
              <a:t>OTF</a:t>
            </a:r>
          </a:p>
        </p:txBody>
      </p:sp>
      <p:sp>
        <p:nvSpPr>
          <p:cNvPr id="28" name="TextBox 5">
            <a:extLst>
              <a:ext uri="{FF2B5EF4-FFF2-40B4-BE49-F238E27FC236}">
                <a16:creationId xmlns:a16="http://schemas.microsoft.com/office/drawing/2014/main" id="{F9ED2F17-1D05-BB41-AA41-CFDEA88FF538}"/>
              </a:ext>
            </a:extLst>
          </p:cNvPr>
          <p:cNvSpPr txBox="1"/>
          <p:nvPr/>
        </p:nvSpPr>
        <p:spPr>
          <a:xfrm>
            <a:off x="2933756" y="2581993"/>
            <a:ext cx="874319" cy="6294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739"/>
              </a:lnSpc>
              <a:spcBef>
                <a:spcPct val="0"/>
              </a:spcBef>
            </a:pPr>
            <a:r>
              <a:rPr lang="en-US" sz="2400" dirty="0">
                <a:latin typeface="Baskerville Old Face" panose="02020602080505020303" pitchFamily="18" charset="0"/>
                <a:ea typeface="Tenor Sans"/>
                <a:cs typeface="Tenor Sans"/>
                <a:sym typeface="Tenor Sans"/>
              </a:rPr>
              <a:t>ft</a:t>
            </a:r>
            <a:endParaRPr lang="en-US" sz="2400" dirty="0">
              <a:solidFill>
                <a:schemeClr val="tx1"/>
              </a:solidFill>
              <a:latin typeface="Baskerville Old Face" panose="02020602080505020303" pitchFamily="18" charset="0"/>
              <a:ea typeface="Tenor Sans"/>
              <a:cs typeface="Tenor Sans"/>
              <a:sym typeface="Tenor Sans"/>
            </a:endParaRPr>
          </a:p>
        </p:txBody>
      </p:sp>
      <p:sp>
        <p:nvSpPr>
          <p:cNvPr id="29" name="TextBox 5">
            <a:extLst>
              <a:ext uri="{FF2B5EF4-FFF2-40B4-BE49-F238E27FC236}">
                <a16:creationId xmlns:a16="http://schemas.microsoft.com/office/drawing/2014/main" id="{021E725B-EF0C-26AD-F944-EF331E5A639B}"/>
              </a:ext>
            </a:extLst>
          </p:cNvPr>
          <p:cNvSpPr txBox="1"/>
          <p:nvPr/>
        </p:nvSpPr>
        <p:spPr>
          <a:xfrm>
            <a:off x="8398639" y="1302287"/>
            <a:ext cx="874319" cy="6294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739"/>
              </a:lnSpc>
              <a:spcBef>
                <a:spcPct val="0"/>
              </a:spcBef>
            </a:pPr>
            <a:r>
              <a:rPr lang="en-US" sz="2400" dirty="0" err="1">
                <a:latin typeface="Baskerville Old Face" panose="02020602080505020303" pitchFamily="18" charset="0"/>
                <a:ea typeface="Tenor Sans"/>
                <a:cs typeface="Tenor Sans"/>
                <a:sym typeface="Tenor Sans"/>
              </a:rPr>
              <a:t>ift</a:t>
            </a:r>
            <a:endParaRPr lang="en-US" sz="2400" dirty="0">
              <a:solidFill>
                <a:schemeClr val="tx1"/>
              </a:solidFill>
              <a:latin typeface="Baskerville Old Face" panose="02020602080505020303" pitchFamily="18" charset="0"/>
              <a:ea typeface="Tenor Sans"/>
              <a:cs typeface="Tenor Sans"/>
              <a:sym typeface="Tenor Sans"/>
            </a:endParaRPr>
          </a:p>
        </p:txBody>
      </p:sp>
      <p:sp>
        <p:nvSpPr>
          <p:cNvPr id="30" name="TextBox 5">
            <a:extLst>
              <a:ext uri="{FF2B5EF4-FFF2-40B4-BE49-F238E27FC236}">
                <a16:creationId xmlns:a16="http://schemas.microsoft.com/office/drawing/2014/main" id="{CC6D7D81-B1BA-A5D2-B378-5EBD7887DD88}"/>
              </a:ext>
            </a:extLst>
          </p:cNvPr>
          <p:cNvSpPr txBox="1"/>
          <p:nvPr/>
        </p:nvSpPr>
        <p:spPr>
          <a:xfrm>
            <a:off x="8391936" y="4154630"/>
            <a:ext cx="874319" cy="6294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739"/>
              </a:lnSpc>
              <a:spcBef>
                <a:spcPct val="0"/>
              </a:spcBef>
            </a:pPr>
            <a:r>
              <a:rPr lang="en-US" sz="2400" dirty="0" err="1">
                <a:latin typeface="Baskerville Old Face" panose="02020602080505020303" pitchFamily="18" charset="0"/>
                <a:ea typeface="Tenor Sans"/>
                <a:cs typeface="Tenor Sans"/>
                <a:sym typeface="Tenor Sans"/>
              </a:rPr>
              <a:t>ift</a:t>
            </a:r>
            <a:endParaRPr lang="en-US" sz="2400" dirty="0">
              <a:solidFill>
                <a:schemeClr val="tx1"/>
              </a:solidFill>
              <a:latin typeface="Baskerville Old Face" panose="02020602080505020303" pitchFamily="18" charset="0"/>
              <a:ea typeface="Tenor Sans"/>
              <a:cs typeface="Tenor Sans"/>
              <a:sym typeface="Tenor Sans"/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4542B5B-A509-89FA-8619-1CFAE0014946}"/>
              </a:ext>
            </a:extLst>
          </p:cNvPr>
          <p:cNvCxnSpPr>
            <a:cxnSpLocks/>
          </p:cNvCxnSpPr>
          <p:nvPr/>
        </p:nvCxnSpPr>
        <p:spPr>
          <a:xfrm>
            <a:off x="3207947" y="3522565"/>
            <a:ext cx="331119" cy="0"/>
          </a:xfrm>
          <a:prstGeom prst="line">
            <a:avLst/>
          </a:prstGeom>
          <a:ln>
            <a:solidFill>
              <a:srgbClr val="72196D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CDCAB01-267D-E0A6-AAA5-3013666A88F3}"/>
              </a:ext>
            </a:extLst>
          </p:cNvPr>
          <p:cNvCxnSpPr>
            <a:cxnSpLocks/>
          </p:cNvCxnSpPr>
          <p:nvPr/>
        </p:nvCxnSpPr>
        <p:spPr>
          <a:xfrm>
            <a:off x="8703761" y="2163798"/>
            <a:ext cx="331119" cy="0"/>
          </a:xfrm>
          <a:prstGeom prst="line">
            <a:avLst/>
          </a:prstGeom>
          <a:ln>
            <a:solidFill>
              <a:srgbClr val="72196D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DC7D48CB-E7AB-5C9C-A540-7E6519F67E5F}"/>
              </a:ext>
            </a:extLst>
          </p:cNvPr>
          <p:cNvCxnSpPr>
            <a:cxnSpLocks/>
          </p:cNvCxnSpPr>
          <p:nvPr/>
        </p:nvCxnSpPr>
        <p:spPr>
          <a:xfrm>
            <a:off x="8684511" y="4993626"/>
            <a:ext cx="331119" cy="0"/>
          </a:xfrm>
          <a:prstGeom prst="line">
            <a:avLst/>
          </a:prstGeom>
          <a:ln>
            <a:solidFill>
              <a:srgbClr val="72196D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3030EE4E-7868-640D-7BC8-014D231D39E4}"/>
              </a:ext>
            </a:extLst>
          </p:cNvPr>
          <p:cNvCxnSpPr>
            <a:cxnSpLocks/>
          </p:cNvCxnSpPr>
          <p:nvPr/>
        </p:nvCxnSpPr>
        <p:spPr>
          <a:xfrm flipV="1">
            <a:off x="6155459" y="2341344"/>
            <a:ext cx="326129" cy="313517"/>
          </a:xfrm>
          <a:prstGeom prst="line">
            <a:avLst/>
          </a:prstGeom>
          <a:ln>
            <a:solidFill>
              <a:srgbClr val="72196D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EF8D25C4-6F31-BAD1-1DB1-9D2642544CCC}"/>
              </a:ext>
            </a:extLst>
          </p:cNvPr>
          <p:cNvCxnSpPr>
            <a:cxnSpLocks/>
          </p:cNvCxnSpPr>
          <p:nvPr/>
        </p:nvCxnSpPr>
        <p:spPr>
          <a:xfrm>
            <a:off x="6134268" y="4389231"/>
            <a:ext cx="319072" cy="291080"/>
          </a:xfrm>
          <a:prstGeom prst="line">
            <a:avLst/>
          </a:prstGeom>
          <a:ln>
            <a:solidFill>
              <a:srgbClr val="72196D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5">
                <a:extLst>
                  <a:ext uri="{FF2B5EF4-FFF2-40B4-BE49-F238E27FC236}">
                    <a16:creationId xmlns:a16="http://schemas.microsoft.com/office/drawing/2014/main" id="{FBADFE15-F478-43F6-EDAF-0222246F1C68}"/>
                  </a:ext>
                </a:extLst>
              </p:cNvPr>
              <p:cNvSpPr txBox="1"/>
              <p:nvPr/>
            </p:nvSpPr>
            <p:spPr>
              <a:xfrm>
                <a:off x="182880" y="1134629"/>
                <a:ext cx="5972579" cy="583493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spcBef>
                    <a:spcPct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enor Sans"/>
                          <a:cs typeface="Tenor Sans"/>
                          <a:sym typeface="Tenor Sans"/>
                        </a:rPr>
                        <m:t>𝐼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enor Sans"/>
                          <a:cs typeface="Tenor Sans"/>
                          <a:sym typeface="Tenor Sans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enor Sans"/>
                              <a:cs typeface="Tenor Sans"/>
                              <a:sym typeface="Tenor Sans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enor Sans"/>
                                  <a:cs typeface="Tenor Sans"/>
                                  <a:sym typeface="Tenor Sans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Tenor Sans"/>
                                      <a:cs typeface="Tenor Sans"/>
                                      <a:sym typeface="Tenor Sans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Tenor Sans"/>
                                      <a:cs typeface="Tenor Sans"/>
                                      <a:sym typeface="Tenor Sans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Tenor Sans"/>
                                      <a:cs typeface="Tenor Sans"/>
                                      <a:sym typeface="Tenor Sans"/>
                                    </a:rPr>
                                    <m:t>𝑆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enor Sans"/>
                              <a:cs typeface="Tenor Sans"/>
                              <a:sym typeface="Tenor Sans"/>
                            </a:rPr>
                            <m:t>2</m:t>
                          </m:r>
                        </m:sup>
                      </m:sSup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enor Sans"/>
                          <a:cs typeface="Tenor Sans"/>
                          <a:sym typeface="Tenor Sans"/>
                        </a:rPr>
                        <m:t>+</m:t>
                      </m:r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enor Sans"/>
                              <a:cs typeface="Tenor Sans"/>
                              <a:sym typeface="Tenor Sans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enor Sans"/>
                                  <a:cs typeface="Tenor Sans"/>
                                  <a:sym typeface="Tenor Sans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Tenor Sans"/>
                                      <a:cs typeface="Tenor Sans"/>
                                      <a:sym typeface="Tenor Sans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Tenor Sans"/>
                                      <a:cs typeface="Tenor Sans"/>
                                      <a:sym typeface="Tenor Sans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Tenor Sans"/>
                                      <a:cs typeface="Tenor Sans"/>
                                      <a:sym typeface="Tenor Sans"/>
                                    </a:rPr>
                                    <m:t>𝐶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enor Sans"/>
                              <a:cs typeface="Tenor Sans"/>
                              <a:sym typeface="Tenor Sans"/>
                            </a:rPr>
                            <m:t>2</m:t>
                          </m:r>
                        </m:sup>
                      </m:sSup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enor Sans"/>
                          <a:cs typeface="Tenor Sans"/>
                          <a:sym typeface="Tenor Sans"/>
                        </a:rPr>
                        <m:t>+</m:t>
                      </m:r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enor Sans"/>
                              <a:cs typeface="Tenor Sans"/>
                              <a:sym typeface="Tenor Sans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enor Sans"/>
                                  <a:cs typeface="Tenor Sans"/>
                                  <a:sym typeface="Tenor Sans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Tenor Sans"/>
                                      <a:cs typeface="Tenor Sans"/>
                                      <a:sym typeface="Tenor Sans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Tenor Sans"/>
                                      <a:cs typeface="Tenor Sans"/>
                                      <a:sym typeface="Tenor Sans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Tenor Sans"/>
                                      <a:cs typeface="Tenor Sans"/>
                                      <a:sym typeface="Tenor Sans"/>
                                    </a:rPr>
                                    <m:t>𝑅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enor Sans"/>
                              <a:cs typeface="Tenor Sans"/>
                              <a:sym typeface="Tenor Sans"/>
                            </a:rPr>
                            <m:t>2</m:t>
                          </m:r>
                        </m:sup>
                      </m:sSup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enor Sans"/>
                          <a:cs typeface="Tenor Sans"/>
                          <a:sym typeface="Tenor Sans"/>
                        </a:rPr>
                        <m:t>+2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enor Sans"/>
                          <a:cs typeface="Tenor Sans"/>
                          <a:sym typeface="Tenor Sans"/>
                        </a:rPr>
                        <m:t>𝑅𝑒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enor Sans"/>
                          <a:cs typeface="Tenor Sans"/>
                          <a:sym typeface="Tenor Sans"/>
                        </a:rPr>
                        <m:t>{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enor Sans"/>
                              <a:cs typeface="Tenor Sans"/>
                              <a:sym typeface="Tenor Sans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enor Sans"/>
                              <a:cs typeface="Tenor Sans"/>
                              <a:sym typeface="Tenor Sans"/>
                            </a:rPr>
                            <m:t>𝐸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enor Sans"/>
                              <a:cs typeface="Tenor Sans"/>
                              <a:sym typeface="Tenor Sans"/>
                            </a:rPr>
                            <m:t>𝑆</m:t>
                          </m:r>
                        </m:sub>
                      </m:sSub>
                      <m:sSubSup>
                        <m:sSubSup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enor Sans"/>
                              <a:cs typeface="Tenor Sans"/>
                              <a:sym typeface="Tenor Sans"/>
                            </a:rPr>
                          </m:ctrlPr>
                        </m:sSubSup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enor Sans"/>
                              <a:cs typeface="Tenor Sans"/>
                              <a:sym typeface="Tenor Sans"/>
                            </a:rPr>
                            <m:t>𝐸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enor Sans"/>
                              <a:cs typeface="Tenor Sans"/>
                              <a:sym typeface="Tenor Sans"/>
                            </a:rPr>
                            <m:t>𝑅</m:t>
                          </m:r>
                        </m:sub>
                        <m:sup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enor Sans"/>
                              <a:cs typeface="Tenor Sans"/>
                              <a:sym typeface="Tenor Sans"/>
                            </a:rPr>
                            <m:t>∗</m:t>
                          </m:r>
                        </m:sup>
                      </m:sSubSup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enor Sans"/>
                              <a:cs typeface="Tenor Sans"/>
                              <a:sym typeface="Tenor Sans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enor Sans"/>
                              <a:cs typeface="Tenor Sans"/>
                              <a:sym typeface="Tenor Sans"/>
                            </a:rPr>
                            <m:t>𝑒</m:t>
                          </m:r>
                        </m:e>
                        <m:sup>
                          <m:f>
                            <m:fPr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enor Sans"/>
                                  <a:cs typeface="Tenor Sans"/>
                                  <a:sym typeface="Tenor Sans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enor Sans"/>
                                  <a:cs typeface="Tenor Sans"/>
                                  <a:sym typeface="Tenor Sans"/>
                                </a:rPr>
                                <m:t>𝑖</m:t>
                              </m:r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enor Sans"/>
                                  <a:cs typeface="Tenor Sans"/>
                                  <a:sym typeface="Tenor Sans"/>
                                </a:rPr>
                                <m:t>2</m:t>
                              </m:r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enor Sans"/>
                                  <a:cs typeface="Tenor Sans"/>
                                  <a:sym typeface="Tenor Sans"/>
                                </a:rPr>
                                <m:t>𝜋</m:t>
                              </m:r>
                              <m:acc>
                                <m:accPr>
                                  <m:chr m:val="⃑"/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  <a:sym typeface="Tenor Sans"/>
                                    </a:rPr>
                                  </m:ctrlPr>
                                </m:acc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sym typeface="Tenor Sans"/>
                                    </a:rPr>
                                    <m:t>𝑥</m:t>
                                  </m:r>
                                </m:e>
                              </m:acc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sym typeface="Tenor Sans"/>
                                </a:rPr>
                                <m:t>𝜖</m:t>
                              </m:r>
                            </m:num>
                            <m:den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sym typeface="Tenor Sans"/>
                                </a:rPr>
                                <m:t>𝜆</m:t>
                              </m:r>
                            </m:den>
                          </m:f>
                        </m:sup>
                      </m:sSup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enor Sans"/>
                          <a:cs typeface="Tenor Sans"/>
                          <a:sym typeface="Tenor Sans"/>
                        </a:rPr>
                        <m:t>}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  <a:latin typeface="Baskerville Old Face" panose="02020602080505020303" pitchFamily="18" charset="0"/>
                  <a:ea typeface="Tenor Sans"/>
                  <a:cs typeface="Tenor Sans"/>
                  <a:sym typeface="Tenor Sans"/>
                </a:endParaRPr>
              </a:p>
            </p:txBody>
          </p:sp>
        </mc:Choice>
        <mc:Fallback xmlns="">
          <p:sp>
            <p:nvSpPr>
              <p:cNvPr id="2" name="TextBox 5">
                <a:extLst>
                  <a:ext uri="{FF2B5EF4-FFF2-40B4-BE49-F238E27FC236}">
                    <a16:creationId xmlns:a16="http://schemas.microsoft.com/office/drawing/2014/main" id="{FBADFE15-F478-43F6-EDAF-0222246F1C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880" y="1134629"/>
                <a:ext cx="5972579" cy="583493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5">
                <a:extLst>
                  <a:ext uri="{FF2B5EF4-FFF2-40B4-BE49-F238E27FC236}">
                    <a16:creationId xmlns:a16="http://schemas.microsoft.com/office/drawing/2014/main" id="{BF337B3F-0F43-0694-5D9B-5E39A572CFD8}"/>
                  </a:ext>
                </a:extLst>
              </p:cNvPr>
              <p:cNvSpPr txBox="1"/>
              <p:nvPr/>
            </p:nvSpPr>
            <p:spPr>
              <a:xfrm>
                <a:off x="5485954" y="6045349"/>
                <a:ext cx="4150989" cy="369332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spcBef>
                    <a:spcPct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enor Sans"/>
                              <a:cs typeface="Tenor Sans"/>
                              <a:sym typeface="Tenor Sans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enor Sans"/>
                                  <a:cs typeface="Tenor Sans"/>
                                  <a:sym typeface="Tenor Sans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Tenor Sans"/>
                                      <a:cs typeface="Tenor Sans"/>
                                      <a:sym typeface="Tenor Sans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Tenor Sans"/>
                                      <a:cs typeface="Tenor Sans"/>
                                      <a:sym typeface="Tenor Sans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Tenor Sans"/>
                                      <a:cs typeface="Tenor Sans"/>
                                      <a:sym typeface="Tenor Sans"/>
                                    </a:rPr>
                                    <m:t>𝑆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enor Sans"/>
                              <a:cs typeface="Tenor Sans"/>
                              <a:sym typeface="Tenor Sans"/>
                            </a:rPr>
                            <m:t>2</m:t>
                          </m:r>
                        </m:sup>
                      </m:sSup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enor Sans"/>
                          <a:cs typeface="Tenor Sans"/>
                          <a:sym typeface="Tenor Sans"/>
                        </a:rPr>
                        <m:t>+</m:t>
                      </m:r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enor Sans"/>
                              <a:cs typeface="Tenor Sans"/>
                              <a:sym typeface="Tenor Sans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enor Sans"/>
                                  <a:cs typeface="Tenor Sans"/>
                                  <a:sym typeface="Tenor Sans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Tenor Sans"/>
                                      <a:cs typeface="Tenor Sans"/>
                                      <a:sym typeface="Tenor Sans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Tenor Sans"/>
                                      <a:cs typeface="Tenor Sans"/>
                                      <a:sym typeface="Tenor Sans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Tenor Sans"/>
                                      <a:cs typeface="Tenor Sans"/>
                                      <a:sym typeface="Tenor Sans"/>
                                    </a:rPr>
                                    <m:t>𝐶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enor Sans"/>
                              <a:cs typeface="Tenor Sans"/>
                              <a:sym typeface="Tenor Sans"/>
                            </a:rPr>
                            <m:t>2</m:t>
                          </m:r>
                        </m:sup>
                      </m:sSup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enor Sans"/>
                          <a:cs typeface="Tenor Sans"/>
                          <a:sym typeface="Tenor Sans"/>
                        </a:rPr>
                        <m:t>+</m:t>
                      </m:r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enor Sans"/>
                              <a:cs typeface="Tenor Sans"/>
                              <a:sym typeface="Tenor Sans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enor Sans"/>
                                  <a:cs typeface="Tenor Sans"/>
                                  <a:sym typeface="Tenor Sans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Tenor Sans"/>
                                      <a:cs typeface="Tenor Sans"/>
                                      <a:sym typeface="Tenor Sans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Tenor Sans"/>
                                      <a:cs typeface="Tenor Sans"/>
                                      <a:sym typeface="Tenor Sans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Tenor Sans"/>
                                      <a:cs typeface="Tenor Sans"/>
                                      <a:sym typeface="Tenor Sans"/>
                                    </a:rPr>
                                    <m:t>𝑅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enor Sans"/>
                              <a:cs typeface="Tenor Sans"/>
                              <a:sym typeface="Tenor Sans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400" b="0" i="1" dirty="0">
                  <a:solidFill>
                    <a:schemeClr val="tx1"/>
                  </a:solidFill>
                  <a:latin typeface="Baskerville Old Face" panose="02020602080505020303" pitchFamily="18" charset="0"/>
                  <a:ea typeface="Tenor Sans"/>
                  <a:cs typeface="Tenor Sans"/>
                  <a:sym typeface="Tenor Sans"/>
                </a:endParaRPr>
              </a:p>
            </p:txBody>
          </p:sp>
        </mc:Choice>
        <mc:Fallback xmlns="">
          <p:sp>
            <p:nvSpPr>
              <p:cNvPr id="5" name="TextBox 5">
                <a:extLst>
                  <a:ext uri="{FF2B5EF4-FFF2-40B4-BE49-F238E27FC236}">
                    <a16:creationId xmlns:a16="http://schemas.microsoft.com/office/drawing/2014/main" id="{BF337B3F-0F43-0694-5D9B-5E39A572CF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5954" y="6045349"/>
                <a:ext cx="4150989" cy="369332"/>
              </a:xfrm>
              <a:prstGeom prst="rect">
                <a:avLst/>
              </a:prstGeom>
              <a:blipFill>
                <a:blip r:embed="rId11"/>
                <a:stretch>
                  <a:fillRect t="-1667" b="-15000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5">
                <a:extLst>
                  <a:ext uri="{FF2B5EF4-FFF2-40B4-BE49-F238E27FC236}">
                    <a16:creationId xmlns:a16="http://schemas.microsoft.com/office/drawing/2014/main" id="{46FC18C1-7321-5459-5B25-A56002243CFF}"/>
                  </a:ext>
                </a:extLst>
              </p:cNvPr>
              <p:cNvSpPr txBox="1"/>
              <p:nvPr/>
            </p:nvSpPr>
            <p:spPr>
              <a:xfrm>
                <a:off x="6626931" y="646769"/>
                <a:ext cx="1910935" cy="369332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spcBef>
                    <a:spcPct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enor Sans"/>
                              <a:cs typeface="Tenor Sans"/>
                              <a:sym typeface="Tenor Sans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enor Sans"/>
                              <a:cs typeface="Tenor Sans"/>
                              <a:sym typeface="Tenor Sans"/>
                            </a:rPr>
                            <m:t>|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enor Sans"/>
                              <a:cs typeface="Tenor Sans"/>
                              <a:sym typeface="Tenor Sans"/>
                            </a:rPr>
                            <m:t>𝐸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enor Sans"/>
                              <a:cs typeface="Tenor Sans"/>
                              <a:sym typeface="Tenor Sans"/>
                            </a:rPr>
                            <m:t>𝑆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enor Sans"/>
                          <a:cs typeface="Tenor Sans"/>
                          <a:sym typeface="Tenor Sans"/>
                        </a:rPr>
                        <m:t>||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enor Sans"/>
                              <a:cs typeface="Tenor Sans"/>
                              <a:sym typeface="Tenor Sans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enor Sans"/>
                              <a:cs typeface="Tenor Sans"/>
                              <a:sym typeface="Tenor Sans"/>
                            </a:rPr>
                            <m:t>𝐸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enor Sans"/>
                              <a:cs typeface="Tenor Sans"/>
                              <a:sym typeface="Tenor Sans"/>
                            </a:rPr>
                            <m:t>𝑅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enor Sans"/>
                          <a:cs typeface="Tenor Sans"/>
                          <a:sym typeface="Tenor Sans"/>
                        </a:rPr>
                        <m:t>|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  <a:latin typeface="Baskerville Old Face" panose="02020602080505020303" pitchFamily="18" charset="0"/>
                  <a:ea typeface="Tenor Sans"/>
                  <a:cs typeface="Tenor Sans"/>
                  <a:sym typeface="Tenor Sans"/>
                </a:endParaRPr>
              </a:p>
            </p:txBody>
          </p:sp>
        </mc:Choice>
        <mc:Fallback xmlns="">
          <p:sp>
            <p:nvSpPr>
              <p:cNvPr id="8" name="TextBox 5">
                <a:extLst>
                  <a:ext uri="{FF2B5EF4-FFF2-40B4-BE49-F238E27FC236}">
                    <a16:creationId xmlns:a16="http://schemas.microsoft.com/office/drawing/2014/main" id="{46FC18C1-7321-5459-5B25-A56002243C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6931" y="646769"/>
                <a:ext cx="1910935" cy="369332"/>
              </a:xfrm>
              <a:prstGeom prst="rect">
                <a:avLst/>
              </a:prstGeom>
              <a:blipFill>
                <a:blip r:embed="rId12"/>
                <a:stretch>
                  <a:fillRect b="-34426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31049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8" grpId="0"/>
      <p:bldP spid="29" grpId="0"/>
      <p:bldP spid="30" grpId="0"/>
      <p:bldP spid="2" grpId="0"/>
      <p:bldP spid="5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5ABE0C-231B-016C-886B-ABF9B6194D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6B62376F-0D90-0B13-69A4-5B5F49A097F1}"/>
              </a:ext>
            </a:extLst>
          </p:cNvPr>
          <p:cNvSpPr/>
          <p:nvPr/>
        </p:nvSpPr>
        <p:spPr>
          <a:xfrm>
            <a:off x="-86061" y="-104800"/>
            <a:ext cx="12392809" cy="644040"/>
          </a:xfrm>
          <a:prstGeom prst="rect">
            <a:avLst/>
          </a:prstGeom>
          <a:solidFill>
            <a:srgbClr val="440255"/>
          </a:solidFill>
          <a:ln>
            <a:solidFill>
              <a:srgbClr val="2A2E3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>
              <a:latin typeface="Baskerville Old Face" panose="02020602080505020303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D0B9B62-18B4-2AD5-E041-7754A437430B}"/>
              </a:ext>
            </a:extLst>
          </p:cNvPr>
          <p:cNvSpPr txBox="1"/>
          <p:nvPr/>
        </p:nvSpPr>
        <p:spPr>
          <a:xfrm>
            <a:off x="182880" y="2729"/>
            <a:ext cx="1332439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spc="300" dirty="0">
                <a:solidFill>
                  <a:schemeClr val="bg1"/>
                </a:solidFill>
                <a:latin typeface="Baskerville Old Face" panose="02020602080505020303" pitchFamily="18" charset="0"/>
              </a:rPr>
              <a:t>Calibration &amp; wavefront sensing and control</a:t>
            </a:r>
            <a:endParaRPr lang="en-NL" sz="2800" b="1" spc="300" dirty="0">
              <a:solidFill>
                <a:schemeClr val="bg1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65E3721-FFEA-8314-9867-6D9249DB983C}"/>
              </a:ext>
            </a:extLst>
          </p:cNvPr>
          <p:cNvSpPr/>
          <p:nvPr/>
        </p:nvSpPr>
        <p:spPr>
          <a:xfrm>
            <a:off x="-86061" y="6587996"/>
            <a:ext cx="12392809" cy="282704"/>
          </a:xfrm>
          <a:prstGeom prst="rect">
            <a:avLst/>
          </a:prstGeom>
          <a:solidFill>
            <a:srgbClr val="44025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>
              <a:latin typeface="Baskerville Old Face" panose="02020602080505020303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137BFDF-B384-DBD6-66AB-FEA7B6DC0740}"/>
              </a:ext>
            </a:extLst>
          </p:cNvPr>
          <p:cNvSpPr txBox="1"/>
          <p:nvPr/>
        </p:nvSpPr>
        <p:spPr>
          <a:xfrm>
            <a:off x="4383057" y="6553096"/>
            <a:ext cx="34545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Baskerville Old Face" panose="02020602080505020303" pitchFamily="18" charset="0"/>
              </a:rPr>
              <a:t>Elena Tonucci | tonucci@strw.leidenuniv.nl</a:t>
            </a:r>
            <a:endParaRPr lang="en-NL" sz="1400" dirty="0">
              <a:solidFill>
                <a:schemeClr val="bg1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7B1AD6B-2D05-5152-8702-73208DAE2CF1}"/>
              </a:ext>
            </a:extLst>
          </p:cNvPr>
          <p:cNvSpPr txBox="1"/>
          <p:nvPr/>
        </p:nvSpPr>
        <p:spPr>
          <a:xfrm>
            <a:off x="11717297" y="6552096"/>
            <a:ext cx="474703" cy="308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Baskerville Old Face" panose="02020602080505020303" pitchFamily="18" charset="0"/>
              </a:rPr>
              <a:t>5</a:t>
            </a:r>
            <a:endParaRPr lang="en-NL" sz="1400" dirty="0">
              <a:solidFill>
                <a:schemeClr val="bg1"/>
              </a:solidFill>
              <a:latin typeface="Baskerville Old Face" panose="02020602080505020303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419C3A-135E-7C13-2AEA-3ACD4988A0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9" t="5233" r="22489" b="3873"/>
          <a:stretch>
            <a:fillRect/>
          </a:stretch>
        </p:blipFill>
        <p:spPr>
          <a:xfrm>
            <a:off x="2642505" y="2521511"/>
            <a:ext cx="3941445" cy="40095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B2F13C5-534D-BB7A-CB69-B9BCB3D207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37" t="6042" r="22313" b="4584"/>
          <a:stretch>
            <a:fillRect/>
          </a:stretch>
        </p:blipFill>
        <p:spPr>
          <a:xfrm>
            <a:off x="6608076" y="1456196"/>
            <a:ext cx="5133347" cy="500501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5">
                <a:extLst>
                  <a:ext uri="{FF2B5EF4-FFF2-40B4-BE49-F238E27FC236}">
                    <a16:creationId xmlns:a16="http://schemas.microsoft.com/office/drawing/2014/main" id="{F241AAEB-B117-1AFA-4698-271254983C94}"/>
                  </a:ext>
                </a:extLst>
              </p:cNvPr>
              <p:cNvSpPr txBox="1"/>
              <p:nvPr/>
            </p:nvSpPr>
            <p:spPr>
              <a:xfrm>
                <a:off x="287655" y="754298"/>
                <a:ext cx="6532245" cy="1846659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marL="342900" indent="-342900">
                  <a:spcBef>
                    <a:spcPct val="0"/>
                  </a:spcBef>
                  <a:buFont typeface="Arial" panose="020B0604020202020204" pitchFamily="34" charset="0"/>
                  <a:buChar char="•"/>
                </a:pPr>
                <a:r>
                  <a:rPr lang="en-US" sz="2400" dirty="0">
                    <a:latin typeface="Baskerville Old Face" panose="02020602080505020303" pitchFamily="18" charset="0"/>
                    <a:ea typeface="Tenor Sans"/>
                    <a:cs typeface="Tenor Sans"/>
                    <a:sym typeface="Tenor Sans"/>
                  </a:rPr>
                  <a:t>Empirical calibration (this work!) or optical model</a:t>
                </a:r>
              </a:p>
              <a:p>
                <a:pPr marL="342900" indent="-342900">
                  <a:spcBef>
                    <a:spcPct val="0"/>
                  </a:spcBef>
                  <a:buFont typeface="Arial" panose="020B0604020202020204" pitchFamily="34" charset="0"/>
                  <a:buChar char="•"/>
                </a:pPr>
                <a:r>
                  <a:rPr lang="en-US" sz="2400" dirty="0">
                    <a:solidFill>
                      <a:schemeClr val="tx1"/>
                    </a:solidFill>
                    <a:latin typeface="Baskerville Old Face" panose="02020602080505020303" pitchFamily="18" charset="0"/>
                    <a:ea typeface="Tenor Sans"/>
                    <a:cs typeface="Tenor Sans"/>
                    <a:sym typeface="Tenor Sans"/>
                  </a:rPr>
                  <a:t>Con</a:t>
                </a:r>
                <a:r>
                  <a:rPr lang="en-US" sz="2400" dirty="0">
                    <a:latin typeface="Baskerville Old Face" panose="02020602080505020303" pitchFamily="18" charset="0"/>
                    <a:ea typeface="Tenor Sans"/>
                    <a:cs typeface="Tenor Sans"/>
                    <a:sym typeface="Tenor Sans"/>
                  </a:rPr>
                  <a:t>struct interaction matrix (DM-speckles)</a:t>
                </a:r>
              </a:p>
              <a:p>
                <a:pPr marL="342900" indent="-342900">
                  <a:spcBef>
                    <a:spcPct val="0"/>
                  </a:spcBef>
                  <a:buFont typeface="Arial" panose="020B0604020202020204" pitchFamily="34" charset="0"/>
                  <a:buChar char="•"/>
                </a:pPr>
                <a:r>
                  <a:rPr lang="en-US" sz="2400" dirty="0">
                    <a:latin typeface="Baskerville Old Face" panose="02020602080505020303" pitchFamily="18" charset="0"/>
                    <a:ea typeface="Tenor Sans"/>
                    <a:cs typeface="Tenor Sans"/>
                    <a:sym typeface="Tenor Sans"/>
                  </a:rPr>
                  <a:t>Estimate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2400" b="0" i="1" smtClean="0">
                            <a:latin typeface="Cambria Math" panose="02040503050406030204" pitchFamily="18" charset="0"/>
                            <a:ea typeface="Tenor Sans"/>
                            <a:cs typeface="Tenor Sans"/>
                            <a:sym typeface="Tenor Sans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  <a:ea typeface="Tenor Sans"/>
                                <a:cs typeface="Tenor Sans"/>
                                <a:sym typeface="Tenor Sans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Tenor Sans"/>
                                <a:cs typeface="Tenor Sans"/>
                                <a:sym typeface="Tenor Sans"/>
                              </a:rPr>
                              <m:t>𝐸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Tenor Sans"/>
                                <a:cs typeface="Tenor Sans"/>
                                <a:sym typeface="Tenor Sans"/>
                              </a:rPr>
                              <m:t>𝑆</m:t>
                            </m:r>
                          </m:sub>
                        </m:sSub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  <a:ea typeface="Tenor Sans"/>
                        <a:cs typeface="Tenor Sans"/>
                        <a:sym typeface="Tenor Sans"/>
                      </a:rPr>
                      <m:t>|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  <a:ea typeface="Tenor Sans"/>
                            <a:cs typeface="Tenor Sans"/>
                            <a:sym typeface="Tenor Sans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Tenor Sans"/>
                            <a:cs typeface="Tenor Sans"/>
                            <a:sym typeface="Tenor Sans"/>
                          </a:rPr>
                          <m:t>𝐸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Tenor Sans"/>
                            <a:cs typeface="Tenor Sans"/>
                            <a:sym typeface="Tenor Sans"/>
                          </a:rPr>
                          <m:t>𝑅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  <a:ea typeface="Tenor Sans"/>
                        <a:cs typeface="Tenor Sans"/>
                        <a:sym typeface="Tenor Sans"/>
                      </a:rPr>
                      <m:t>|</m:t>
                    </m:r>
                  </m:oMath>
                </a14:m>
                <a:r>
                  <a:rPr lang="en-US" sz="2400" dirty="0">
                    <a:latin typeface="Baskerville Old Face" panose="02020602080505020303" pitchFamily="18" charset="0"/>
                    <a:ea typeface="Tenor Sans"/>
                    <a:cs typeface="Tenor Sans"/>
                    <a:sym typeface="Tenor Sans"/>
                  </a:rPr>
                  <a:t> on-sky in real-time through side band extraction</a:t>
                </a:r>
              </a:p>
              <a:p>
                <a:pPr marL="342900" indent="-342900">
                  <a:spcBef>
                    <a:spcPct val="0"/>
                  </a:spcBef>
                  <a:buFont typeface="Arial" panose="020B0604020202020204" pitchFamily="34" charset="0"/>
                  <a:buChar char="•"/>
                </a:pPr>
                <a:r>
                  <a:rPr lang="en-US" sz="2400" dirty="0">
                    <a:latin typeface="Baskerville Old Face" panose="02020602080505020303" pitchFamily="18" charset="0"/>
                    <a:ea typeface="Tenor Sans"/>
                    <a:cs typeface="Tenor Sans"/>
                    <a:sym typeface="Tenor Sans"/>
                  </a:rPr>
                  <a:t>Apply DM corrections to create dark region</a:t>
                </a:r>
              </a:p>
            </p:txBody>
          </p:sp>
        </mc:Choice>
        <mc:Fallback xmlns="">
          <p:sp>
            <p:nvSpPr>
              <p:cNvPr id="2" name="TextBox 5">
                <a:extLst>
                  <a:ext uri="{FF2B5EF4-FFF2-40B4-BE49-F238E27FC236}">
                    <a16:creationId xmlns:a16="http://schemas.microsoft.com/office/drawing/2014/main" id="{F241AAEB-B117-1AFA-4698-271254983C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655" y="754298"/>
                <a:ext cx="6532245" cy="1846659"/>
              </a:xfrm>
              <a:prstGeom prst="rect">
                <a:avLst/>
              </a:prstGeom>
              <a:blipFill>
                <a:blip r:embed="rId4"/>
                <a:stretch>
                  <a:fillRect l="-2612" t="-5281" r="-1586" b="-8911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55254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7B8915E-F88A-6A06-6F27-76BF727CB392}"/>
              </a:ext>
            </a:extLst>
          </p:cNvPr>
          <p:cNvSpPr/>
          <p:nvPr/>
        </p:nvSpPr>
        <p:spPr>
          <a:xfrm>
            <a:off x="-86061" y="6587996"/>
            <a:ext cx="12392809" cy="282704"/>
          </a:xfrm>
          <a:prstGeom prst="rect">
            <a:avLst/>
          </a:prstGeom>
          <a:solidFill>
            <a:srgbClr val="44025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>
              <a:latin typeface="Baskerville Old Face" panose="02020602080505020303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C953738-87DA-CE3F-6F3F-5471CE12DA2B}"/>
              </a:ext>
            </a:extLst>
          </p:cNvPr>
          <p:cNvSpPr/>
          <p:nvPr/>
        </p:nvSpPr>
        <p:spPr>
          <a:xfrm>
            <a:off x="-86061" y="-104800"/>
            <a:ext cx="12392809" cy="644040"/>
          </a:xfrm>
          <a:prstGeom prst="rect">
            <a:avLst/>
          </a:prstGeom>
          <a:solidFill>
            <a:srgbClr val="440255"/>
          </a:solidFill>
          <a:ln>
            <a:solidFill>
              <a:srgbClr val="2A2E3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>
              <a:latin typeface="Baskerville Old Face" panose="02020602080505020303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E8905B-54A7-B6B1-A53D-1A82ED48F17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27972" y="879246"/>
            <a:ext cx="2700032" cy="710963"/>
          </a:xfrm>
          <a:prstGeom prst="rect">
            <a:avLst/>
          </a:prstGeom>
        </p:spPr>
      </p:pic>
      <p:pic>
        <p:nvPicPr>
          <p:cNvPr id="5" name="Picture 4" descr="A machine with blue and purple lights&#10;&#10;Description automatically generated">
            <a:extLst>
              <a:ext uri="{FF2B5EF4-FFF2-40B4-BE49-F238E27FC236}">
                <a16:creationId xmlns:a16="http://schemas.microsoft.com/office/drawing/2014/main" id="{D9D40FE9-7DFF-4861-EFCB-D5B31126EF4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7" t="16250" r="10000" b="6388"/>
          <a:stretch/>
        </p:blipFill>
        <p:spPr>
          <a:xfrm>
            <a:off x="182880" y="1280248"/>
            <a:ext cx="5333613" cy="518468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ACD2F12-DF67-EF99-EA44-CF17388DBE03}"/>
              </a:ext>
            </a:extLst>
          </p:cNvPr>
          <p:cNvSpPr txBox="1"/>
          <p:nvPr/>
        </p:nvSpPr>
        <p:spPr>
          <a:xfrm>
            <a:off x="697796" y="5800240"/>
            <a:ext cx="15727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Baskerville Old Face" panose="02020602080505020303" pitchFamily="18" charset="0"/>
              </a:rPr>
              <a:t>Credit: J. Long</a:t>
            </a:r>
            <a:endParaRPr lang="en-NL" sz="1400" dirty="0">
              <a:solidFill>
                <a:schemeClr val="tx1">
                  <a:lumMod val="65000"/>
                  <a:lumOff val="35000"/>
                </a:schemeClr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BB2704D-D7AD-F782-C081-BA56B5A093AD}"/>
              </a:ext>
            </a:extLst>
          </p:cNvPr>
          <p:cNvSpPr txBox="1"/>
          <p:nvPr/>
        </p:nvSpPr>
        <p:spPr>
          <a:xfrm>
            <a:off x="182879" y="2729"/>
            <a:ext cx="1086249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spc="300" dirty="0">
                <a:solidFill>
                  <a:schemeClr val="bg1"/>
                </a:solidFill>
                <a:latin typeface="Baskerville Old Face" panose="02020602080505020303" pitchFamily="18" charset="0"/>
              </a:rPr>
              <a:t>Extreme AO at Las Campanas Observatory</a:t>
            </a:r>
            <a:endParaRPr lang="en-NL" sz="2800" b="1" spc="300" dirty="0">
              <a:solidFill>
                <a:schemeClr val="bg1"/>
              </a:solidFill>
              <a:latin typeface="Baskerville Old Face" panose="02020602080505020303" pitchFamily="18" charset="0"/>
            </a:endParaRPr>
          </a:p>
        </p:txBody>
      </p:sp>
      <p:pic>
        <p:nvPicPr>
          <p:cNvPr id="3" name="Picture 2" descr="A road leading to a house on a hill&#10;&#10;AI-generated content may be incorrect.">
            <a:extLst>
              <a:ext uri="{FF2B5EF4-FFF2-40B4-BE49-F238E27FC236}">
                <a16:creationId xmlns:a16="http://schemas.microsoft.com/office/drawing/2014/main" id="{992EB315-93EA-1551-D988-E4ACB9931B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47" b="16727"/>
          <a:stretch/>
        </p:blipFill>
        <p:spPr>
          <a:xfrm>
            <a:off x="6463998" y="646769"/>
            <a:ext cx="3632242" cy="3921354"/>
          </a:xfrm>
          <a:prstGeom prst="rect">
            <a:avLst/>
          </a:prstGeom>
        </p:spPr>
      </p:pic>
      <p:pic>
        <p:nvPicPr>
          <p:cNvPr id="9" name="Picture 8" descr="A person sitting at a desk with multiple screens&#10;&#10;AI-generated content may be incorrect.">
            <a:extLst>
              <a:ext uri="{FF2B5EF4-FFF2-40B4-BE49-F238E27FC236}">
                <a16:creationId xmlns:a16="http://schemas.microsoft.com/office/drawing/2014/main" id="{A27FF1FB-D981-2C23-C88F-D83D5F9205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97"/>
          <a:stretch/>
        </p:blipFill>
        <p:spPr>
          <a:xfrm>
            <a:off x="7434469" y="3398420"/>
            <a:ext cx="4468361" cy="306651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24C7090-6123-0111-4399-E47885A12257}"/>
              </a:ext>
            </a:extLst>
          </p:cNvPr>
          <p:cNvSpPr txBox="1"/>
          <p:nvPr/>
        </p:nvSpPr>
        <p:spPr>
          <a:xfrm>
            <a:off x="4383057" y="6553096"/>
            <a:ext cx="34545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Baskerville Old Face" panose="02020602080505020303" pitchFamily="18" charset="0"/>
              </a:rPr>
              <a:t>Elena Tonucci | tonucci@strw.leidenuniv.nl</a:t>
            </a:r>
            <a:endParaRPr lang="en-NL" sz="1400" dirty="0">
              <a:solidFill>
                <a:schemeClr val="bg1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F2370A4-4291-0F5D-673B-B6F2A6CCE351}"/>
              </a:ext>
            </a:extLst>
          </p:cNvPr>
          <p:cNvSpPr txBox="1"/>
          <p:nvPr/>
        </p:nvSpPr>
        <p:spPr>
          <a:xfrm>
            <a:off x="11717297" y="6552096"/>
            <a:ext cx="474703" cy="308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Baskerville Old Face" panose="02020602080505020303" pitchFamily="18" charset="0"/>
              </a:rPr>
              <a:t>6</a:t>
            </a:r>
            <a:endParaRPr lang="en-NL" sz="1400" dirty="0">
              <a:solidFill>
                <a:schemeClr val="bg1"/>
              </a:solidFill>
              <a:latin typeface="Baskerville Old Face" panose="0202060208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41980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9F354B3-0D1B-A34D-8D82-31CC6A13DB56}"/>
              </a:ext>
            </a:extLst>
          </p:cNvPr>
          <p:cNvSpPr/>
          <p:nvPr/>
        </p:nvSpPr>
        <p:spPr>
          <a:xfrm>
            <a:off x="-86061" y="6587996"/>
            <a:ext cx="12392809" cy="282704"/>
          </a:xfrm>
          <a:prstGeom prst="rect">
            <a:avLst/>
          </a:prstGeom>
          <a:solidFill>
            <a:srgbClr val="44025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>
              <a:latin typeface="Baskerville Old Face" panose="02020602080505020303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DF6FD85-1853-7910-3FBF-4A1E54D67FA2}"/>
              </a:ext>
            </a:extLst>
          </p:cNvPr>
          <p:cNvSpPr/>
          <p:nvPr/>
        </p:nvSpPr>
        <p:spPr>
          <a:xfrm>
            <a:off x="-86061" y="-104800"/>
            <a:ext cx="12392809" cy="644040"/>
          </a:xfrm>
          <a:prstGeom prst="rect">
            <a:avLst/>
          </a:prstGeom>
          <a:solidFill>
            <a:srgbClr val="440255"/>
          </a:solidFill>
          <a:ln>
            <a:solidFill>
              <a:srgbClr val="2A2E3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>
              <a:latin typeface="Baskerville Old Face" panose="02020602080505020303" pitchFamily="18" charset="0"/>
            </a:endParaRPr>
          </a:p>
        </p:txBody>
      </p:sp>
      <p:pic>
        <p:nvPicPr>
          <p:cNvPr id="1028" name="Picture 4" descr="Micro 3D Printing by Two-Photon Polymerization: Configurations and  Parameters for the Nanoscribe System">
            <a:extLst>
              <a:ext uri="{FF2B5EF4-FFF2-40B4-BE49-F238E27FC236}">
                <a16:creationId xmlns:a16="http://schemas.microsoft.com/office/drawing/2014/main" id="{A1A6DFDB-581F-9EA6-EAA9-4EB272E468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92"/>
          <a:stretch/>
        </p:blipFill>
        <p:spPr bwMode="auto">
          <a:xfrm>
            <a:off x="4906467" y="2297141"/>
            <a:ext cx="7018427" cy="3467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NANOSCRIBE | EMRS">
            <a:extLst>
              <a:ext uri="{FF2B5EF4-FFF2-40B4-BE49-F238E27FC236}">
                <a16:creationId xmlns:a16="http://schemas.microsoft.com/office/drawing/2014/main" id="{373F9DD6-9386-B71A-0719-0F63B8F1BB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9959" y="927908"/>
            <a:ext cx="2891445" cy="1272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DEDA253-A318-77C7-BA33-DF48347D84C3}"/>
              </a:ext>
            </a:extLst>
          </p:cNvPr>
          <p:cNvSpPr txBox="1"/>
          <p:nvPr/>
        </p:nvSpPr>
        <p:spPr>
          <a:xfrm>
            <a:off x="10843487" y="5764696"/>
            <a:ext cx="16515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Baskerville Old Face" panose="02020602080505020303" pitchFamily="18" charset="0"/>
              </a:rPr>
              <a:t>Bunea+2021</a:t>
            </a:r>
            <a:endParaRPr lang="en-NL" sz="1400" dirty="0">
              <a:solidFill>
                <a:schemeClr val="tx1">
                  <a:lumMod val="65000"/>
                  <a:lumOff val="35000"/>
                </a:schemeClr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78E8199-3C49-4A45-E24A-533610EB8866}"/>
              </a:ext>
            </a:extLst>
          </p:cNvPr>
          <p:cNvSpPr txBox="1"/>
          <p:nvPr/>
        </p:nvSpPr>
        <p:spPr>
          <a:xfrm>
            <a:off x="182880" y="2729"/>
            <a:ext cx="719686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spc="300" dirty="0">
                <a:solidFill>
                  <a:schemeClr val="bg1"/>
                </a:solidFill>
                <a:latin typeface="Baskerville Old Face" panose="02020602080505020303" pitchFamily="18" charset="0"/>
              </a:rPr>
              <a:t>Manufacturing</a:t>
            </a:r>
            <a:endParaRPr lang="en-NL" sz="2800" b="1" spc="300" dirty="0">
              <a:solidFill>
                <a:schemeClr val="bg1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B82A528-95BE-338F-58BC-7C07AC264B9D}"/>
              </a:ext>
            </a:extLst>
          </p:cNvPr>
          <p:cNvSpPr txBox="1"/>
          <p:nvPr/>
        </p:nvSpPr>
        <p:spPr>
          <a:xfrm>
            <a:off x="4383057" y="6553096"/>
            <a:ext cx="34545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Baskerville Old Face" panose="02020602080505020303" pitchFamily="18" charset="0"/>
              </a:rPr>
              <a:t>Elena Tonucci | tonucci@strw.leidenuniv.nl</a:t>
            </a:r>
            <a:endParaRPr lang="en-NL" sz="1400" dirty="0">
              <a:solidFill>
                <a:schemeClr val="bg1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3BB5FD1-93FA-8F0B-4EAA-E1E7E9F36B4F}"/>
              </a:ext>
            </a:extLst>
          </p:cNvPr>
          <p:cNvSpPr txBox="1"/>
          <p:nvPr/>
        </p:nvSpPr>
        <p:spPr>
          <a:xfrm>
            <a:off x="11717297" y="6552096"/>
            <a:ext cx="474703" cy="308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Baskerville Old Face" panose="02020602080505020303" pitchFamily="18" charset="0"/>
              </a:rPr>
              <a:t>7</a:t>
            </a:r>
            <a:endParaRPr lang="en-NL" sz="1400" dirty="0">
              <a:solidFill>
                <a:schemeClr val="bg1"/>
              </a:solidFill>
              <a:latin typeface="Baskerville Old Face" panose="02020602080505020303" pitchFamily="18" charset="0"/>
            </a:endParaRPr>
          </a:p>
        </p:txBody>
      </p:sp>
      <p:pic>
        <p:nvPicPr>
          <p:cNvPr id="14" name="PXL_20250319_100640096 (2)">
            <a:hlinkClick r:id="" action="ppaction://media"/>
            <a:extLst>
              <a:ext uri="{FF2B5EF4-FFF2-40B4-BE49-F238E27FC236}">
                <a16:creationId xmlns:a16="http://schemas.microsoft.com/office/drawing/2014/main" id="{1451754E-EE14-2018-E8B0-C032E7B1842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75082" end="18303.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2554" y="665393"/>
            <a:ext cx="3260503" cy="5796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098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11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BB0DF1-D7AA-F162-E20C-6F6D2BFB97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C36D811-098B-ABF0-2CE1-CC81BE7325EC}"/>
              </a:ext>
            </a:extLst>
          </p:cNvPr>
          <p:cNvSpPr/>
          <p:nvPr/>
        </p:nvSpPr>
        <p:spPr>
          <a:xfrm>
            <a:off x="-86061" y="6587996"/>
            <a:ext cx="12392809" cy="282704"/>
          </a:xfrm>
          <a:prstGeom prst="rect">
            <a:avLst/>
          </a:prstGeom>
          <a:solidFill>
            <a:srgbClr val="44025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>
              <a:latin typeface="Baskerville Old Face" panose="02020602080505020303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CCCF191-C8C5-861F-D190-067736EDF6CB}"/>
              </a:ext>
            </a:extLst>
          </p:cNvPr>
          <p:cNvSpPr/>
          <p:nvPr/>
        </p:nvSpPr>
        <p:spPr>
          <a:xfrm>
            <a:off x="-86061" y="-104800"/>
            <a:ext cx="12392809" cy="644040"/>
          </a:xfrm>
          <a:prstGeom prst="rect">
            <a:avLst/>
          </a:prstGeom>
          <a:solidFill>
            <a:srgbClr val="440255"/>
          </a:solidFill>
          <a:ln>
            <a:solidFill>
              <a:srgbClr val="2A2E3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>
              <a:latin typeface="Baskerville Old Face" panose="02020602080505020303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B3B528-6C93-0C66-EF43-8A6793571F62}"/>
              </a:ext>
            </a:extLst>
          </p:cNvPr>
          <p:cNvSpPr txBox="1"/>
          <p:nvPr/>
        </p:nvSpPr>
        <p:spPr>
          <a:xfrm>
            <a:off x="182880" y="2729"/>
            <a:ext cx="719686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spc="300" dirty="0">
                <a:solidFill>
                  <a:schemeClr val="bg1"/>
                </a:solidFill>
                <a:latin typeface="Baskerville Old Face" panose="02020602080505020303" pitchFamily="18" charset="0"/>
              </a:rPr>
              <a:t>FAST focal plane mask</a:t>
            </a:r>
            <a:endParaRPr lang="en-NL" sz="2800" b="1" spc="300" dirty="0">
              <a:solidFill>
                <a:schemeClr val="bg1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D3D4ED6-FC75-C383-6878-631F276D7DA3}"/>
              </a:ext>
            </a:extLst>
          </p:cNvPr>
          <p:cNvSpPr txBox="1"/>
          <p:nvPr/>
        </p:nvSpPr>
        <p:spPr>
          <a:xfrm>
            <a:off x="4383057" y="6553096"/>
            <a:ext cx="34545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Baskerville Old Face" panose="02020602080505020303" pitchFamily="18" charset="0"/>
              </a:rPr>
              <a:t>Elena Tonucci | tonucci@strw.leidenuniv.nl</a:t>
            </a:r>
            <a:endParaRPr lang="en-NL" sz="1400" dirty="0">
              <a:solidFill>
                <a:schemeClr val="bg1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B84B8B4-22D7-96A6-FA76-983491A3DB3A}"/>
              </a:ext>
            </a:extLst>
          </p:cNvPr>
          <p:cNvSpPr txBox="1"/>
          <p:nvPr/>
        </p:nvSpPr>
        <p:spPr>
          <a:xfrm>
            <a:off x="11717297" y="6552096"/>
            <a:ext cx="474703" cy="308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Baskerville Old Face" panose="02020602080505020303" pitchFamily="18" charset="0"/>
              </a:rPr>
              <a:t>8</a:t>
            </a:r>
            <a:endParaRPr lang="en-NL" sz="1400" dirty="0">
              <a:solidFill>
                <a:schemeClr val="bg1"/>
              </a:solidFill>
              <a:latin typeface="Baskerville Old Face" panose="02020602080505020303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DE29BA-B1BE-94BD-98FD-A8C977B0B3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13" t="19847" r="23639" b="19517"/>
          <a:stretch>
            <a:fillRect/>
          </a:stretch>
        </p:blipFill>
        <p:spPr>
          <a:xfrm>
            <a:off x="1114425" y="1354746"/>
            <a:ext cx="4400550" cy="387472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9586BEE-9890-B786-F8FC-52C632DF1A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5979" y="1190016"/>
            <a:ext cx="5599476" cy="447796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7A593E-3FCA-0181-B1BD-E8F34DCB59FC}"/>
              </a:ext>
            </a:extLst>
          </p:cNvPr>
          <p:cNvSpPr txBox="1"/>
          <p:nvPr/>
        </p:nvSpPr>
        <p:spPr>
          <a:xfrm>
            <a:off x="10303053" y="5514094"/>
            <a:ext cx="16515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Baskerville Old Face" panose="02020602080505020303" pitchFamily="18" charset="0"/>
              </a:rPr>
              <a:t>Tonucci+ in prep</a:t>
            </a:r>
            <a:endParaRPr lang="en-NL" sz="1400" dirty="0">
              <a:solidFill>
                <a:schemeClr val="tx1">
                  <a:lumMod val="65000"/>
                  <a:lumOff val="35000"/>
                </a:schemeClr>
              </a:solidFill>
              <a:latin typeface="Baskerville Old Face" panose="0202060208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9703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1358A7-30F4-4A31-9F06-8F4E11C580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8B65D616-5C9E-8629-175C-ED630F687788}"/>
              </a:ext>
            </a:extLst>
          </p:cNvPr>
          <p:cNvSpPr/>
          <p:nvPr/>
        </p:nvSpPr>
        <p:spPr>
          <a:xfrm>
            <a:off x="-86061" y="-104800"/>
            <a:ext cx="12392809" cy="644040"/>
          </a:xfrm>
          <a:prstGeom prst="rect">
            <a:avLst/>
          </a:prstGeom>
          <a:solidFill>
            <a:srgbClr val="440255"/>
          </a:solidFill>
          <a:ln>
            <a:solidFill>
              <a:srgbClr val="2A2E3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>
              <a:latin typeface="Baskerville Old Face" panose="02020602080505020303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7A46312-5A6A-37BF-5AB2-AB19D16E4973}"/>
              </a:ext>
            </a:extLst>
          </p:cNvPr>
          <p:cNvSpPr txBox="1"/>
          <p:nvPr/>
        </p:nvSpPr>
        <p:spPr>
          <a:xfrm>
            <a:off x="182880" y="2729"/>
            <a:ext cx="1332439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spc="300" dirty="0">
                <a:solidFill>
                  <a:schemeClr val="bg1"/>
                </a:solidFill>
                <a:latin typeface="Baskerville Old Face" panose="02020602080505020303" pitchFamily="18" charset="0"/>
              </a:rPr>
              <a:t>Diggy </a:t>
            </a:r>
            <a:r>
              <a:rPr lang="en-US" sz="2800" b="1" spc="300" dirty="0" err="1">
                <a:solidFill>
                  <a:schemeClr val="bg1"/>
                </a:solidFill>
                <a:latin typeface="Baskerville Old Face" panose="02020602080505020303" pitchFamily="18" charset="0"/>
              </a:rPr>
              <a:t>diggy</a:t>
            </a:r>
            <a:r>
              <a:rPr lang="en-US" sz="2800" b="1" spc="300" dirty="0">
                <a:solidFill>
                  <a:schemeClr val="bg1"/>
                </a:solidFill>
                <a:latin typeface="Baskerville Old Face" panose="02020602080505020303" pitchFamily="18" charset="0"/>
              </a:rPr>
              <a:t> hole</a:t>
            </a:r>
            <a:endParaRPr lang="en-NL" sz="2800" b="1" spc="300" dirty="0">
              <a:solidFill>
                <a:schemeClr val="bg1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2AAF1B6-6BB5-2849-3409-8B13328ED946}"/>
              </a:ext>
            </a:extLst>
          </p:cNvPr>
          <p:cNvSpPr txBox="1"/>
          <p:nvPr/>
        </p:nvSpPr>
        <p:spPr>
          <a:xfrm>
            <a:off x="197137" y="0"/>
            <a:ext cx="69037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spc="300" dirty="0">
                <a:solidFill>
                  <a:schemeClr val="bg1"/>
                </a:solidFill>
                <a:latin typeface="Baskerville Old Face" panose="02020602080505020303" pitchFamily="18" charset="0"/>
              </a:rPr>
              <a:t>Creating a dark region</a:t>
            </a:r>
            <a:endParaRPr lang="en-NL" sz="2800" b="1" spc="300" dirty="0">
              <a:solidFill>
                <a:schemeClr val="bg1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AD2364A-7174-4299-20F4-7D86F77B4933}"/>
              </a:ext>
            </a:extLst>
          </p:cNvPr>
          <p:cNvSpPr/>
          <p:nvPr/>
        </p:nvSpPr>
        <p:spPr>
          <a:xfrm>
            <a:off x="-86061" y="6587996"/>
            <a:ext cx="12392809" cy="282704"/>
          </a:xfrm>
          <a:prstGeom prst="rect">
            <a:avLst/>
          </a:prstGeom>
          <a:solidFill>
            <a:srgbClr val="44025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>
              <a:latin typeface="Baskerville Old Face" panose="02020602080505020303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15DDF82-8891-D526-A54E-8BAD6DDBB6BF}"/>
              </a:ext>
            </a:extLst>
          </p:cNvPr>
          <p:cNvSpPr txBox="1"/>
          <p:nvPr/>
        </p:nvSpPr>
        <p:spPr>
          <a:xfrm>
            <a:off x="4383057" y="6553096"/>
            <a:ext cx="34545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Baskerville Old Face" panose="02020602080505020303" pitchFamily="18" charset="0"/>
              </a:rPr>
              <a:t>Elena Tonucci | tonucci@strw.leidenuniv.nl</a:t>
            </a:r>
            <a:endParaRPr lang="en-NL" sz="1400" dirty="0">
              <a:solidFill>
                <a:schemeClr val="bg1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51943CB-4285-825D-C88C-F329004CC320}"/>
              </a:ext>
            </a:extLst>
          </p:cNvPr>
          <p:cNvSpPr txBox="1"/>
          <p:nvPr/>
        </p:nvSpPr>
        <p:spPr>
          <a:xfrm>
            <a:off x="11717297" y="6552096"/>
            <a:ext cx="474703" cy="308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Baskerville Old Face" panose="02020602080505020303" pitchFamily="18" charset="0"/>
              </a:rPr>
              <a:t>9</a:t>
            </a:r>
            <a:endParaRPr lang="en-NL" sz="1400" dirty="0">
              <a:solidFill>
                <a:schemeClr val="bg1"/>
              </a:solidFill>
              <a:latin typeface="Baskerville Old Face" panose="02020602080505020303" pitchFamily="18" charset="0"/>
            </a:endParaRPr>
          </a:p>
        </p:txBody>
      </p:sp>
      <p:pic>
        <p:nvPicPr>
          <p:cNvPr id="7" name="Alpha_Virginis_dark_hole_digging3">
            <a:hlinkClick r:id="" action="ppaction://media"/>
            <a:extLst>
              <a:ext uri="{FF2B5EF4-FFF2-40B4-BE49-F238E27FC236}">
                <a16:creationId xmlns:a16="http://schemas.microsoft.com/office/drawing/2014/main" id="{96442F6A-72CE-13AE-ED91-BB10EE6B789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24397" t="29028" r="22209" b="26713"/>
          <a:stretch>
            <a:fillRect/>
          </a:stretch>
        </p:blipFill>
        <p:spPr>
          <a:xfrm>
            <a:off x="2777212" y="794591"/>
            <a:ext cx="6637576" cy="550215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5C3AF2E-F2EC-E374-DDEA-AC9A4A235EB7}"/>
              </a:ext>
            </a:extLst>
          </p:cNvPr>
          <p:cNvSpPr txBox="1"/>
          <p:nvPr/>
        </p:nvSpPr>
        <p:spPr>
          <a:xfrm>
            <a:off x="10393037" y="6178664"/>
            <a:ext cx="16515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Baskerville Old Face" panose="02020602080505020303" pitchFamily="18" charset="0"/>
              </a:rPr>
              <a:t>Tonucci+ in prep</a:t>
            </a:r>
            <a:endParaRPr lang="en-NL" sz="1400" dirty="0">
              <a:solidFill>
                <a:schemeClr val="tx1">
                  <a:lumMod val="65000"/>
                  <a:lumOff val="35000"/>
                </a:schemeClr>
              </a:solidFill>
              <a:latin typeface="Baskerville Old Face" panose="0202060208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4848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133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4" grpId="0"/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Metadata/LabelInfo.xml><?xml version="1.0" encoding="utf-8"?>
<clbl:labelList xmlns:clbl="http://schemas.microsoft.com/office/2020/mipLabelMetadata">
  <clbl:label id="{d465f887-04a9-4c17-8b62-103eddccf68b}" enabled="1" method="Standard" siteId="{ca2a7f76-dbd7-4ec0-9108-6b3d524fb7c8}" contentBits="2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11996</TotalTime>
  <Words>614</Words>
  <Application>Microsoft Office PowerPoint</Application>
  <PresentationFormat>Widescreen</PresentationFormat>
  <Paragraphs>129</Paragraphs>
  <Slides>20</Slides>
  <Notes>14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Aptos</vt:lpstr>
      <vt:lpstr>Aptos Display</vt:lpstr>
      <vt:lpstr>Arial</vt:lpstr>
      <vt:lpstr>Baskerville Old Face</vt:lpstr>
      <vt:lpstr>Cambria Math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Tonucci, E. (Elena)</dc:creator>
  <cp:lastModifiedBy>Tonucci, E. (Elena)</cp:lastModifiedBy>
  <cp:revision>200</cp:revision>
  <dcterms:created xsi:type="dcterms:W3CDTF">2024-11-11T03:28:53Z</dcterms:created>
  <dcterms:modified xsi:type="dcterms:W3CDTF">2026-05-11T16:45:43Z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lassificationContentMarkingFooterLocations">
    <vt:lpwstr>Office Theme:8</vt:lpwstr>
  </property>
  <property fmtid="{D5CDD505-2E9C-101B-9397-08002B2CF9AE}" pid="3" name="ClassificationContentMarkingFooterText">
    <vt:lpwstr>Classified as Internal | Intern</vt:lpwstr>
  </property>
</Properties>
</file>