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303"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293" autoAdjust="0"/>
  </p:normalViewPr>
  <p:slideViewPr>
    <p:cSldViewPr snapToGrid="0">
      <p:cViewPr varScale="1">
        <p:scale>
          <a:sx n="124" d="100"/>
          <a:sy n="124" d="100"/>
        </p:scale>
        <p:origin x="122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Good afternoon everybody, my name is Erwan from Leiden University and today I will be presenting results from numerical work that my supervisor and I have recently conducted.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da78c22042_1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da78c22042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Now of course, our main goal is to see how debris disks evolve in star clusters, and a sub-virial fractal is not the only configuration. Often times, theorists resort to another model.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more familiar virialised Plummer model. This configuration tends to be a lot less dynamically active, as we can see here.</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d971e3ebf7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d971e3ebf7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dace2409bb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dace2409bb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So with that said, how do they evolve in star clusters?</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db672c2fcb_4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db672c2fcb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plot shows the asteroid demographics after 30 Myr. In red, the less dynamically active Plummer model and in blue the more active fractal models.</a:t>
            </a:r>
            <a:endParaRPr/>
          </a:p>
          <a:p>
            <a:pPr marL="0" lvl="0" indent="0" algn="l" rtl="0">
              <a:spcBef>
                <a:spcPts val="0"/>
              </a:spcBef>
              <a:spcAft>
                <a:spcPts val="0"/>
              </a:spcAft>
              <a:buNone/>
            </a:pPr>
            <a:r>
              <a:rPr lang="en"/>
              <a:t>We bin the results in terms of spectral types and the legend shows what tones correspond to what family.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db672c2fcb_4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db672c2fcb_4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Generally, the heavier stars are the more encounters they will have. As a result, their debris disk is less populated though they do have a greater capture fraction.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results from mass segregation and equipartition, which basically follows from the same notion in thermodynamics. The kinetic energy of stars will tend to be equal, such that massive stars have lower velocities and sink to the denser core where interactions occur more often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Small clusters, gravitational focusing plays a greater role and so the more massive the star - more often it has encounters (more ejections, more captures…)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M-stars correspond to ¾ of the stellar population so even K-type star is above average.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is worth pointing out that while 80% of the ejected asteroids had initial semi-major axis beyond 30au, a non-negligible fraction stem from the in inner region.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Roughly a fifth of these ejected asteroids stem from &lt;10 au.</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db672c2fcb_4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db672c2fcb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a:extLst>
            <a:ext uri="{FF2B5EF4-FFF2-40B4-BE49-F238E27FC236}">
              <a16:creationId xmlns:a16="http://schemas.microsoft.com/office/drawing/2014/main" id="{38EB59D1-36C7-EE1C-339A-971C5C8A4D49}"/>
            </a:ext>
          </a:extLst>
        </p:cNvPr>
        <p:cNvGrpSpPr/>
        <p:nvPr/>
      </p:nvGrpSpPr>
      <p:grpSpPr>
        <a:xfrm>
          <a:off x="0" y="0"/>
          <a:ext cx="0" cy="0"/>
          <a:chOff x="0" y="0"/>
          <a:chExt cx="0" cy="0"/>
        </a:xfrm>
      </p:grpSpPr>
      <p:sp>
        <p:nvSpPr>
          <p:cNvPr id="165" name="Google Shape;165;g3db672c2fcb_4_8:notes">
            <a:extLst>
              <a:ext uri="{FF2B5EF4-FFF2-40B4-BE49-F238E27FC236}">
                <a16:creationId xmlns:a16="http://schemas.microsoft.com/office/drawing/2014/main" id="{CCD71D7A-788E-BCE7-E267-ADA6505D71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db672c2fcb_4_8:notes">
            <a:extLst>
              <a:ext uri="{FF2B5EF4-FFF2-40B4-BE49-F238E27FC236}">
                <a16:creationId xmlns:a16="http://schemas.microsoft.com/office/drawing/2014/main" id="{0832DAC9-B3DA-90A2-2787-974B6A341E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219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d971e3ebf7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d971e3ebf7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the colours of tiles represent the capture fraction, with bluer being regions with a greater capture fraction.</a:t>
            </a:r>
            <a:endParaRPr/>
          </a:p>
          <a:p>
            <a:pPr marL="0" lvl="0" indent="0" algn="l" rtl="0">
              <a:spcBef>
                <a:spcPts val="0"/>
              </a:spcBef>
              <a:spcAft>
                <a:spcPts val="0"/>
              </a:spcAft>
              <a:buNone/>
            </a:pPr>
            <a:r>
              <a:rPr lang="en"/>
              <a:t>Numbers represent tiles which had less than 100 asteroids occupying it per run.</a:t>
            </a:r>
            <a:endParaRPr>
              <a:solidFill>
                <a:schemeClr val="dk1"/>
              </a:solidFill>
            </a:endParaRPr>
          </a:p>
          <a:p>
            <a:pPr marL="0" lvl="0" indent="0" algn="l" rtl="0">
              <a:spcBef>
                <a:spcPts val="0"/>
              </a:spcBef>
              <a:spcAft>
                <a:spcPts val="0"/>
              </a:spcAft>
              <a:buNone/>
            </a:pPr>
            <a:r>
              <a:rPr lang="en">
                <a:solidFill>
                  <a:schemeClr val="dk1"/>
                </a:solidFill>
              </a:rPr>
              <a:t>Overplotted are where the Sednoids and some extreme trans-Neptunian objects occupy.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 rather interesting remark is that Sednoids and extreme-TNO objects are possible to make just via fly-bys, and an elusive planet nine is not needed.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Now some research has gone to show that planet nine isn’t necessarily needed, but in those, they suggest you need clusters with density much greater than that tested here, at least a factor 5 but preferentially a factor 50 - 200 greater.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leads us to the following conclusion: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da78c22042_1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da78c22042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dbb4594632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dbb459463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Big difference, dynamically quiescent Plummer yields very little Plummer (still some because of I.C). But I leave this here sincep revious studies suggest cluster most likely to form Sednoids is one with 10^4 - 10^5 MSun/pc^3 core density, here we tested 10^2. In that sense, it is not the cumulative effects of mildly distant encounters which influence your disk the most, but the single strong encounter.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Because as we see here with the somewhat efficient formation of Sednoids, the dynamical effect of a sub-virial, substructure environment is similar to that of a high-density, virialised Plummer model.</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cef0b5db76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cef0b5db76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9a7eec137c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9a7eec137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d971e3ebf7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d971e3ebf7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Longer time spent in the cluster, larger the fraction of inner-Oort cloud population as the outer-Oort cloud gets stripped away and closer-in asteroid can have more time to be torqued away planet-crossing orbits to become detached</a:t>
            </a:r>
            <a:endParaRPr b="1" dirty="0">
              <a:solidFill>
                <a:schemeClr val="dk1"/>
              </a:solidFill>
            </a:endParaRPr>
          </a:p>
          <a:p>
            <a:pPr marL="0" lvl="0" indent="0" algn="l" rtl="0">
              <a:lnSpc>
                <a:spcPct val="100000"/>
              </a:lnSpc>
              <a:spcBef>
                <a:spcPts val="800"/>
              </a:spcBef>
              <a:spcAft>
                <a:spcPts val="0"/>
              </a:spcAft>
              <a:buClr>
                <a:schemeClr val="dk1"/>
              </a:buClr>
              <a:buSzPts val="1100"/>
              <a:buFont typeface="Arial"/>
              <a:buNone/>
            </a:pPr>
            <a:r>
              <a:rPr lang="en" dirty="0">
                <a:solidFill>
                  <a:schemeClr val="dk1"/>
                </a:solidFill>
              </a:rPr>
              <a:t>Numerical results show that KQ14 is often ejected early on when adding Planet Nine</a:t>
            </a:r>
            <a:endParaRPr dirty="0">
              <a:solidFill>
                <a:schemeClr val="dk1"/>
              </a:solidFill>
            </a:endParaRPr>
          </a:p>
          <a:p>
            <a:pPr marL="0" lvl="0" indent="0" algn="l" rtl="0">
              <a:lnSpc>
                <a:spcPct val="100000"/>
              </a:lnSpc>
              <a:spcBef>
                <a:spcPts val="800"/>
              </a:spcBef>
              <a:spcAft>
                <a:spcPts val="0"/>
              </a:spcAft>
              <a:buClr>
                <a:schemeClr val="dk1"/>
              </a:buClr>
              <a:buSzPts val="1100"/>
              <a:buFont typeface="Arial"/>
              <a:buNone/>
            </a:pPr>
            <a:r>
              <a:rPr lang="en" dirty="0">
                <a:solidFill>
                  <a:schemeClr val="dk1"/>
                </a:solidFill>
              </a:rPr>
              <a:t>The eccentricity and inclination of surviving particles increase as cluster density increases. </a:t>
            </a:r>
            <a:endParaRPr dirty="0">
              <a:solidFill>
                <a:schemeClr val="dk1"/>
              </a:solidFill>
            </a:endParaRPr>
          </a:p>
          <a:p>
            <a:pPr marL="0" lvl="0" indent="0" algn="l" rtl="0">
              <a:lnSpc>
                <a:spcPct val="100000"/>
              </a:lnSpc>
              <a:spcBef>
                <a:spcPts val="800"/>
              </a:spcBef>
              <a:spcAft>
                <a:spcPts val="0"/>
              </a:spcAft>
              <a:buClr>
                <a:schemeClr val="dk1"/>
              </a:buClr>
              <a:buSzPts val="1100"/>
              <a:buFont typeface="Arial"/>
              <a:buNone/>
            </a:pPr>
            <a:r>
              <a:rPr lang="en" dirty="0"/>
              <a:t>If the Sun had left within the first 5 Myr, then the Oort cloud would be considerably more massive than today’s best estimates (~38M_Earth) and considerably less massive if left after first ~17 Myr</a:t>
            </a:r>
            <a:endParaRPr dirty="0"/>
          </a:p>
          <a:p>
            <a:pPr marL="0" lvl="0" indent="0" algn="l" rtl="0">
              <a:lnSpc>
                <a:spcPct val="115000"/>
              </a:lnSpc>
              <a:spcBef>
                <a:spcPts val="800"/>
              </a:spcBef>
              <a:spcAft>
                <a:spcPts val="0"/>
              </a:spcAft>
              <a:buClr>
                <a:schemeClr val="dk1"/>
              </a:buClr>
              <a:buSzPts val="1100"/>
              <a:buFont typeface="Arial"/>
              <a:buNone/>
            </a:pPr>
            <a:r>
              <a:rPr lang="en" dirty="0">
                <a:solidFill>
                  <a:schemeClr val="dk1"/>
                </a:solidFill>
              </a:rPr>
              <a:t>Clustered TNOs of separate observational programs are suggestive towards a Planet 9, however here it shows that this is indeed observational bias even with independent results. The surveys are typically along the ecliptic, and so preference for objects whose pericenter is near the ecliptic plane ) </a:t>
            </a:r>
            <a:endParaRPr dirty="0">
              <a:solidFill>
                <a:schemeClr val="dk1"/>
              </a:solidFill>
            </a:endParaRPr>
          </a:p>
          <a:p>
            <a:pPr marL="0" lvl="0" indent="0" algn="l" rtl="0">
              <a:lnSpc>
                <a:spcPct val="100000"/>
              </a:lnSpc>
              <a:spcBef>
                <a:spcPts val="800"/>
              </a:spcBef>
              <a:spcAft>
                <a:spcPts val="0"/>
              </a:spcAft>
              <a:buNone/>
            </a:pPr>
            <a:r>
              <a:rPr lang="en" dirty="0"/>
              <a:t>No very red TNOs that are hot (these tend to be blue, and red TNOs are cold)</a:t>
            </a:r>
            <a:endParaRPr u="sng" dirty="0"/>
          </a:p>
          <a:p>
            <a:pPr marL="0" lvl="0" indent="0" algn="l" rtl="0">
              <a:lnSpc>
                <a:spcPct val="115000"/>
              </a:lnSpc>
              <a:spcBef>
                <a:spcPts val="0"/>
              </a:spcBef>
              <a:spcAft>
                <a:spcPts val="0"/>
              </a:spcAft>
              <a:buClr>
                <a:schemeClr val="dk1"/>
              </a:buClr>
              <a:buSzPts val="1100"/>
              <a:buFont typeface="Arial"/>
              <a:buNone/>
            </a:pPr>
            <a:r>
              <a:rPr lang="en" sz="700" dirty="0">
                <a:solidFill>
                  <a:schemeClr val="dk1"/>
                </a:solidFill>
                <a:latin typeface="Times New Roman"/>
                <a:ea typeface="Times New Roman"/>
                <a:cs typeface="Times New Roman"/>
                <a:sym typeface="Times New Roman"/>
              </a:rPr>
              <a:t> </a:t>
            </a:r>
            <a:r>
              <a:rPr lang="en" dirty="0">
                <a:solidFill>
                  <a:schemeClr val="dk1"/>
                </a:solidFill>
              </a:rPr>
              <a:t>Tychoniec et al. 2018 observationally describe disk mass to stellar mass of Class I disks, found to be roughly linear </a:t>
            </a:r>
            <a:endParaRPr dirty="0">
              <a:solidFill>
                <a:schemeClr val="dk1"/>
              </a:solidFill>
            </a:endParaRPr>
          </a:p>
          <a:p>
            <a:pPr marL="0" lvl="0" indent="0" algn="l" rtl="0">
              <a:lnSpc>
                <a:spcPct val="115000"/>
              </a:lnSpc>
              <a:spcBef>
                <a:spcPts val="0"/>
              </a:spcBef>
              <a:spcAft>
                <a:spcPts val="0"/>
              </a:spcAft>
              <a:buNone/>
            </a:pPr>
            <a:r>
              <a:rPr lang="en" sz="700" dirty="0">
                <a:solidFill>
                  <a:schemeClr val="dk1"/>
                </a:solidFill>
                <a:latin typeface="Times New Roman"/>
                <a:ea typeface="Times New Roman"/>
                <a:cs typeface="Times New Roman"/>
                <a:sym typeface="Times New Roman"/>
              </a:rPr>
              <a:t> </a:t>
            </a:r>
            <a:r>
              <a:rPr lang="en" dirty="0">
                <a:solidFill>
                  <a:schemeClr val="dk1"/>
                </a:solidFill>
              </a:rPr>
              <a:t>For more evolved disks, Pascucci et al. 2016; Barenfeld et al. 2016 find a dependency steeper than linear </a:t>
            </a:r>
            <a:endParaRPr dirty="0">
              <a:solidFill>
                <a:schemeClr val="dk1"/>
              </a:solidFill>
            </a:endParaRPr>
          </a:p>
          <a:p>
            <a:pPr marL="0" lvl="0" indent="0" algn="l" rtl="0">
              <a:lnSpc>
                <a:spcPct val="115000"/>
              </a:lnSpc>
              <a:spcBef>
                <a:spcPts val="800"/>
              </a:spcBef>
              <a:spcAft>
                <a:spcPts val="0"/>
              </a:spcAft>
              <a:buNone/>
            </a:pPr>
            <a:r>
              <a:rPr lang="en" dirty="0">
                <a:solidFill>
                  <a:schemeClr val="dk1"/>
                </a:solidFill>
              </a:rPr>
              <a:t>Giant planet scattering has difficulty in explaining: Cold KBOs (low , low , ) moving on near-circular orbits, the Sednitos who orbit outside the giant planet reach, and TNOs with large inclinations</a:t>
            </a:r>
            <a:endParaRPr dirty="0">
              <a:solidFill>
                <a:schemeClr val="dk1"/>
              </a:solidFill>
            </a:endParaRPr>
          </a:p>
          <a:p>
            <a:pPr marL="0" lvl="0" indent="0" algn="l" rtl="0">
              <a:lnSpc>
                <a:spcPct val="100000"/>
              </a:lnSpc>
              <a:spcBef>
                <a:spcPts val="800"/>
              </a:spcBef>
              <a:spcAft>
                <a:spcPts val="0"/>
              </a:spcAft>
              <a:buNone/>
            </a:pPr>
            <a:endParaRPr lang="en-US" u="sng" dirty="0"/>
          </a:p>
          <a:p>
            <a:pPr marL="0" lvl="0" indent="0" algn="l" rtl="0">
              <a:lnSpc>
                <a:spcPct val="100000"/>
              </a:lnSpc>
              <a:spcBef>
                <a:spcPts val="800"/>
              </a:spcBef>
              <a:spcAft>
                <a:spcPts val="0"/>
              </a:spcAft>
              <a:buNone/>
            </a:pPr>
            <a:endParaRPr lang="en-US" u="none" dirty="0"/>
          </a:p>
          <a:p>
            <a:pPr marL="0" lvl="0" indent="0" algn="l" rtl="0">
              <a:lnSpc>
                <a:spcPct val="100000"/>
              </a:lnSpc>
              <a:spcBef>
                <a:spcPts val="800"/>
              </a:spcBef>
              <a:spcAft>
                <a:spcPts val="0"/>
              </a:spcAft>
              <a:buNone/>
            </a:pPr>
            <a:endParaRPr u="sng" dirty="0"/>
          </a:p>
          <a:p>
            <a:pPr marL="0" lvl="0" indent="0" algn="l" rtl="0">
              <a:lnSpc>
                <a:spcPct val="100000"/>
              </a:lnSpc>
              <a:spcBef>
                <a:spcPts val="0"/>
              </a:spcBef>
              <a:spcAft>
                <a:spcPts val="0"/>
              </a:spcAft>
              <a:buNone/>
            </a:pPr>
            <a:endParaRPr u="sng" dirty="0"/>
          </a:p>
          <a:p>
            <a:pPr marL="0" lvl="0" indent="0" algn="l" rtl="0">
              <a:lnSpc>
                <a:spcPct val="100000"/>
              </a:lnSpc>
              <a:spcBef>
                <a:spcPts val="0"/>
              </a:spcBef>
              <a:spcAft>
                <a:spcPts val="0"/>
              </a:spcAft>
              <a:buNone/>
            </a:pPr>
            <a:r>
              <a:rPr lang="en" u="sng" dirty="0"/>
              <a:t>PPD Lifetime:</a:t>
            </a:r>
            <a:endParaRPr u="sng" dirty="0"/>
          </a:p>
          <a:p>
            <a:pPr marL="0" lvl="0" indent="0" algn="l" rtl="0">
              <a:lnSpc>
                <a:spcPct val="100000"/>
              </a:lnSpc>
              <a:spcBef>
                <a:spcPts val="0"/>
              </a:spcBef>
              <a:spcAft>
                <a:spcPts val="0"/>
              </a:spcAft>
              <a:buNone/>
            </a:pPr>
            <a:r>
              <a:rPr lang="en" dirty="0"/>
              <a:t>~4Myr for low-mass and ~8Myr for high-mass</a:t>
            </a:r>
            <a:endParaRPr dirty="0"/>
          </a:p>
          <a:p>
            <a:pPr marL="0" lvl="0" indent="0" algn="l" rtl="0">
              <a:lnSpc>
                <a:spcPct val="100000"/>
              </a:lnSpc>
              <a:spcBef>
                <a:spcPts val="0"/>
              </a:spcBef>
              <a:spcAft>
                <a:spcPts val="0"/>
              </a:spcAft>
              <a:buNone/>
            </a:pPr>
            <a:r>
              <a:rPr lang="en" dirty="0"/>
              <a:t>Gas typically stays in cluster for ~5Myr</a:t>
            </a:r>
          </a:p>
          <a:p>
            <a:pPr marL="0" lvl="0" indent="0" algn="l" rtl="0">
              <a:lnSpc>
                <a:spcPct val="100000"/>
              </a:lnSpc>
              <a:spcBef>
                <a:spcPts val="0"/>
              </a:spcBef>
              <a:spcAft>
                <a:spcPts val="0"/>
              </a:spcAft>
              <a:buNone/>
            </a:pPr>
            <a:r>
              <a:rPr lang="en" dirty="0"/>
              <a:t>Shielding will be present and help reduce gas loss in PPD. This length is not well constrained, but in the numerical work I have read on, for ~100au orbits it is extinguished about half a million years. In that sense, it could change parameters. That is for sure. Namely, you may expect a reduced Oort </a:t>
            </a:r>
            <a:r>
              <a:rPr lang="en-US" dirty="0"/>
              <a:t>Cloud</a:t>
            </a:r>
            <a:r>
              <a:rPr lang="en" dirty="0"/>
              <a:t> formation since this dampens </a:t>
            </a:r>
            <a:r>
              <a:rPr lang="en" i="1" dirty="0"/>
              <a:t>e</a:t>
            </a:r>
            <a:r>
              <a:rPr lang="en" dirty="0"/>
              <a:t>, but this is already difficult to make. Regarding Sednoids, some paper show it actually enhance it since asteroids on planet crossing orbits that are slingshotted to high eccentricity, then circularise orbits at apoastron dettaching them from the system. Additionally, enhanced capture which we show is particularly important in this region.</a:t>
            </a:r>
            <a:endParaRPr dirty="0"/>
          </a:p>
          <a:p>
            <a:pPr marL="0" lvl="0" indent="0" algn="l" rtl="0">
              <a:lnSpc>
                <a:spcPct val="100000"/>
              </a:lnSpc>
              <a:spcBef>
                <a:spcPts val="0"/>
              </a:spcBef>
              <a:spcAft>
                <a:spcPts val="0"/>
              </a:spcAft>
              <a:buNone/>
            </a:pPr>
            <a:endParaRPr u="sng" dirty="0"/>
          </a:p>
          <a:p>
            <a:pPr marL="0" lvl="0" indent="0" algn="l" rtl="0">
              <a:lnSpc>
                <a:spcPct val="100000"/>
              </a:lnSpc>
              <a:spcBef>
                <a:spcPts val="0"/>
              </a:spcBef>
              <a:spcAft>
                <a:spcPts val="0"/>
              </a:spcAft>
              <a:buNone/>
            </a:pPr>
            <a:r>
              <a:rPr lang="en" u="sng" dirty="0"/>
              <a:t>Limitations:</a:t>
            </a:r>
            <a:endParaRPr u="sng" dirty="0"/>
          </a:p>
          <a:p>
            <a:pPr marL="0" lvl="0" indent="0" algn="l" rtl="0">
              <a:lnSpc>
                <a:spcPct val="100000"/>
              </a:lnSpc>
              <a:spcBef>
                <a:spcPts val="0"/>
              </a:spcBef>
              <a:spcAft>
                <a:spcPts val="0"/>
              </a:spcAft>
              <a:buNone/>
            </a:pPr>
            <a:r>
              <a:rPr lang="en" dirty="0"/>
              <a:t>Impact of no mergers</a:t>
            </a:r>
            <a:endParaRPr dirty="0"/>
          </a:p>
          <a:p>
            <a:pPr marL="0" lvl="0" indent="0" algn="l" rtl="0">
              <a:lnSpc>
                <a:spcPct val="100000"/>
              </a:lnSpc>
              <a:spcBef>
                <a:spcPts val="0"/>
              </a:spcBef>
              <a:spcAft>
                <a:spcPts val="0"/>
              </a:spcAft>
              <a:buNone/>
            </a:pPr>
            <a:r>
              <a:rPr lang="en" dirty="0"/>
              <a:t>	Collisions will dampen eccentricity, but also increase number of bodies which can allow enhancement of collisions</a:t>
            </a:r>
            <a:endParaRPr dirty="0"/>
          </a:p>
          <a:p>
            <a:pPr marL="0" lvl="0" indent="0" algn="l" rtl="0">
              <a:lnSpc>
                <a:spcPct val="100000"/>
              </a:lnSpc>
              <a:spcBef>
                <a:spcPts val="0"/>
              </a:spcBef>
              <a:spcAft>
                <a:spcPts val="0"/>
              </a:spcAft>
              <a:buNone/>
            </a:pPr>
            <a:r>
              <a:rPr lang="en" dirty="0"/>
              <a:t>		Dampening </a:t>
            </a:r>
            <a:r>
              <a:rPr lang="en" i="1" dirty="0"/>
              <a:t>e</a:t>
            </a:r>
            <a:r>
              <a:rPr lang="en" dirty="0"/>
              <a:t> reduces proportion of planet-crossing orbits to suppress OOC formation</a:t>
            </a:r>
            <a:endParaRPr dirty="0"/>
          </a:p>
          <a:p>
            <a:pPr marL="0" lvl="0" indent="0" algn="l" rtl="0">
              <a:lnSpc>
                <a:spcPct val="100000"/>
              </a:lnSpc>
              <a:spcBef>
                <a:spcPts val="0"/>
              </a:spcBef>
              <a:spcAft>
                <a:spcPts val="0"/>
              </a:spcAft>
              <a:buNone/>
            </a:pPr>
            <a:r>
              <a:rPr lang="en" dirty="0"/>
              <a:t>Impact of no gas</a:t>
            </a:r>
            <a:endParaRPr dirty="0"/>
          </a:p>
          <a:p>
            <a:pPr marL="0" lvl="0" indent="0" algn="l" rtl="0">
              <a:lnSpc>
                <a:spcPct val="100000"/>
              </a:lnSpc>
              <a:spcBef>
                <a:spcPts val="0"/>
              </a:spcBef>
              <a:spcAft>
                <a:spcPts val="0"/>
              </a:spcAft>
              <a:buNone/>
            </a:pPr>
            <a:r>
              <a:rPr lang="en" dirty="0"/>
              <a:t>	Presence of gas hinders Oort Cloud formation due to </a:t>
            </a:r>
            <a:r>
              <a:rPr lang="en" i="1" dirty="0"/>
              <a:t>e</a:t>
            </a:r>
            <a:r>
              <a:rPr lang="en" dirty="0"/>
              <a:t>,</a:t>
            </a:r>
            <a:r>
              <a:rPr lang="en" i="1" dirty="0"/>
              <a:t>i</a:t>
            </a:r>
            <a:r>
              <a:rPr lang="en" dirty="0"/>
              <a:t> damping but likely enhances Sednoid formation</a:t>
            </a:r>
            <a:endParaRPr dirty="0"/>
          </a:p>
          <a:p>
            <a:pPr marL="0" lvl="0" indent="0" algn="l" rtl="0">
              <a:lnSpc>
                <a:spcPct val="100000"/>
              </a:lnSpc>
              <a:spcBef>
                <a:spcPts val="0"/>
              </a:spcBef>
              <a:spcAft>
                <a:spcPts val="0"/>
              </a:spcAft>
              <a:buNone/>
            </a:pPr>
            <a:r>
              <a:rPr lang="en" dirty="0"/>
              <a:t>	Larger comets are also less prone to the gas drag, and more likely to reach outskirts</a:t>
            </a:r>
            <a:endParaRPr dirty="0"/>
          </a:p>
          <a:p>
            <a:pPr marL="0" lvl="0" indent="0" algn="l" rtl="0">
              <a:lnSpc>
                <a:spcPct val="100000"/>
              </a:lnSpc>
              <a:spcBef>
                <a:spcPts val="0"/>
              </a:spcBef>
              <a:spcAft>
                <a:spcPts val="0"/>
              </a:spcAft>
              <a:buNone/>
            </a:pPr>
            <a:r>
              <a:rPr lang="en" dirty="0"/>
              <a:t>	Planetary orbits are less fragile when perturbed by a close encounter when a PPD is present.</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 u="sng" dirty="0"/>
              <a:t>Impact of denser cluster:</a:t>
            </a:r>
            <a:endParaRPr u="sng" dirty="0"/>
          </a:p>
          <a:p>
            <a:pPr marL="0" lvl="0" indent="0" algn="l" rtl="0">
              <a:lnSpc>
                <a:spcPct val="100000"/>
              </a:lnSpc>
              <a:spcBef>
                <a:spcPts val="0"/>
              </a:spcBef>
              <a:spcAft>
                <a:spcPts val="0"/>
              </a:spcAft>
              <a:buNone/>
            </a:pPr>
            <a:r>
              <a:rPr lang="en" u="sng" dirty="0"/>
              <a:t>	</a:t>
            </a:r>
            <a:r>
              <a:rPr lang="en" dirty="0"/>
              <a:t>Denser the cluster, smaller the half-mass radius of Oort cloud</a:t>
            </a:r>
            <a:endParaRPr dirty="0"/>
          </a:p>
          <a:p>
            <a:pPr marL="0" lvl="0" indent="457200" algn="l" rtl="0">
              <a:lnSpc>
                <a:spcPct val="100000"/>
              </a:lnSpc>
              <a:spcBef>
                <a:spcPts val="0"/>
              </a:spcBef>
              <a:spcAft>
                <a:spcPts val="0"/>
              </a:spcAft>
              <a:buNone/>
            </a:pPr>
            <a:r>
              <a:rPr lang="en" dirty="0">
                <a:solidFill>
                  <a:schemeClr val="dk1"/>
                </a:solidFill>
              </a:rPr>
              <a:t>Denser the cluster, the larger the inner Oort cloud as stars have more influence </a:t>
            </a:r>
            <a:endParaRPr dirty="0">
              <a:solidFill>
                <a:schemeClr val="dk1"/>
              </a:solidFill>
            </a:endParaRPr>
          </a:p>
          <a:p>
            <a:pPr marL="0" lvl="0" indent="457200" algn="l" rtl="0">
              <a:lnSpc>
                <a:spcPct val="100000"/>
              </a:lnSpc>
              <a:spcBef>
                <a:spcPts val="0"/>
              </a:spcBef>
              <a:spcAft>
                <a:spcPts val="0"/>
              </a:spcAft>
              <a:buNone/>
            </a:pPr>
            <a:r>
              <a:rPr lang="en" dirty="0">
                <a:solidFill>
                  <a:schemeClr val="dk1"/>
                </a:solidFill>
              </a:rPr>
              <a:t>Denser the cluster, sparser the outer Oort cloud for the same reason </a:t>
            </a:r>
            <a:endParaRPr dirty="0">
              <a:solidFill>
                <a:schemeClr val="dk1"/>
              </a:solidFill>
            </a:endParaRPr>
          </a:p>
          <a:p>
            <a:pPr marL="0" lvl="0" indent="457200" algn="l" rtl="0">
              <a:lnSpc>
                <a:spcPct val="100000"/>
              </a:lnSpc>
              <a:spcBef>
                <a:spcPts val="0"/>
              </a:spcBef>
              <a:spcAft>
                <a:spcPts val="0"/>
              </a:spcAft>
              <a:buNone/>
            </a:pPr>
            <a:r>
              <a:rPr lang="en" dirty="0">
                <a:solidFill>
                  <a:schemeClr val="dk1"/>
                </a:solidFill>
              </a:rPr>
              <a:t>Denser the cluster, less eccentric the inner Oort Cloud </a:t>
            </a:r>
            <a:endParaRPr dirty="0">
              <a:solidFill>
                <a:schemeClr val="dk1"/>
              </a:solidFill>
            </a:endParaRPr>
          </a:p>
          <a:p>
            <a:pPr marL="0" lvl="0" indent="0" algn="l" rtl="0">
              <a:lnSpc>
                <a:spcPct val="100000"/>
              </a:lnSpc>
              <a:spcBef>
                <a:spcPts val="800"/>
              </a:spcBef>
              <a:spcAft>
                <a:spcPts val="0"/>
              </a:spcAft>
              <a:buNone/>
            </a:pPr>
            <a:endParaRPr dirty="0"/>
          </a:p>
          <a:p>
            <a:pPr marL="0" lvl="0" indent="0" algn="l" rtl="0">
              <a:lnSpc>
                <a:spcPct val="100000"/>
              </a:lnSpc>
              <a:spcBef>
                <a:spcPts val="0"/>
              </a:spcBef>
              <a:spcAft>
                <a:spcPts val="0"/>
              </a:spcAft>
              <a:buNone/>
            </a:pPr>
            <a:r>
              <a:rPr lang="en" u="sng" dirty="0"/>
              <a:t>Stellar Evolution:</a:t>
            </a:r>
            <a:endParaRPr u="sng" dirty="0"/>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Nemesis considers stellar evolution using the parameterised code SeBa and tracks for SN explosions. SeBa is capable in handling binary stellar evolution and there are other codes available. Gravity and stellar evolution are synchronised in an interlaced fashion where you evolve stellar code, then you copy radius and mass data to gravity code, evolve gravity code and repeat. Same metallicity and stellar age per code</a:t>
            </a:r>
            <a:endParaRPr dirty="0">
              <a:solidFill>
                <a:schemeClr val="dk1"/>
              </a:solidFill>
            </a:endParaRPr>
          </a:p>
          <a:p>
            <a:pPr marL="0" lvl="0" indent="0" algn="l" rtl="0">
              <a:lnSpc>
                <a:spcPct val="100000"/>
              </a:lnSpc>
              <a:spcBef>
                <a:spcPts val="0"/>
              </a:spcBef>
              <a:spcAft>
                <a:spcPts val="0"/>
              </a:spcAft>
              <a:buNone/>
            </a:pPr>
            <a:endParaRPr u="sng" dirty="0"/>
          </a:p>
          <a:p>
            <a:pPr marL="0" lvl="0" indent="0" algn="l" rtl="0">
              <a:lnSpc>
                <a:spcPct val="100000"/>
              </a:lnSpc>
              <a:spcBef>
                <a:spcPts val="0"/>
              </a:spcBef>
              <a:spcAft>
                <a:spcPts val="0"/>
              </a:spcAft>
              <a:buNone/>
            </a:pPr>
            <a:r>
              <a:rPr lang="en" u="sng" dirty="0"/>
              <a:t>Parent Mergers:</a:t>
            </a:r>
            <a:endParaRPr u="sng" dirty="0"/>
          </a:p>
          <a:p>
            <a:pPr marL="0" lvl="0" indent="0" algn="l" rtl="0">
              <a:lnSpc>
                <a:spcPct val="100000"/>
              </a:lnSpc>
              <a:spcBef>
                <a:spcPts val="0"/>
              </a:spcBef>
              <a:spcAft>
                <a:spcPts val="0"/>
              </a:spcAft>
              <a:buNone/>
            </a:pPr>
            <a:r>
              <a:rPr lang="en" dirty="0">
                <a:solidFill>
                  <a:schemeClr val="dk1"/>
                </a:solidFill>
              </a:rPr>
              <a:t>As the system evolves you will have fly-by events or form dynamical binaries. As such, your parent population changes. This is handled in Nemesis using the stopping condition functionality of amuse The stopping condition checks within every internal timestep of the community code called whether two particles are separated by a distance less than the sum of their radii. In the case a merger does occur, all the relevant children hosted by either parent in the merger are combined into one children with a new distinct code assigned to them and the merging parents are replaced with a new parent which conserves mass and momentum in the parent code</a:t>
            </a:r>
            <a:endParaRPr dirty="0">
              <a:solidFill>
                <a:schemeClr val="dk1"/>
              </a:solidFill>
            </a:endParaRPr>
          </a:p>
          <a:p>
            <a:pPr marL="0" lvl="0" indent="0" algn="l" rtl="0">
              <a:lnSpc>
                <a:spcPct val="100000"/>
              </a:lnSpc>
              <a:spcBef>
                <a:spcPts val="0"/>
              </a:spcBef>
              <a:spcAft>
                <a:spcPts val="0"/>
              </a:spcAft>
              <a:buNone/>
            </a:pPr>
            <a:endParaRPr dirty="0">
              <a:solidFill>
                <a:schemeClr val="dk1"/>
              </a:solidFill>
            </a:endParaRPr>
          </a:p>
          <a:p>
            <a:pPr marL="0" lvl="0" indent="0" algn="l" rtl="0">
              <a:lnSpc>
                <a:spcPct val="100000"/>
              </a:lnSpc>
              <a:spcBef>
                <a:spcPts val="0"/>
              </a:spcBef>
              <a:spcAft>
                <a:spcPts val="0"/>
              </a:spcAft>
              <a:buNone/>
            </a:pPr>
            <a:r>
              <a:rPr lang="en" u="sng" dirty="0">
                <a:solidFill>
                  <a:schemeClr val="dk1"/>
                </a:solidFill>
              </a:rPr>
              <a:t>Kepler Dichotomy</a:t>
            </a:r>
            <a:endParaRPr u="sng" dirty="0">
              <a:solidFill>
                <a:schemeClr val="dk1"/>
              </a:solidFill>
            </a:endParaRPr>
          </a:p>
          <a:p>
            <a:pPr marL="0" lvl="0" indent="0" algn="l" rtl="0">
              <a:lnSpc>
                <a:spcPct val="100000"/>
              </a:lnSpc>
              <a:spcBef>
                <a:spcPts val="0"/>
              </a:spcBef>
              <a:spcAft>
                <a:spcPts val="0"/>
              </a:spcAft>
              <a:buNone/>
            </a:pPr>
            <a:r>
              <a:rPr lang="en" dirty="0">
                <a:solidFill>
                  <a:schemeClr val="dk1"/>
                </a:solidFill>
              </a:rPr>
              <a:t>Not found here, and the dispersion kept increasing. Our planetary systems are wider and thus less susceptible to external perturbations.</a:t>
            </a:r>
            <a:endParaRPr dirty="0">
              <a:solidFill>
                <a:schemeClr val="dk1"/>
              </a:solidFill>
            </a:endParaRPr>
          </a:p>
          <a:p>
            <a:pPr marL="0" lvl="0" indent="0" algn="l" rtl="0">
              <a:lnSpc>
                <a:spcPct val="100000"/>
              </a:lnSpc>
              <a:spcBef>
                <a:spcPts val="0"/>
              </a:spcBef>
              <a:spcAft>
                <a:spcPts val="0"/>
              </a:spcAft>
              <a:buNone/>
            </a:pPr>
            <a:endParaRPr dirty="0">
              <a:solidFill>
                <a:schemeClr val="dk1"/>
              </a:solidFill>
            </a:endParaRPr>
          </a:p>
          <a:p>
            <a:pPr marL="0" lvl="0" indent="0" algn="l" rtl="0">
              <a:lnSpc>
                <a:spcPct val="100000"/>
              </a:lnSpc>
              <a:spcBef>
                <a:spcPts val="0"/>
              </a:spcBef>
              <a:spcAft>
                <a:spcPts val="0"/>
              </a:spcAft>
              <a:buNone/>
            </a:pPr>
            <a:r>
              <a:rPr lang="en" u="sng" dirty="0">
                <a:solidFill>
                  <a:schemeClr val="dk1"/>
                </a:solidFill>
              </a:rPr>
              <a:t>Limitations</a:t>
            </a:r>
            <a:endParaRPr u="sng" dirty="0">
              <a:solidFill>
                <a:schemeClr val="dk1"/>
              </a:solidFill>
            </a:endParaRPr>
          </a:p>
          <a:p>
            <a:pPr marL="0" lvl="0" indent="0" algn="l" rtl="0">
              <a:lnSpc>
                <a:spcPct val="100000"/>
              </a:lnSpc>
              <a:spcBef>
                <a:spcPts val="0"/>
              </a:spcBef>
              <a:spcAft>
                <a:spcPts val="0"/>
              </a:spcAft>
              <a:buNone/>
            </a:pPr>
            <a:r>
              <a:rPr lang="en" dirty="0">
                <a:solidFill>
                  <a:schemeClr val="dk1"/>
                </a:solidFill>
              </a:rPr>
              <a:t>No tidal forces; artificially enhance highly radial orbits (fewer collisions but also ejectees)</a:t>
            </a:r>
            <a:endParaRPr dirty="0">
              <a:solidFill>
                <a:schemeClr val="dk1"/>
              </a:solidFill>
            </a:endParaRPr>
          </a:p>
          <a:p>
            <a:pPr marL="0" lvl="0" indent="0" algn="l" rtl="0">
              <a:lnSpc>
                <a:spcPct val="100000"/>
              </a:lnSpc>
              <a:spcBef>
                <a:spcPts val="0"/>
              </a:spcBef>
              <a:spcAft>
                <a:spcPts val="0"/>
              </a:spcAft>
              <a:buNone/>
            </a:pPr>
            <a:r>
              <a:rPr lang="en" dirty="0">
                <a:solidFill>
                  <a:schemeClr val="dk1"/>
                </a:solidFill>
              </a:rPr>
              <a:t>No asteroid-asteroid collisions which would act to detach asteroids from planetary systems (dampen e, i).</a:t>
            </a:r>
            <a:endParaRPr dirty="0">
              <a:solidFill>
                <a:schemeClr val="dk1"/>
              </a:solidFill>
            </a:endParaRPr>
          </a:p>
          <a:p>
            <a:pPr marL="0" lvl="0" indent="0" algn="l" rtl="0">
              <a:lnSpc>
                <a:spcPct val="100000"/>
              </a:lnSpc>
              <a:spcBef>
                <a:spcPts val="0"/>
              </a:spcBef>
              <a:spcAft>
                <a:spcPts val="0"/>
              </a:spcAft>
              <a:buNone/>
            </a:pPr>
            <a:r>
              <a:rPr lang="en" dirty="0">
                <a:solidFill>
                  <a:schemeClr val="dk1"/>
                </a:solidFill>
              </a:rPr>
              <a:t>	Fewer comets though potentially more HOC</a:t>
            </a:r>
            <a:endParaRPr dirty="0">
              <a:solidFill>
                <a:schemeClr val="dk1"/>
              </a:solidFill>
            </a:endParaRPr>
          </a:p>
          <a:p>
            <a:pPr marL="0" lvl="0" indent="0" algn="l" rtl="0">
              <a:lnSpc>
                <a:spcPct val="100000"/>
              </a:lnSpc>
              <a:spcBef>
                <a:spcPts val="0"/>
              </a:spcBef>
              <a:spcAft>
                <a:spcPts val="0"/>
              </a:spcAft>
              <a:buNone/>
            </a:pPr>
            <a:r>
              <a:rPr lang="en" dirty="0">
                <a:solidFill>
                  <a:schemeClr val="dk1"/>
                </a:solidFill>
              </a:rPr>
              <a:t>No gas drag which would influence </a:t>
            </a:r>
            <a:r>
              <a:rPr lang="en" i="1" dirty="0">
                <a:solidFill>
                  <a:schemeClr val="dk1"/>
                </a:solidFill>
              </a:rPr>
              <a:t>e</a:t>
            </a:r>
            <a:r>
              <a:rPr lang="en" dirty="0">
                <a:solidFill>
                  <a:schemeClr val="dk1"/>
                </a:solidFill>
              </a:rPr>
              <a:t> and </a:t>
            </a:r>
            <a:r>
              <a:rPr lang="en" i="1" dirty="0">
                <a:solidFill>
                  <a:schemeClr val="dk1"/>
                </a:solidFill>
              </a:rPr>
              <a:t>i</a:t>
            </a:r>
            <a:r>
              <a:rPr lang="en" dirty="0">
                <a:solidFill>
                  <a:schemeClr val="dk1"/>
                </a:solidFill>
              </a:rPr>
              <a:t> but has little influence on wide orbits.</a:t>
            </a:r>
            <a:endParaRPr dirty="0">
              <a:solidFill>
                <a:schemeClr val="dk1"/>
              </a:solidFill>
            </a:endParaRPr>
          </a:p>
          <a:p>
            <a:pPr marL="0" lvl="0" indent="0" algn="l" rtl="0">
              <a:lnSpc>
                <a:spcPct val="100000"/>
              </a:lnSpc>
              <a:spcBef>
                <a:spcPts val="0"/>
              </a:spcBef>
              <a:spcAft>
                <a:spcPts val="0"/>
              </a:spcAft>
              <a:buNone/>
            </a:pPr>
            <a:r>
              <a:rPr lang="en" dirty="0">
                <a:solidFill>
                  <a:schemeClr val="dk1"/>
                </a:solidFill>
              </a:rPr>
              <a:t>	Inclusion may increase the capture rate</a:t>
            </a:r>
            <a:endParaRPr dirty="0">
              <a:solidFill>
                <a:schemeClr val="dk1"/>
              </a:solidFill>
            </a:endParaRPr>
          </a:p>
          <a:p>
            <a:pPr marL="0" lvl="0" indent="0" algn="l" rtl="0">
              <a:lnSpc>
                <a:spcPct val="100000"/>
              </a:lnSpc>
              <a:spcBef>
                <a:spcPts val="0"/>
              </a:spcBef>
              <a:spcAft>
                <a:spcPts val="0"/>
              </a:spcAft>
              <a:buNone/>
            </a:pPr>
            <a:endParaRPr dirty="0">
              <a:solidFill>
                <a:schemeClr val="dk1"/>
              </a:solidFill>
            </a:endParaRPr>
          </a:p>
          <a:p>
            <a:pPr marL="0" lvl="0" indent="0" algn="l" rtl="0">
              <a:lnSpc>
                <a:spcPct val="100000"/>
              </a:lnSpc>
              <a:spcBef>
                <a:spcPts val="0"/>
              </a:spcBef>
              <a:spcAft>
                <a:spcPts val="0"/>
              </a:spcAft>
              <a:buNone/>
            </a:pPr>
            <a:r>
              <a:rPr lang="en" dirty="0">
                <a:solidFill>
                  <a:schemeClr val="dk1"/>
                </a:solidFill>
              </a:rPr>
              <a:t>Plummer models remain attractive due to their analytical simplicity and the expectation that substructure dissipates within a few crossing times \citep{2004A&amp;A...413..929G, 2014MNRAS.438..620P}. However, both observations and theory show that stars form in clumpy environments \citep{1998MNRAS.297.1163B, 2009ApJ...696.2086S, 2010A&amp;A...518L.102A, 2022MNRAS.515.2266A}. Our results show that even short-lived violent relaxation imprints lasting signatures on minor body architectures, implying that initial conditions must be considered in studies of planetary system and cluster evolution. Whether dense, virialised Plummer clusters produce similar effects to sparser, sub-virial fractal systems remains unclear, though comparisons with \citet{2024MNRAS.533.4485W} suggest possible similarity. Resolving this may help constrain the Solar System’s birth environment through minor body populations.</a:t>
            </a:r>
            <a:endParaRPr dirty="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d971e3ebf7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d971e3ebf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dk1"/>
                </a:solidFill>
              </a:rPr>
              <a:t>Planetary Systems</a:t>
            </a:r>
            <a:endParaRPr u="sng">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dk1"/>
                </a:solidFill>
              </a:rPr>
              <a:t>	</a:t>
            </a:r>
            <a:r>
              <a:rPr lang="en">
                <a:solidFill>
                  <a:schemeClr val="dk1"/>
                </a:solidFill>
              </a:rPr>
              <a:t>FRIED grid and PACE. FRIED calculates the radiative background of a specified environment (taking into account metallicity, age and mass) on disks of varying sizes and mass, while PACE uses these to track the formation history of planets assuming pebble accretion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Planet masses: 3.15e-5 - 2.33 MJupiter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Requires wide giant planets to kick out asteroids to periphery</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apoastron, they feel the gravitational field of the external tides (cluster or galactic) and disconnect from the planetary systems so they no longer interact with planets and can get eject.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Hayashi disk (surface density goes as r^(-3/2) and a Safronov-Toomre Q-parameter of 1.0 so it is initially stable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Systems are coplanar with a small inclination dispersion and then have randomised orientation</a:t>
            </a:r>
            <a:endParaRPr>
              <a:solidFill>
                <a:schemeClr val="dk1"/>
              </a:solidFill>
            </a:endParaRPr>
          </a:p>
          <a:p>
            <a:pPr marL="0" lvl="0" indent="0" algn="l" rtl="0">
              <a:spcBef>
                <a:spcPts val="0"/>
              </a:spcBef>
              <a:spcAft>
                <a:spcPts val="0"/>
              </a:spcAft>
              <a:buNone/>
            </a:pPr>
            <a:r>
              <a:rPr lang="en">
                <a:solidFill>
                  <a:schemeClr val="dk1"/>
                </a:solidFill>
              </a:rPr>
              <a:t>	Inner-disk edge is 1yr, while outer-disk edge follows from observational and numerically derived mass-radius relations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Planets carve our a region equal to \pm3 their Hill radius. Asteroids with semi-major axis within this region are removed and resampled until the number of asteroids equals the target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No correlation between planetary multiplicity and host-star mass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Correlation between planetary mass and host-star mass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d971e3ebf7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d971e3ebf7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daebe574b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daebe574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db672c2fcb_4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db672c2fcb_4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dace2409bb_1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dace2409bb_1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Now, as a final little bonus, consider this plot which shows  the cumulative distribution of capture fraction.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a:t>
            </a:r>
            <a:r>
              <a:rPr lang="en" i="1">
                <a:solidFill>
                  <a:schemeClr val="dk1"/>
                </a:solidFill>
              </a:rPr>
              <a:t>x</a:t>
            </a:r>
            <a:r>
              <a:rPr lang="en">
                <a:solidFill>
                  <a:schemeClr val="dk1"/>
                </a:solidFill>
              </a:rPr>
              <a:t>-axis represents the fraction of systems exceeding a particular caption fraction, which itself is denoted in the the y-axis.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Essentially, you can read it like an </a:t>
            </a:r>
            <a:r>
              <a:rPr lang="en" i="1">
                <a:solidFill>
                  <a:schemeClr val="dk1"/>
                </a:solidFill>
              </a:rPr>
              <a:t>h</a:t>
            </a:r>
            <a:r>
              <a:rPr lang="en">
                <a:solidFill>
                  <a:schemeClr val="dk1"/>
                </a:solidFill>
              </a:rPr>
              <a:t>-index.</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Again, let us temporarily ignore the Plummer models since little captures occur then.</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2.2% of stars have a 50% contamination rate </a:t>
            </a:r>
            <a:r>
              <a:rPr lang="en"/>
              <a:t>and 13% of stars have disks with &gt;10% contamination level</a:t>
            </a:r>
            <a:endParaRPr/>
          </a:p>
          <a:p>
            <a:pPr marL="0" lvl="0" indent="0" algn="l" rtl="0">
              <a:spcBef>
                <a:spcPts val="0"/>
              </a:spcBef>
              <a:spcAft>
                <a:spcPts val="0"/>
              </a:spcAft>
              <a:buNone/>
            </a:pPr>
            <a:r>
              <a:rPr lang="en"/>
              <a:t>For massive stars the rates are 21% and 65% respectively</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Dashed lines show asteroids whose closest approach to their host is 10au, for &gt;1MSun, ~10% of stars have 10% of their NEA being contaminated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Interesting possibility of deriving information regarding the composition of disks of other systems. If the prominence of the capture of asteroids holds in larger clusters, then comets originating from another star should exist within a majority of extrasolar systems, including our own.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d971e3ebf7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d971e3ebf7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d971e3ebf7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d971e3ebf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d971e3ebf7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d971e3ebf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db672c2fcb_3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db672c2fcb_3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da78c22042_1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da78c22042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Rogue Planets</a:t>
            </a:r>
            <a:endParaRPr u="sng"/>
          </a:p>
          <a:p>
            <a:pPr marL="0" lvl="0" indent="0" algn="l" rtl="0">
              <a:spcBef>
                <a:spcPts val="0"/>
              </a:spcBef>
              <a:spcAft>
                <a:spcPts val="0"/>
              </a:spcAft>
              <a:buNone/>
            </a:pPr>
            <a:r>
              <a:rPr lang="en" u="sng"/>
              <a:t>	</a:t>
            </a:r>
            <a:r>
              <a:rPr lang="en"/>
              <a:t>Tend to be top-mass dominated</a:t>
            </a:r>
            <a:endParaRPr/>
          </a:p>
          <a:p>
            <a:pPr marL="0" lvl="0" indent="0" algn="l" rtl="0">
              <a:spcBef>
                <a:spcPts val="0"/>
              </a:spcBef>
              <a:spcAft>
                <a:spcPts val="0"/>
              </a:spcAft>
              <a:buNone/>
            </a:pPr>
            <a:r>
              <a:rPr lang="en"/>
              <a:t>		Mass is correlated with host-star mass in PACE - and since these interact more often + likely to form binaries, more susceptible</a:t>
            </a:r>
            <a:endParaRPr/>
          </a:p>
          <a:p>
            <a:pPr marL="0" lvl="0" indent="0" algn="l" rtl="0">
              <a:spcBef>
                <a:spcPts val="0"/>
              </a:spcBef>
              <a:spcAft>
                <a:spcPts val="0"/>
              </a:spcAft>
              <a:buNone/>
            </a:pPr>
            <a:r>
              <a:rPr lang="en"/>
              <a:t>	~100 rogue planets for fractal versus 46 planets Plummer</a:t>
            </a:r>
            <a:endParaRPr/>
          </a:p>
          <a:p>
            <a:pPr marL="0" lvl="0" indent="0" algn="l" rtl="0">
              <a:spcBef>
                <a:spcPts val="0"/>
              </a:spcBef>
              <a:spcAft>
                <a:spcPts val="0"/>
              </a:spcAft>
              <a:buNone/>
            </a:pPr>
            <a:r>
              <a:rPr lang="en" u="sng"/>
              <a:t>Captured Planets</a:t>
            </a:r>
            <a:endParaRPr u="sng"/>
          </a:p>
          <a:p>
            <a:pPr marL="0" lvl="0" indent="457200" algn="l" rtl="0">
              <a:spcBef>
                <a:spcPts val="0"/>
              </a:spcBef>
              <a:spcAft>
                <a:spcPts val="0"/>
              </a:spcAft>
              <a:buNone/>
            </a:pPr>
            <a:r>
              <a:rPr lang="en"/>
              <a:t>Heavier stars are more likely to capture a planet.</a:t>
            </a:r>
            <a:endParaRPr/>
          </a:p>
          <a:p>
            <a:pPr marL="0" lvl="0" indent="0" algn="l" rtl="0">
              <a:spcBef>
                <a:spcPts val="0"/>
              </a:spcBef>
              <a:spcAft>
                <a:spcPts val="0"/>
              </a:spcAft>
              <a:buNone/>
            </a:pPr>
            <a:endParaRPr/>
          </a:p>
          <a:p>
            <a:pPr marL="0" lvl="0" indent="0" algn="l" rtl="0">
              <a:spcBef>
                <a:spcPts val="0"/>
              </a:spcBef>
              <a:spcAft>
                <a:spcPts val="0"/>
              </a:spcAft>
              <a:buNone/>
            </a:pPr>
            <a:r>
              <a:rPr lang="en"/>
              <a:t>Wide orbits tend to be highly eccentric, and ⅓ are within S-type binaries. Not P-type as otherwise the majority have been observed in.</a:t>
            </a:r>
            <a:endParaRPr/>
          </a:p>
          <a:p>
            <a:pPr marL="0" lvl="0" indent="0" algn="l" rtl="0">
              <a:spcBef>
                <a:spcPts val="0"/>
              </a:spcBef>
              <a:spcAft>
                <a:spcPts val="0"/>
              </a:spcAft>
              <a:buNone/>
            </a:pPr>
            <a:r>
              <a:rPr lang="en"/>
              <a:t>While planets can allow for low angular momentum orbits, they can also reduce the population of asteroids whose eccentricity approaches unity, since a massive enough planet and/or one occupying wide orbits will act as an additional channel to eject eccentric asteroids from the system altogether.</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da78c22042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da78c2204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Exchanged asteroids are typically sourced from a star’s neighbours. For NGC 1333f, half of all captured asteroids originated in systems whose initial separation from their final host did not exceed $0.04$ pc (&lt;8000 au)</a:t>
            </a:r>
            <a:endParaRPr/>
          </a:p>
          <a:p>
            <a:pPr marL="0" lvl="0" indent="0" algn="l" rtl="0">
              <a:spcBef>
                <a:spcPts val="0"/>
              </a:spcBef>
              <a:spcAft>
                <a:spcPts val="0"/>
              </a:spcAft>
              <a:buNone/>
            </a:pPr>
            <a:r>
              <a:rPr lang="en"/>
              <a:t>	The jagged features indicate that captures occur in episodic batches, rather than the capture of passing interstellar objects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da78c22042_1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da78c22042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In blue, the distribution of captured asteroids and in red the native population.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vertical lines show the initial inner- and outer-disk edge (for a solar mass star).</a:t>
            </a:r>
            <a:endParaRPr>
              <a:solidFill>
                <a:schemeClr val="dk1"/>
              </a:solidFill>
            </a:endParaRPr>
          </a:p>
          <a:p>
            <a:pPr marL="0" lvl="0" indent="0" algn="l" rtl="0">
              <a:spcBef>
                <a:spcPts val="0"/>
              </a:spcBef>
              <a:spcAft>
                <a:spcPts val="0"/>
              </a:spcAft>
              <a:buNone/>
            </a:pPr>
            <a:r>
              <a:rPr lang="en">
                <a:solidFill>
                  <a:schemeClr val="dk1"/>
                </a:solidFill>
              </a:rPr>
              <a:t>Typically, the captured asteroids resort to higher-</a:t>
            </a:r>
            <a:r>
              <a:rPr lang="en" i="1">
                <a:solidFill>
                  <a:schemeClr val="dk1"/>
                </a:solidFill>
              </a:rPr>
              <a:t>a</a:t>
            </a:r>
            <a:r>
              <a:rPr lang="en">
                <a:solidFill>
                  <a:schemeClr val="dk1"/>
                </a:solidFill>
              </a:rPr>
              <a:t>, higher-</a:t>
            </a:r>
            <a:r>
              <a:rPr lang="en" i="1">
                <a:solidFill>
                  <a:schemeClr val="dk1"/>
                </a:solidFill>
              </a:rPr>
              <a:t>i</a:t>
            </a:r>
            <a:r>
              <a:rPr lang="en">
                <a:solidFill>
                  <a:schemeClr val="dk1"/>
                </a:solidFill>
              </a:rPr>
              <a:t> and higher-</a:t>
            </a:r>
            <a:r>
              <a:rPr lang="en" i="1">
                <a:solidFill>
                  <a:schemeClr val="dk1"/>
                </a:solidFill>
              </a:rPr>
              <a:t>e</a:t>
            </a:r>
            <a:r>
              <a:rPr lang="en">
                <a:solidFill>
                  <a:schemeClr val="dk1"/>
                </a:solidFill>
              </a:rPr>
              <a:t> regions.</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da78c22042_1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3da78c22042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Total has 362500 asteroids, yet only a handful in Opik-Oort cloud region.</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dace2409bb_1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3dace2409bb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conclude that ÖOC formation is suppressed in a star-cluster environment. In fact, with our formation rates one would require a disk of 4% the Solar mass to create an Oort Cloud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Observations indicate this estimate is 10 - 600 times more massive than the typical disk</a:t>
            </a:r>
            <a:endParaRPr>
              <a:solidFill>
                <a:schemeClr val="dk1"/>
              </a:solidFill>
            </a:endParaRPr>
          </a:p>
          <a:p>
            <a:pPr marL="0" lvl="0" indent="0" algn="l" rtl="0">
              <a:spcBef>
                <a:spcPts val="0"/>
              </a:spcBef>
              <a:spcAft>
                <a:spcPts val="0"/>
              </a:spcAft>
              <a:buNone/>
            </a:pPr>
            <a:r>
              <a:rPr lang="en">
                <a:solidFill>
                  <a:schemeClr val="dk1"/>
                </a:solidFill>
              </a:rPr>
              <a:t>	Stronger tidal fields also further hinders OOC formation so would expect even more in reality of Solar-like nebula</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da78c22042_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3da78c22042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d97369432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d97369432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Progressively darker tones indicates how a more massive star has a greater Oort-Hills population</a:t>
            </a:r>
            <a:endParaRPr/>
          </a:p>
          <a:p>
            <a:pPr marL="0" lvl="0" indent="0" algn="l" rtl="0">
              <a:spcBef>
                <a:spcPts val="0"/>
              </a:spcBef>
              <a:spcAft>
                <a:spcPts val="0"/>
              </a:spcAft>
              <a:buNone/>
            </a:pPr>
            <a:r>
              <a:rPr lang="en"/>
              <a:t>While the ÖOC population will continue to be replenished through planetary interactions and the galactic tide, the OHC lies too deep within its host star's potential to be influenced by the Galactic field and thus remains largely unaffected.</a:t>
            </a:r>
            <a:endParaRPr/>
          </a:p>
          <a:p>
            <a:pPr marL="0" lvl="0" indent="0" algn="l" rtl="0">
              <a:spcBef>
                <a:spcPts val="0"/>
              </a:spcBef>
              <a:spcAft>
                <a:spcPts val="0"/>
              </a:spcAft>
              <a:buNone/>
            </a:pPr>
            <a:r>
              <a:rPr lang="en">
                <a:solidFill>
                  <a:schemeClr val="dk1"/>
                </a:solidFill>
              </a:rPr>
              <a:t>ÖOC formation is suppressed in a star-cluster environment; with our formation rates one would require a disk of 4% the Solar mass to create an Oort Cloud</a:t>
            </a:r>
            <a:endParaRPr>
              <a:solidFill>
                <a:schemeClr val="dk1"/>
              </a:solidFill>
            </a:endParaRPr>
          </a:p>
          <a:p>
            <a:pPr marL="0" lvl="0" indent="0" algn="l" rtl="0">
              <a:spcBef>
                <a:spcPts val="0"/>
              </a:spcBef>
              <a:spcAft>
                <a:spcPts val="0"/>
              </a:spcAft>
              <a:buNone/>
            </a:pPr>
            <a:r>
              <a:rPr lang="en">
                <a:solidFill>
                  <a:schemeClr val="dk1"/>
                </a:solidFill>
              </a:rPr>
              <a:t>	Observations indicate this is 10 - 600 times more massive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Stronger tidal fields also further hinders OOC formation so would expect even more in reality of Solar-like nebula</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db0ab0a61c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db0ab0a61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In our Solar System alone there are aspects of our disk which may give information on our birth cluster, for instance the Kuiper cliff at 45 au, or the high inclination and high eccentricity TNOs</a:t>
            </a:r>
            <a:endParaRPr>
              <a:solidFill>
                <a:schemeClr val="dk1"/>
              </a:solidFill>
            </a:endParaRPr>
          </a:p>
          <a:p>
            <a:pPr marL="0" lvl="0" indent="0" algn="l" rtl="0">
              <a:spcBef>
                <a:spcPts val="0"/>
              </a:spcBef>
              <a:spcAft>
                <a:spcPts val="0"/>
              </a:spcAft>
              <a:buNone/>
            </a:pPr>
            <a:r>
              <a:rPr lang="en">
                <a:solidFill>
                  <a:schemeClr val="dk1"/>
                </a:solidFill>
              </a:rPr>
              <a:t>These wide orbit objects are particularly interesting since they are too far away from Sun and planets to be perturbed, but remain near enough to be sheltered from galactic tides. In essence, that means that properties of their orbits can hint at different aspects about the sun’s natal cluster</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cf5719341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cf5719341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Children systems are identified using a distance criterion based on the local crossing time.</a:t>
            </a:r>
            <a:endParaRPr/>
          </a:p>
          <a:p>
            <a:pPr marL="0" lvl="0" indent="0" algn="l" rtl="0">
              <a:spcBef>
                <a:spcPts val="0"/>
              </a:spcBef>
              <a:spcAft>
                <a:spcPts val="0"/>
              </a:spcAft>
              <a:buClr>
                <a:schemeClr val="dk1"/>
              </a:buClr>
              <a:buSzPts val="1100"/>
              <a:buFont typeface="Arial"/>
              <a:buNone/>
            </a:pPr>
            <a:r>
              <a:rPr lang="en" b="1">
                <a:solidFill>
                  <a:schemeClr val="dk1"/>
                </a:solidFill>
              </a:rPr>
              <a:t>During a bridge time, Nemesis checks whether any child system has dissolved. For instance, during a planet ejection or binary ionisation event. </a:t>
            </a: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In this case, particles beyond the parent radius are flagged. If they have neighbours within a certain distance they form new children and have a corresponding parent particle added to the parent integrator, if they are isolated, they are added to the parent code directly.</a:t>
            </a: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cef0b5db76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3cef0b5db76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Using Nemesis jargon, the fast evolving systems are called children while the slower one parents. </a:t>
            </a:r>
            <a:r>
              <a:rPr lang="en">
                <a:solidFill>
                  <a:schemeClr val="dk1"/>
                </a:solidFill>
              </a:rPr>
              <a:t>Children can represent binary systems, planetary systems, or other small N subsystems.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Each children system is assigned a dedicated code, so this can be Huayno, or Symple or whatever the user wishes. You also have one dedicated code for the parents. So in total you have N_Chd + 1 gravitational codes working in the background. As such, when you integrate the parents, you follow the global properties of the environment whereas when you integrate the children, you follow the local dynamics.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use of a CoM representative in the parent code removes tight systems from the global integrator, and so you bypass the problem of modelling tight systems poorly using direct </a:t>
            </a:r>
            <a:r>
              <a:rPr lang="en" i="1">
                <a:solidFill>
                  <a:schemeClr val="dk1"/>
                </a:solidFill>
              </a:rPr>
              <a:t>N</a:t>
            </a:r>
            <a:r>
              <a:rPr lang="en">
                <a:solidFill>
                  <a:schemeClr val="dk1"/>
                </a:solidFill>
              </a:rPr>
              <a:t>-body integration over secular timescales while preserving the optimised fashion with which these codes deal with large-</a:t>
            </a:r>
            <a:r>
              <a:rPr lang="en" i="1">
                <a:solidFill>
                  <a:schemeClr val="dk1"/>
                </a:solidFill>
              </a:rPr>
              <a:t>N </a:t>
            </a:r>
            <a:r>
              <a:rPr lang="en">
                <a:solidFill>
                  <a:schemeClr val="dk1"/>
                </a:solidFill>
              </a:rPr>
              <a:t>environments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In the global integrator these subsystems are represented by a single parent particle corresponding to their center of mass, while the detailed internal dynamics are integrated separately in the children code.</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use of a CoM representative in the parent code removes tight systems from the global integrator, and so you bypass the problem of modelling tight systems poorly using direct </a:t>
            </a:r>
            <a:r>
              <a:rPr lang="en" i="1">
                <a:solidFill>
                  <a:schemeClr val="dk1"/>
                </a:solidFill>
              </a:rPr>
              <a:t>N</a:t>
            </a:r>
            <a:r>
              <a:rPr lang="en">
                <a:solidFill>
                  <a:schemeClr val="dk1"/>
                </a:solidFill>
              </a:rPr>
              <a:t>-body integration over secular timescales while preserving the optimised fashion with which these codes deal with large-</a:t>
            </a:r>
            <a:r>
              <a:rPr lang="en" i="1">
                <a:solidFill>
                  <a:schemeClr val="dk1"/>
                </a:solidFill>
              </a:rPr>
              <a:t>N </a:t>
            </a:r>
            <a:r>
              <a:rPr lang="en">
                <a:solidFill>
                  <a:schemeClr val="dk1"/>
                </a:solidFill>
              </a:rPr>
              <a:t>environments</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ddc582a36d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ddc582a36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For instance, take planetary systems evolving in a star cluster. Stars form clusters, have crossing times of ~Myr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Simultaneously, planets form in debris disks at the onset of star formation and have orbital periods of ~yr</a:t>
            </a:r>
            <a:endParaRPr>
              <a:solidFill>
                <a:schemeClr val="dk1"/>
              </a:solidFill>
            </a:endParaRPr>
          </a:p>
          <a:p>
            <a:pPr marL="0" lvl="0" indent="0" algn="l" rtl="0">
              <a:spcBef>
                <a:spcPts val="0"/>
              </a:spcBef>
              <a:spcAft>
                <a:spcPts val="0"/>
              </a:spcAft>
              <a:buNone/>
            </a:pPr>
            <a:r>
              <a:rPr lang="en"/>
              <a:t>Clusters are dynamical environments and can be rich in events, for instance fly-bys or SN events. They can last 100 Myr.</a:t>
            </a:r>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An this is just regarding timescales. You also have the multi-physics aspects, for instance stellar evolution;  SN explosions and stellar winds modify the potential of the cluster, and therefore stellar dynamics. Additionally, stellar evolution effects chemistry or the radiative field, and the extent of EUV or FUV alters disk morphology and planet formation. Then you have gas, which feels the impact of stellar evolution but also modifies dynamics, or vice versa (gravity modifying hydrodynamics). Point is, its a mess and coupling them is quite overwhelming.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Wide dynamical range → Round off errors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Recall the earlier timescales, cluster has a crossing time of 1Myr and planets orbital period of a year. So in the life of a cluster, a star may cross 100times, and small energy errors can be afforded → Direct Nbody</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Often times, to tackle cluster simulations researchers adopt a predictor-corrector scheme. These are highly optimised schemes with individual time steps capable in handling systems with thousands of bodies. However, they incur an energy drift. So if you want to simulate planetary systems over secular times (remember ~yr long orbits of 10s-100s Myr), these energy errors will introduce spurious effects and inaccurate results.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Every particle gets its own timestep based on how fast it is evolving. Fast-evolving particles get small timesteps while slow ones, longer timesteps, reducing computational cost.</a:t>
            </a:r>
            <a:endParaRPr b="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Planets, however, have orbits of a year so would have 100million orbits, any small error can be problematic and yield unreliable results over long timescales, especially when you consider periodic effects like ZKL or resonance. So instead, symplectic integrators are used to integrate over secular timescales. These solve the underlying Hamiltonian equations and can conserve physical quantities such as momentum or energy to numerical precision. The problem, is that they require shared timestep. So in systems containing both tight planetary orbits and wide cluster dynamics, the timestep will be dictated by the tightest planetary orbit and progress essentially halts.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is where NEMESIS comes in. Nemesis is a hybrid method and separates small-scale systems such as planetary systems from the cluster dynamics, integrating each with the most appropriate numerical method with period synchronisation occurring between scales. This uses the same philosophy as bridge, since you split the Hamiltonian in a fast and slow evolving part. Splitting the scales allows us to use an accurate but costly method on fast-evolving systems, while a cheap but approximative method for the global to allow more efficient tasks.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All particles update their position and velocities using the same timestep, since this is dependent on the fastest evolving particle the simulation grinds to a halt</a:t>
            </a:r>
            <a:endParaRPr b="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d1195d41bd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3d1195d41b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You have a couple notable parameters within Nemesis. The bridge time step, which dictates the frequency with which you sync children and parent, but also check for dissolution events. Too small a time-step you have essentially a very slow N-body integrator, while too large a time-step your correction kicks are applied too infrequently and you wont be tracking correctly the influence of the external environment on the children.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Trade off in the bridge time step follows Pareto front where there is a balance between energy error and computational time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Reinforcement learning can help with this, giving adaptable time steps without expert knowledge but shown to be difficult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Another one is the parent radius; if you have too large a parent radius - the center-of-mass approximation will lose reliability as you increase the chances of several dominating masses. This has big repercussions given, during correction kicks, children of distinct particles do not interact. Too small a parent radius you will not be correctly tracking your small-scale dynamics.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ce84fbe8ee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3ce84fbe8e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Overall, each planetary system is integrated independently from the cluster. However, the planets must still feel the gravitational influence of the cluster, and the cluster must feel the gravitational influence of the planets. Recall that in the parent code, which follows the cluster, each subsystem is represented only by a center-of-mass particle. To account for the missing forces induced by the individual children onto the cluster and vice versa, Nemesis applies correction kicks at every bridge timestep.</a:t>
            </a:r>
            <a:endParaRPr/>
          </a:p>
          <a:p>
            <a:pPr marL="0" lvl="0" indent="0" algn="l" rtl="0">
              <a:spcBef>
                <a:spcPts val="0"/>
              </a:spcBef>
              <a:spcAft>
                <a:spcPts val="0"/>
              </a:spcAft>
              <a:buNone/>
            </a:pPr>
            <a:endParaRPr/>
          </a:p>
          <a:p>
            <a:pPr marL="0" lvl="0" indent="0" algn="l" rtl="0">
              <a:spcBef>
                <a:spcPts val="0"/>
              </a:spcBef>
              <a:spcAft>
                <a:spcPts val="0"/>
              </a:spcAft>
              <a:buNone/>
            </a:pPr>
            <a:r>
              <a:rPr lang="en"/>
              <a:t>Correction kicks restore the missing forces.</a:t>
            </a:r>
            <a:endParaRPr/>
          </a:p>
          <a:p>
            <a:pPr marL="0" lvl="0" indent="0" algn="l" rtl="0">
              <a:spcBef>
                <a:spcPts val="0"/>
              </a:spcBef>
              <a:spcAft>
                <a:spcPts val="0"/>
              </a:spcAft>
              <a:buNone/>
            </a:pPr>
            <a:endParaRPr/>
          </a:p>
          <a:p>
            <a:pPr marL="0" lvl="0" indent="0" algn="l" rtl="0">
              <a:spcBef>
                <a:spcPts val="0"/>
              </a:spcBef>
              <a:spcAft>
                <a:spcPts val="0"/>
              </a:spcAft>
              <a:buNone/>
            </a:pPr>
            <a:r>
              <a:rPr lang="en"/>
              <a:t>The correction kicks applied on parents is basically summing the difference in gravitational force exerted by all child particles within a child system, with that of its representative parent particle. We have to subtract the force exerted by the representative parent, because they are integrated within the global integrator together.</a:t>
            </a:r>
            <a:endParaRPr/>
          </a:p>
          <a:p>
            <a:pPr marL="0" lvl="0" indent="0" algn="l" rtl="0">
              <a:spcBef>
                <a:spcPts val="0"/>
              </a:spcBef>
              <a:spcAft>
                <a:spcPts val="0"/>
              </a:spcAft>
              <a:buNone/>
            </a:pPr>
            <a:r>
              <a:rPr lang="en"/>
              <a:t>Meanwhile, the correction kicks applied on children correspond to the sum of the gravitational influence of all external parents minus that of its parent representative.</a:t>
            </a:r>
            <a:endParaRPr/>
          </a:p>
          <a:p>
            <a:pPr marL="0" lvl="0" indent="0" algn="l" rtl="0">
              <a:spcBef>
                <a:spcPts val="0"/>
              </a:spcBef>
              <a:spcAft>
                <a:spcPts val="0"/>
              </a:spcAft>
              <a:buNone/>
            </a:pPr>
            <a:r>
              <a:rPr lang="en"/>
              <a:t>Applied in a second-order Verlet KDK method.</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ce99e8819f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ce99e8819f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d0987259a2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3d0987259a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95fc0d3191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395fc0d319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show the benefit of the code, consider this simple test of a star cluster initialised in a Plummer sphere. While Ph4 took 700 minutes when there are 20 children (so 20 planetary systems). When we considered 60 children, Ph4 took 2000 minutes while Nemesis took 100 minutes. And this is a worst-case scenario where all systems take roughly the same amount of time. Nemesis has a self-scheduler which prioritises more taxing systems. </a:t>
            </a:r>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linear scaling represents a </a:t>
            </a:r>
            <a:r>
              <a:rPr lang="en" b="1">
                <a:solidFill>
                  <a:schemeClr val="dk1"/>
                </a:solidFill>
              </a:rPr>
              <a:t>worst-case scenario</a:t>
            </a:r>
            <a:r>
              <a:rPr lang="en">
                <a:solidFill>
                  <a:schemeClr val="dk1"/>
                </a:solidFill>
              </a:rPr>
              <a:t>, where all children systems take exactly the same amount of time to integrate. In that case, if the number of subsystems exceeds the number of CPUs, jobs must be executed sequentially and the runtime grows linearly. In practice, however, Nemesis uses a </a:t>
            </a:r>
            <a:r>
              <a:rPr lang="en" b="1">
                <a:solidFill>
                  <a:schemeClr val="dk1"/>
                </a:solidFill>
              </a:rPr>
              <a:t>self-scheduler</a:t>
            </a:r>
            <a:r>
              <a:rPr lang="en">
                <a:solidFill>
                  <a:schemeClr val="dk1"/>
                </a:solidFill>
              </a:rPr>
              <a:t>, which always assigns the heaviest subsystem jobs first. This means smaller systems fill in the gaps while large systems are already running, so the actual runtime is usually significantly shorter than the linear estimate.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d0d9117139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3d0d9117139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95fc0d3191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95fc0d3191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1MSun, 1Mjupiter: a = 6au</a:t>
            </a:r>
            <a:endParaRPr/>
          </a:p>
          <a:p>
            <a:pPr marL="457200" lvl="0" indent="-298450" algn="l" rtl="0">
              <a:spcBef>
                <a:spcPts val="0"/>
              </a:spcBef>
              <a:spcAft>
                <a:spcPts val="0"/>
              </a:spcAft>
              <a:buSzPts val="1100"/>
              <a:buChar char="-"/>
            </a:pPr>
            <a:r>
              <a:rPr lang="en"/>
              <a:t>OUter body 40 MJup, a = 100 au and e = 0.6</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95fc0d3191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395fc0d319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Nemesis underestimates the effective potential since bridge timesteps &gt;&gt; internal timestep, but effect is minimal at the benefit of huge computational power</a:t>
            </a:r>
            <a:endParaRPr/>
          </a:p>
          <a:p>
            <a:pPr marL="0" lvl="0" indent="0" algn="l" rtl="0">
              <a:spcBef>
                <a:spcPts val="0"/>
              </a:spcBef>
              <a:spcAft>
                <a:spcPts val="0"/>
              </a:spcAft>
              <a:buNone/>
            </a:pPr>
            <a:r>
              <a:rPr lang="en"/>
              <a:t>	Close encounters not triggering parent merger are likely to be under resolved</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d04f28af10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3d04f28af10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multiphysics aspect is also tackled thanks to the bridge scheme, which, as mentioned before, splits the Hamiltonian into the different scales (small and large). Since it’s a direct mapping from Hamiltonian, it preserves phase-space volume and is time reversible.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Here we’ve added a line to say that our cluster particles, which live in the parent code, feel the influence of an external MW-like potential.</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Can also make the galaxy feel the cluster if you did a gravity.add_system and flipped the variables, but since here we use an analytical approximation its not worth it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t>Here we’ve added a line to say that our cluster particles, which live in the parent code, feel the influence of an external MW-like potential.</a:t>
            </a:r>
            <a:endParaRPr/>
          </a:p>
          <a:p>
            <a:pPr marL="0" lvl="0" indent="0" algn="l" rtl="0">
              <a:spcBef>
                <a:spcPts val="0"/>
              </a:spcBef>
              <a:spcAft>
                <a:spcPts val="0"/>
              </a:spcAft>
              <a:buNone/>
            </a:pPr>
            <a:r>
              <a:rPr lang="en"/>
              <a:t>Can also make the galaxy feel the cluster if you did a gravity.add_system and flipped the variables, but since here we use an analytical approximation its not worth it</a:t>
            </a:r>
            <a:endParaRPr/>
          </a:p>
          <a:p>
            <a:pPr marL="0" lvl="0" indent="0" algn="l" rtl="0">
              <a:spcBef>
                <a:spcPts val="0"/>
              </a:spcBef>
              <a:spcAft>
                <a:spcPts val="0"/>
              </a:spcAft>
              <a:buNone/>
            </a:pPr>
            <a:r>
              <a:rPr lang="en"/>
              <a:t>Bridge you can also add additional forces:</a:t>
            </a:r>
            <a:endParaRPr/>
          </a:p>
          <a:p>
            <a:pPr marL="0" lvl="0" indent="0" algn="l" rtl="0">
              <a:spcBef>
                <a:spcPts val="0"/>
              </a:spcBef>
              <a:spcAft>
                <a:spcPts val="0"/>
              </a:spcAft>
              <a:buNone/>
            </a:pPr>
            <a:r>
              <a:rPr lang="en"/>
              <a:t>	Migration of planets, dynamical friction for BH inspirals – examples in 9.2</a:t>
            </a:r>
            <a:endParaRPr/>
          </a:p>
          <a:p>
            <a:pPr marL="0" lvl="0" indent="457200" algn="l" rtl="0">
              <a:spcBef>
                <a:spcPts val="0"/>
              </a:spcBef>
              <a:spcAft>
                <a:spcPts val="0"/>
              </a:spcAft>
              <a:buNone/>
            </a:pPr>
            <a:r>
              <a:rPr lang="en"/>
              <a:t>Bridge between physical domains, so for instance hydro and gravity - this allows you to better track particles in hydrodynamics</a:t>
            </a:r>
            <a:endParaRPr/>
          </a:p>
          <a:p>
            <a:pPr marL="0" lvl="0" indent="457200" algn="l" rtl="0">
              <a:spcBef>
                <a:spcPts val="0"/>
              </a:spcBef>
              <a:spcAft>
                <a:spcPts val="0"/>
              </a:spcAft>
              <a:buNone/>
            </a:pPr>
            <a:r>
              <a:rPr lang="en"/>
              <a:t>Split the fast evolving (in this case cluster) with slow evolving (influence of galactic tides) Hamiltonian and combine their solutions</a:t>
            </a:r>
            <a:endParaRPr/>
          </a:p>
          <a:p>
            <a:pPr marL="0" lvl="0" indent="45720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d9efa5f03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d9efa5f0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Now to simulate the environment we used Nemesis, which considers stellar evolution, the galactic tides and gravitational dynamics.</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dace2409b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dace2409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We decide to model a NGC 1333-like cluster. This contains 150 stars, and past research suggests it was born sub-virially with a fractal configuration (that is, substructure rather than homogenous).</a:t>
            </a:r>
            <a:endParaRPr>
              <a:solidFill>
                <a:schemeClr val="dk1"/>
              </a:solidFill>
            </a:endParaRPr>
          </a:p>
          <a:p>
            <a:pPr marL="0" lvl="0" indent="0" algn="l" rtl="0">
              <a:spcBef>
                <a:spcPts val="0"/>
              </a:spcBef>
              <a:spcAft>
                <a:spcPts val="0"/>
              </a:spcAft>
              <a:buNone/>
            </a:pPr>
            <a:r>
              <a:rPr lang="en">
                <a:solidFill>
                  <a:schemeClr val="dk1"/>
                </a:solidFill>
              </a:rPr>
              <a:t>In our case, we add in 145 planetary systems with planet properties synthesised using PACE and asteroids. They are initially all coplanar, like a disk.</a:t>
            </a:r>
            <a:endParaRPr>
              <a:solidFill>
                <a:schemeClr val="dk1"/>
              </a:solidFill>
            </a:endParaRPr>
          </a:p>
          <a:p>
            <a:pPr marL="0" lvl="0" indent="0" algn="l" rtl="0">
              <a:spcBef>
                <a:spcPts val="0"/>
              </a:spcBef>
              <a:spcAft>
                <a:spcPts val="0"/>
              </a:spcAft>
              <a:buNone/>
            </a:pPr>
            <a:r>
              <a:rPr lang="en">
                <a:solidFill>
                  <a:schemeClr val="dk1"/>
                </a:solidFill>
              </a:rPr>
              <a:t>In our simulations, stellar evolution and the galactic tides are also accounted for.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u="sng">
                <a:solidFill>
                  <a:schemeClr val="dk1"/>
                </a:solidFill>
              </a:rPr>
              <a:t>NGC 1333:</a:t>
            </a:r>
            <a:endParaRPr u="sng">
              <a:solidFill>
                <a:schemeClr val="dk1"/>
              </a:solidFill>
            </a:endParaRPr>
          </a:p>
          <a:p>
            <a:pPr marL="0" lvl="0" indent="0" algn="l" rtl="0">
              <a:spcBef>
                <a:spcPts val="0"/>
              </a:spcBef>
              <a:spcAft>
                <a:spcPts val="0"/>
              </a:spcAft>
              <a:buNone/>
            </a:pPr>
            <a:r>
              <a:rPr lang="en">
                <a:solidFill>
                  <a:schemeClr val="dk1"/>
                </a:solidFill>
              </a:rPr>
              <a:t>	203 stars in inner 1.2pc</a:t>
            </a:r>
            <a:endParaRPr>
              <a:solidFill>
                <a:schemeClr val="dk1"/>
              </a:solidFill>
            </a:endParaRPr>
          </a:p>
          <a:p>
            <a:pPr marL="0" lvl="0" indent="0" algn="l" rtl="0">
              <a:spcBef>
                <a:spcPts val="0"/>
              </a:spcBef>
              <a:spcAft>
                <a:spcPts val="0"/>
              </a:spcAft>
              <a:buNone/>
            </a:pPr>
            <a:r>
              <a:rPr lang="en">
                <a:solidFill>
                  <a:schemeClr val="dk1"/>
                </a:solidFill>
              </a:rPr>
              <a:t>	1 Myr old</a:t>
            </a:r>
            <a:endParaRPr>
              <a:solidFill>
                <a:schemeClr val="dk1"/>
              </a:solidFill>
            </a:endParaRPr>
          </a:p>
          <a:p>
            <a:pPr marL="0" lvl="0" indent="0" algn="l" rtl="0">
              <a:spcBef>
                <a:spcPts val="0"/>
              </a:spcBef>
              <a:spcAft>
                <a:spcPts val="0"/>
              </a:spcAft>
              <a:buNone/>
            </a:pPr>
            <a:r>
              <a:rPr lang="en">
                <a:solidFill>
                  <a:schemeClr val="dk1"/>
                </a:solidFill>
              </a:rPr>
              <a:t>	Parameters are based on two previous papers by Parker &amp; Alves de Oliviera who found these best replicate the current observed distribution of stars</a:t>
            </a:r>
            <a:endParaRPr>
              <a:solidFill>
                <a:schemeClr val="dk1"/>
              </a:solidFill>
            </a:endParaRPr>
          </a:p>
          <a:p>
            <a:pPr marL="0" lvl="0" indent="0" algn="l" rtl="0">
              <a:spcBef>
                <a:spcPts val="0"/>
              </a:spcBef>
              <a:spcAft>
                <a:spcPts val="0"/>
              </a:spcAft>
              <a:buNone/>
            </a:pPr>
            <a:r>
              <a:rPr lang="en">
                <a:solidFill>
                  <a:schemeClr val="dk1"/>
                </a:solidFill>
              </a:rPr>
              <a:t>	Sub-viriality is due to no more substructure being observed in the cluster, and observations indicating clusters are born subvirial</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db672c2fcb_4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db672c2fcb_4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We decide to model a NGC 1333-like cluster. This contains 150 stars, and past research suggests it was born sub-virially with a fractal configuration (that is, substructure rather than homogenous).</a:t>
            </a:r>
            <a:endParaRPr>
              <a:solidFill>
                <a:schemeClr val="dk1"/>
              </a:solidFill>
            </a:endParaRPr>
          </a:p>
          <a:p>
            <a:pPr marL="0" lvl="0" indent="0" algn="l" rtl="0">
              <a:spcBef>
                <a:spcPts val="0"/>
              </a:spcBef>
              <a:spcAft>
                <a:spcPts val="0"/>
              </a:spcAft>
              <a:buNone/>
            </a:pPr>
            <a:r>
              <a:rPr lang="en">
                <a:solidFill>
                  <a:schemeClr val="dk1"/>
                </a:solidFill>
              </a:rPr>
              <a:t>In our case, we add in 145 planetary systems with planet properties synthesised using PACE and asteroids. They are initially all coplanar, like a disk.</a:t>
            </a:r>
            <a:endParaRPr>
              <a:solidFill>
                <a:schemeClr val="dk1"/>
              </a:solidFill>
            </a:endParaRPr>
          </a:p>
          <a:p>
            <a:pPr marL="0" lvl="0" indent="0" algn="l" rtl="0">
              <a:spcBef>
                <a:spcPts val="0"/>
              </a:spcBef>
              <a:spcAft>
                <a:spcPts val="0"/>
              </a:spcAft>
              <a:buNone/>
            </a:pPr>
            <a:r>
              <a:rPr lang="en">
                <a:solidFill>
                  <a:schemeClr val="dk1"/>
                </a:solidFill>
              </a:rPr>
              <a:t>In our simulations, stellar evolution and the galactic tides are also accounted for.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u="sng">
                <a:solidFill>
                  <a:schemeClr val="dk1"/>
                </a:solidFill>
              </a:rPr>
              <a:t>NGC 1333:</a:t>
            </a:r>
            <a:endParaRPr u="sng">
              <a:solidFill>
                <a:schemeClr val="dk1"/>
              </a:solidFill>
            </a:endParaRPr>
          </a:p>
          <a:p>
            <a:pPr marL="0" lvl="0" indent="0" algn="l" rtl="0">
              <a:spcBef>
                <a:spcPts val="0"/>
              </a:spcBef>
              <a:spcAft>
                <a:spcPts val="0"/>
              </a:spcAft>
              <a:buNone/>
            </a:pPr>
            <a:r>
              <a:rPr lang="en">
                <a:solidFill>
                  <a:schemeClr val="dk1"/>
                </a:solidFill>
              </a:rPr>
              <a:t>	203 stars in inner 1.2pc</a:t>
            </a:r>
            <a:endParaRPr>
              <a:solidFill>
                <a:schemeClr val="dk1"/>
              </a:solidFill>
            </a:endParaRPr>
          </a:p>
          <a:p>
            <a:pPr marL="0" lvl="0" indent="0" algn="l" rtl="0">
              <a:spcBef>
                <a:spcPts val="0"/>
              </a:spcBef>
              <a:spcAft>
                <a:spcPts val="0"/>
              </a:spcAft>
              <a:buNone/>
            </a:pPr>
            <a:r>
              <a:rPr lang="en">
                <a:solidFill>
                  <a:schemeClr val="dk1"/>
                </a:solidFill>
              </a:rPr>
              <a:t>	1 Myr old</a:t>
            </a:r>
            <a:endParaRPr>
              <a:solidFill>
                <a:schemeClr val="dk1"/>
              </a:solidFill>
            </a:endParaRPr>
          </a:p>
          <a:p>
            <a:pPr marL="0" lvl="0" indent="0" algn="l" rtl="0">
              <a:spcBef>
                <a:spcPts val="0"/>
              </a:spcBef>
              <a:spcAft>
                <a:spcPts val="0"/>
              </a:spcAft>
              <a:buNone/>
            </a:pPr>
            <a:r>
              <a:rPr lang="en">
                <a:solidFill>
                  <a:schemeClr val="dk1"/>
                </a:solidFill>
              </a:rPr>
              <a:t>	Parameters are based on two previous papers by Parker &amp; Alves de Oliviera who found these best replicate the current observed distribution of stars</a:t>
            </a:r>
            <a:endParaRPr>
              <a:solidFill>
                <a:schemeClr val="dk1"/>
              </a:solidFill>
            </a:endParaRPr>
          </a:p>
          <a:p>
            <a:pPr marL="0" lvl="0" indent="0" algn="l" rtl="0">
              <a:spcBef>
                <a:spcPts val="0"/>
              </a:spcBef>
              <a:spcAft>
                <a:spcPts val="0"/>
              </a:spcAft>
              <a:buNone/>
            </a:pPr>
            <a:r>
              <a:rPr lang="en">
                <a:solidFill>
                  <a:schemeClr val="dk1"/>
                </a:solidFill>
              </a:rPr>
              <a:t>	Sub-viriality is due to no more substructure being observed in the cluster, and observations indicating clusters are born subvirial</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db672c2fcb_4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db672c2fcb_4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We decide to model a NGC 1333-like cluster. This contains 150 stars, and past research suggests it was born sub-virially with a fractal configuration (that is, substructure rather than homogenous).</a:t>
            </a:r>
            <a:endParaRPr>
              <a:solidFill>
                <a:schemeClr val="dk1"/>
              </a:solidFill>
            </a:endParaRPr>
          </a:p>
          <a:p>
            <a:pPr marL="0" lvl="0" indent="0" algn="l" rtl="0">
              <a:spcBef>
                <a:spcPts val="0"/>
              </a:spcBef>
              <a:spcAft>
                <a:spcPts val="0"/>
              </a:spcAft>
              <a:buNone/>
            </a:pPr>
            <a:r>
              <a:rPr lang="en">
                <a:solidFill>
                  <a:schemeClr val="dk1"/>
                </a:solidFill>
              </a:rPr>
              <a:t>In our case, we add in 145 planetary systems with planet properties synthesised using PACE and asteroids. They are initially all coplanar, like a disk.</a:t>
            </a:r>
            <a:endParaRPr>
              <a:solidFill>
                <a:schemeClr val="dk1"/>
              </a:solidFill>
            </a:endParaRPr>
          </a:p>
          <a:p>
            <a:pPr marL="0" lvl="0" indent="0" algn="l" rtl="0">
              <a:spcBef>
                <a:spcPts val="0"/>
              </a:spcBef>
              <a:spcAft>
                <a:spcPts val="0"/>
              </a:spcAft>
              <a:buNone/>
            </a:pPr>
            <a:r>
              <a:rPr lang="en">
                <a:solidFill>
                  <a:schemeClr val="dk1"/>
                </a:solidFill>
              </a:rPr>
              <a:t>In our simulations, stellar evolution and the galactic tides are also accounted for.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u="sng">
                <a:solidFill>
                  <a:schemeClr val="dk1"/>
                </a:solidFill>
              </a:rPr>
              <a:t>NGC 1333:</a:t>
            </a:r>
            <a:endParaRPr u="sng">
              <a:solidFill>
                <a:schemeClr val="dk1"/>
              </a:solidFill>
            </a:endParaRPr>
          </a:p>
          <a:p>
            <a:pPr marL="0" lvl="0" indent="0" algn="l" rtl="0">
              <a:spcBef>
                <a:spcPts val="0"/>
              </a:spcBef>
              <a:spcAft>
                <a:spcPts val="0"/>
              </a:spcAft>
              <a:buNone/>
            </a:pPr>
            <a:r>
              <a:rPr lang="en">
                <a:solidFill>
                  <a:schemeClr val="dk1"/>
                </a:solidFill>
              </a:rPr>
              <a:t>	203 stars in inner 1.2pc</a:t>
            </a:r>
            <a:endParaRPr>
              <a:solidFill>
                <a:schemeClr val="dk1"/>
              </a:solidFill>
            </a:endParaRPr>
          </a:p>
          <a:p>
            <a:pPr marL="0" lvl="0" indent="0" algn="l" rtl="0">
              <a:spcBef>
                <a:spcPts val="0"/>
              </a:spcBef>
              <a:spcAft>
                <a:spcPts val="0"/>
              </a:spcAft>
              <a:buNone/>
            </a:pPr>
            <a:r>
              <a:rPr lang="en">
                <a:solidFill>
                  <a:schemeClr val="dk1"/>
                </a:solidFill>
              </a:rPr>
              <a:t>	1 Myr old</a:t>
            </a:r>
            <a:endParaRPr>
              <a:solidFill>
                <a:schemeClr val="dk1"/>
              </a:solidFill>
            </a:endParaRPr>
          </a:p>
          <a:p>
            <a:pPr marL="0" lvl="0" indent="0" algn="l" rtl="0">
              <a:spcBef>
                <a:spcPts val="0"/>
              </a:spcBef>
              <a:spcAft>
                <a:spcPts val="0"/>
              </a:spcAft>
              <a:buNone/>
            </a:pPr>
            <a:r>
              <a:rPr lang="en">
                <a:solidFill>
                  <a:schemeClr val="dk1"/>
                </a:solidFill>
              </a:rPr>
              <a:t>	Parameters are based on two previous papers by Parker &amp; Alves de Oliviera who found these best replicate the current observed distribution of stars</a:t>
            </a:r>
            <a:endParaRPr>
              <a:solidFill>
                <a:schemeClr val="dk1"/>
              </a:solidFill>
            </a:endParaRPr>
          </a:p>
          <a:p>
            <a:pPr marL="0" lvl="0" indent="0" algn="l" rtl="0">
              <a:spcBef>
                <a:spcPts val="0"/>
              </a:spcBef>
              <a:spcAft>
                <a:spcPts val="0"/>
              </a:spcAft>
              <a:buNone/>
            </a:pPr>
            <a:r>
              <a:rPr lang="en">
                <a:solidFill>
                  <a:schemeClr val="dk1"/>
                </a:solidFill>
              </a:rPr>
              <a:t>	Sub-viriality is due to no more substructure being observed in the cluster, and observations indicating clusters are born subvirial</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d971e3ebf7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d971e3ebf7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http://www.youtube.com/watch?v=xbdC8BnZnyA</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gMS_KZz5D0Q"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cycIn8hDZKY"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290275" y="569650"/>
            <a:ext cx="4045200" cy="1741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080" b="1">
                <a:solidFill>
                  <a:srgbClr val="06123B"/>
                </a:solidFill>
              </a:rPr>
              <a:t>Exchanging Asteroids in Star Clusters</a:t>
            </a:r>
            <a:endParaRPr sz="4080" b="1">
              <a:solidFill>
                <a:srgbClr val="06123B"/>
              </a:solidFill>
            </a:endParaRPr>
          </a:p>
        </p:txBody>
      </p:sp>
      <p:sp>
        <p:nvSpPr>
          <p:cNvPr id="55" name="Google Shape;55;p13"/>
          <p:cNvSpPr txBox="1">
            <a:spLocks noGrp="1"/>
          </p:cNvSpPr>
          <p:nvPr>
            <p:ph type="subTitle" idx="1"/>
          </p:nvPr>
        </p:nvSpPr>
        <p:spPr>
          <a:xfrm>
            <a:off x="290275" y="2386500"/>
            <a:ext cx="4045200" cy="714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 sz="2200" b="1">
                <a:solidFill>
                  <a:srgbClr val="0C2577"/>
                </a:solidFill>
              </a:rPr>
              <a:t>Erwan Hochart &amp; </a:t>
            </a:r>
            <a:endParaRPr sz="2200" b="1">
              <a:solidFill>
                <a:srgbClr val="0C2577"/>
              </a:solidFill>
            </a:endParaRPr>
          </a:p>
          <a:p>
            <a:pPr marL="0" lvl="0" indent="0" algn="ctr" rtl="0">
              <a:lnSpc>
                <a:spcPct val="80000"/>
              </a:lnSpc>
              <a:spcBef>
                <a:spcPts val="0"/>
              </a:spcBef>
              <a:spcAft>
                <a:spcPts val="0"/>
              </a:spcAft>
              <a:buNone/>
            </a:pPr>
            <a:r>
              <a:rPr lang="en" sz="2200" b="1">
                <a:solidFill>
                  <a:srgbClr val="0C2577"/>
                </a:solidFill>
              </a:rPr>
              <a:t>Simon Portegies Zwart</a:t>
            </a:r>
            <a:endParaRPr sz="2200" b="1">
              <a:solidFill>
                <a:srgbClr val="0C2577"/>
              </a:solidFill>
            </a:endParaRPr>
          </a:p>
        </p:txBody>
      </p:sp>
      <p:sp>
        <p:nvSpPr>
          <p:cNvPr id="56" name="Google Shape;56;p1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57" name="Google Shape;57;p13" title="Dropped Image.png"/>
          <p:cNvPicPr preferRelativeResize="0"/>
          <p:nvPr/>
        </p:nvPicPr>
        <p:blipFill>
          <a:blip r:embed="rId3">
            <a:alphaModFix/>
          </a:blip>
          <a:stretch>
            <a:fillRect/>
          </a:stretch>
        </p:blipFill>
        <p:spPr>
          <a:xfrm>
            <a:off x="4580256" y="0"/>
            <a:ext cx="4571998" cy="6972037"/>
          </a:xfrm>
          <a:prstGeom prst="rect">
            <a:avLst/>
          </a:prstGeom>
          <a:noFill/>
          <a:ln>
            <a:noFill/>
          </a:ln>
        </p:spPr>
      </p:pic>
      <p:pic>
        <p:nvPicPr>
          <p:cNvPr id="58" name="Google Shape;58;p13" descr="Logo&#10;&#10;Description automatically generated"/>
          <p:cNvPicPr preferRelativeResize="0"/>
          <p:nvPr/>
        </p:nvPicPr>
        <p:blipFill rotWithShape="1">
          <a:blip r:embed="rId4">
            <a:alphaModFix/>
          </a:blip>
          <a:srcRect/>
          <a:stretch/>
        </p:blipFill>
        <p:spPr>
          <a:xfrm>
            <a:off x="911913" y="3240799"/>
            <a:ext cx="1138415" cy="1320052"/>
          </a:xfrm>
          <a:prstGeom prst="rect">
            <a:avLst/>
          </a:prstGeom>
          <a:noFill/>
          <a:ln>
            <a:noFill/>
          </a:ln>
        </p:spPr>
      </p:pic>
      <p:pic>
        <p:nvPicPr>
          <p:cNvPr id="59" name="Google Shape;59;p13" descr="A black background with a black square&#10;&#10;Description automatically generated with medium confidence"/>
          <p:cNvPicPr preferRelativeResize="0"/>
          <p:nvPr/>
        </p:nvPicPr>
        <p:blipFill rotWithShape="1">
          <a:blip r:embed="rId5">
            <a:alphaModFix/>
          </a:blip>
          <a:srcRect/>
          <a:stretch/>
        </p:blipFill>
        <p:spPr>
          <a:xfrm>
            <a:off x="2387352" y="3240799"/>
            <a:ext cx="1326483" cy="1320973"/>
          </a:xfrm>
          <a:prstGeom prst="rect">
            <a:avLst/>
          </a:prstGeom>
          <a:noFill/>
          <a:ln>
            <a:noFill/>
          </a:ln>
        </p:spPr>
      </p:pic>
      <p:sp>
        <p:nvSpPr>
          <p:cNvPr id="60" name="Google Shape;60;p13"/>
          <p:cNvSpPr txBox="1"/>
          <p:nvPr/>
        </p:nvSpPr>
        <p:spPr>
          <a:xfrm>
            <a:off x="1559875" y="4824295"/>
            <a:ext cx="1506000" cy="31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2"/>
                </a:solidFill>
              </a:rPr>
              <a:t>arXiv:2604.19413</a:t>
            </a:r>
            <a:endParaRPr sz="10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146"/>
        <p:cNvGrpSpPr/>
        <p:nvPr/>
      </p:nvGrpSpPr>
      <p:grpSpPr>
        <a:xfrm>
          <a:off x="0" y="0"/>
          <a:ext cx="0" cy="0"/>
          <a:chOff x="0" y="0"/>
          <a:chExt cx="0" cy="0"/>
        </a:xfrm>
      </p:grpSpPr>
      <p:sp>
        <p:nvSpPr>
          <p:cNvPr id="147" name="Google Shape;147;p22"/>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3</a:t>
            </a:r>
            <a:endParaRPr sz="1800">
              <a:solidFill>
                <a:srgbClr val="FFFFFF"/>
              </a:solidFill>
              <a:latin typeface="Arial"/>
              <a:ea typeface="Arial"/>
              <a:cs typeface="Arial"/>
              <a:sym typeface="Arial"/>
            </a:endParaRPr>
          </a:p>
        </p:txBody>
      </p:sp>
      <p:sp>
        <p:nvSpPr>
          <p:cNvPr id="148" name="Google Shape;148;p22"/>
          <p:cNvSpPr txBox="1"/>
          <p:nvPr/>
        </p:nvSpPr>
        <p:spPr>
          <a:xfrm>
            <a:off x="315200" y="1153275"/>
            <a:ext cx="4284300" cy="35679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0C2577"/>
              </a:buClr>
              <a:buSzPts val="2000"/>
              <a:buFont typeface="Courier New"/>
              <a:buChar char="●"/>
            </a:pPr>
            <a:r>
              <a:rPr lang="en" sz="2000">
                <a:solidFill>
                  <a:srgbClr val="0C2577"/>
                </a:solidFill>
                <a:latin typeface="Courier New"/>
                <a:ea typeface="Courier New"/>
                <a:cs typeface="Courier New"/>
                <a:sym typeface="Courier New"/>
              </a:rPr>
              <a:t>Nemesis</a:t>
            </a:r>
            <a:endParaRPr sz="2000">
              <a:solidFill>
                <a:srgbClr val="0C2577"/>
              </a:solidFill>
              <a:latin typeface="Courier New"/>
              <a:ea typeface="Courier New"/>
              <a:cs typeface="Courier New"/>
              <a:sym typeface="Courier New"/>
            </a:endParaRPr>
          </a:p>
          <a:p>
            <a:pPr marL="457200" lvl="0" indent="0" algn="l" rtl="0">
              <a:spcBef>
                <a:spcPts val="0"/>
              </a:spcBef>
              <a:spcAft>
                <a:spcPts val="0"/>
              </a:spcAft>
              <a:buNone/>
            </a:pPr>
            <a:r>
              <a:rPr lang="en" sz="900">
                <a:solidFill>
                  <a:schemeClr val="dk2"/>
                </a:solidFill>
              </a:rPr>
              <a:t>Hochart &amp; Portegies Zwart 2026</a:t>
            </a:r>
            <a:endParaRPr sz="900">
              <a:solidFill>
                <a:schemeClr val="dk2"/>
              </a:solidFill>
            </a:endParaRPr>
          </a:p>
          <a:p>
            <a:pPr marL="457200" lvl="0" indent="-355600" algn="l" rtl="0">
              <a:spcBef>
                <a:spcPts val="0"/>
              </a:spcBef>
              <a:spcAft>
                <a:spcPts val="0"/>
              </a:spcAft>
              <a:buClr>
                <a:srgbClr val="0C2577"/>
              </a:buClr>
              <a:buSzPts val="2000"/>
              <a:buChar char="●"/>
            </a:pPr>
            <a:r>
              <a:rPr lang="en" sz="2000">
                <a:solidFill>
                  <a:srgbClr val="0C2577"/>
                </a:solidFill>
              </a:rPr>
              <a:t>Cluster NGC 1333-like</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Model 1: Sub-virial, fractal</a:t>
            </a:r>
            <a:endParaRPr sz="2000">
              <a:solidFill>
                <a:srgbClr val="0C2577"/>
              </a:solidFill>
            </a:endParaRPr>
          </a:p>
          <a:p>
            <a:pPr marL="457200" lvl="0" indent="457200" algn="l" rtl="0">
              <a:spcBef>
                <a:spcPts val="0"/>
              </a:spcBef>
              <a:spcAft>
                <a:spcPts val="0"/>
              </a:spcAft>
              <a:buNone/>
            </a:pPr>
            <a:r>
              <a:rPr lang="en" sz="900">
                <a:solidFill>
                  <a:schemeClr val="dk2"/>
                </a:solidFill>
              </a:rPr>
              <a:t>Parker &amp; de Oliveira 2023</a:t>
            </a:r>
            <a:endParaRPr sz="900">
              <a:solidFill>
                <a:schemeClr val="dk2"/>
              </a:solidFill>
            </a:endParaRPr>
          </a:p>
          <a:p>
            <a:pPr marL="914400" lvl="1" indent="-355600" algn="l" rtl="0">
              <a:spcBef>
                <a:spcPts val="0"/>
              </a:spcBef>
              <a:spcAft>
                <a:spcPts val="0"/>
              </a:spcAft>
              <a:buClr>
                <a:srgbClr val="0C2577"/>
              </a:buClr>
              <a:buSzPts val="2000"/>
              <a:buChar char="○"/>
            </a:pPr>
            <a:r>
              <a:rPr lang="en" sz="2000">
                <a:solidFill>
                  <a:srgbClr val="0C2577"/>
                </a:solidFill>
              </a:rPr>
              <a:t>150 stars</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145 planetary systems</a:t>
            </a:r>
            <a:endParaRPr sz="2000">
              <a:solidFill>
                <a:srgbClr val="0C2577"/>
              </a:solidFill>
            </a:endParaRPr>
          </a:p>
          <a:p>
            <a:pPr marL="0" lvl="0" indent="0" algn="l" rtl="0">
              <a:spcBef>
                <a:spcPts val="0"/>
              </a:spcBef>
              <a:spcAft>
                <a:spcPts val="0"/>
              </a:spcAft>
              <a:buNone/>
            </a:pPr>
            <a:r>
              <a:rPr lang="en" sz="900">
                <a:solidFill>
                  <a:schemeClr val="dk2"/>
                </a:solidFill>
              </a:rPr>
              <a:t>		Huang et al. 2024</a:t>
            </a:r>
            <a:endParaRPr sz="900">
              <a:solidFill>
                <a:schemeClr val="dk2"/>
              </a:solidFill>
            </a:endParaRPr>
          </a:p>
          <a:p>
            <a:pPr marL="1371600" lvl="2" indent="-355600" algn="l" rtl="0">
              <a:spcBef>
                <a:spcPts val="0"/>
              </a:spcBef>
              <a:spcAft>
                <a:spcPts val="0"/>
              </a:spcAft>
              <a:buClr>
                <a:srgbClr val="0C2577"/>
              </a:buClr>
              <a:buSzPts val="2000"/>
              <a:buChar char="■"/>
            </a:pPr>
            <a:r>
              <a:rPr lang="en" sz="2000">
                <a:solidFill>
                  <a:srgbClr val="0C2577"/>
                </a:solidFill>
              </a:rPr>
              <a:t>1-8 planets</a:t>
            </a:r>
            <a:endParaRPr sz="2000">
              <a:solidFill>
                <a:srgbClr val="0C2577"/>
              </a:solidFill>
            </a:endParaRPr>
          </a:p>
          <a:p>
            <a:pPr marL="1371600" lvl="2" indent="-355600" algn="l" rtl="0">
              <a:spcBef>
                <a:spcPts val="0"/>
              </a:spcBef>
              <a:spcAft>
                <a:spcPts val="0"/>
              </a:spcAft>
              <a:buClr>
                <a:srgbClr val="0C2577"/>
              </a:buClr>
              <a:buSzPts val="2000"/>
              <a:buChar char="■"/>
            </a:pPr>
            <a:r>
              <a:rPr lang="en" sz="2000">
                <a:solidFill>
                  <a:srgbClr val="0C2577"/>
                </a:solidFill>
              </a:rPr>
              <a:t>500 asteroids</a:t>
            </a:r>
            <a:endParaRPr sz="2000">
              <a:solidFill>
                <a:srgbClr val="0C2577"/>
              </a:solidFill>
            </a:endParaRPr>
          </a:p>
          <a:p>
            <a:pPr marL="457200" lvl="0" indent="-355600" algn="l" rtl="0">
              <a:spcBef>
                <a:spcPts val="0"/>
              </a:spcBef>
              <a:spcAft>
                <a:spcPts val="0"/>
              </a:spcAft>
              <a:buClr>
                <a:srgbClr val="0C2577"/>
              </a:buClr>
              <a:buSzPts val="2000"/>
              <a:buChar char="●"/>
            </a:pPr>
            <a:r>
              <a:rPr lang="en" sz="2000">
                <a:solidFill>
                  <a:srgbClr val="0C2577"/>
                </a:solidFill>
              </a:rPr>
              <a:t>Five runs, 30 Myr each</a:t>
            </a:r>
            <a:endParaRPr sz="2000">
              <a:solidFill>
                <a:srgbClr val="0C2577"/>
              </a:solidFill>
            </a:endParaRPr>
          </a:p>
          <a:p>
            <a:pPr marL="457200" lvl="0" indent="-355600" algn="l" rtl="0">
              <a:spcBef>
                <a:spcPts val="0"/>
              </a:spcBef>
              <a:spcAft>
                <a:spcPts val="0"/>
              </a:spcAft>
              <a:buClr>
                <a:srgbClr val="0C2577"/>
              </a:buClr>
              <a:buSzPts val="2000"/>
              <a:buChar char="●"/>
            </a:pPr>
            <a:r>
              <a:rPr lang="en" sz="2000">
                <a:solidFill>
                  <a:srgbClr val="0C2577"/>
                </a:solidFill>
              </a:rPr>
              <a:t>Model 2: Virialised Plummer</a:t>
            </a:r>
            <a:endParaRPr sz="2000">
              <a:solidFill>
                <a:srgbClr val="0C2577"/>
              </a:solidFill>
            </a:endParaRPr>
          </a:p>
        </p:txBody>
      </p:sp>
      <p:sp>
        <p:nvSpPr>
          <p:cNvPr id="149" name="Google Shape;149;p22"/>
          <p:cNvSpPr txBox="1">
            <a:spLocks noGrp="1"/>
          </p:cNvSpPr>
          <p:nvPr>
            <p:ph type="title" idx="4294967295"/>
          </p:nvPr>
        </p:nvSpPr>
        <p:spPr>
          <a:xfrm>
            <a:off x="311700" y="333075"/>
            <a:ext cx="8520600" cy="82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00" b="1">
                <a:solidFill>
                  <a:srgbClr val="0C2577"/>
                </a:solidFill>
              </a:rPr>
              <a:t>How do debris disks evolve in </a:t>
            </a:r>
            <a:endParaRPr sz="2300" b="1">
              <a:solidFill>
                <a:srgbClr val="0C2577"/>
              </a:solidFill>
            </a:endParaRPr>
          </a:p>
          <a:p>
            <a:pPr marL="0" lvl="0" indent="0" algn="l" rtl="0">
              <a:spcBef>
                <a:spcPts val="0"/>
              </a:spcBef>
              <a:spcAft>
                <a:spcPts val="0"/>
              </a:spcAft>
              <a:buSzPts val="990"/>
              <a:buNone/>
            </a:pPr>
            <a:r>
              <a:rPr lang="en" sz="2300" b="1">
                <a:solidFill>
                  <a:srgbClr val="0C2577"/>
                </a:solidFill>
              </a:rPr>
              <a:t>star clusters?</a:t>
            </a:r>
            <a:endParaRPr sz="2300" b="1">
              <a:solidFill>
                <a:srgbClr val="0C2577"/>
              </a:solidFill>
            </a:endParaRPr>
          </a:p>
        </p:txBody>
      </p:sp>
      <p:pic>
        <p:nvPicPr>
          <p:cNvPr id="150" name="Google Shape;150;p22" title="Dropped Image.png"/>
          <p:cNvPicPr preferRelativeResize="0"/>
          <p:nvPr/>
        </p:nvPicPr>
        <p:blipFill>
          <a:blip r:embed="rId3">
            <a:alphaModFix/>
          </a:blip>
          <a:stretch>
            <a:fillRect/>
          </a:stretch>
        </p:blipFill>
        <p:spPr>
          <a:xfrm>
            <a:off x="6200499" y="155400"/>
            <a:ext cx="2782374" cy="4242975"/>
          </a:xfrm>
          <a:prstGeom prst="rect">
            <a:avLst/>
          </a:prstGeom>
          <a:noFill/>
          <a:ln>
            <a:noFill/>
          </a:ln>
        </p:spPr>
      </p:pic>
      <p:sp>
        <p:nvSpPr>
          <p:cNvPr id="151" name="Google Shape;151;p22"/>
          <p:cNvSpPr txBox="1"/>
          <p:nvPr/>
        </p:nvSpPr>
        <p:spPr>
          <a:xfrm>
            <a:off x="6200497" y="4398375"/>
            <a:ext cx="2486700" cy="32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NGC 1333, Image: NASA, ESA, STScI</a:t>
            </a:r>
            <a:endParaRPr sz="9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155"/>
        <p:cNvGrpSpPr/>
        <p:nvPr/>
      </p:nvGrpSpPr>
      <p:grpSpPr>
        <a:xfrm>
          <a:off x="0" y="0"/>
          <a:ext cx="0" cy="0"/>
          <a:chOff x="0" y="0"/>
          <a:chExt cx="0" cy="0"/>
        </a:xfrm>
      </p:grpSpPr>
      <p:sp>
        <p:nvSpPr>
          <p:cNvPr id="156" name="Google Shape;156;p23"/>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1</a:t>
            </a:r>
            <a:endParaRPr sz="1800">
              <a:solidFill>
                <a:srgbClr val="FFFFFF"/>
              </a:solidFill>
              <a:latin typeface="Arial"/>
              <a:ea typeface="Arial"/>
              <a:cs typeface="Arial"/>
              <a:sym typeface="Arial"/>
            </a:endParaRPr>
          </a:p>
        </p:txBody>
      </p:sp>
      <p:pic>
        <p:nvPicPr>
          <p:cNvPr id="157" name="Google Shape;157;p23" descr="Evolution of asteroids in a virialised Plummer run made to mimic NGC 1333." title="NGC1333 plummer">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4"/>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4</a:t>
            </a:r>
            <a:endParaRPr sz="1800">
              <a:solidFill>
                <a:srgbClr val="FFFFFF"/>
              </a:solidFill>
              <a:latin typeface="Arial"/>
              <a:ea typeface="Arial"/>
              <a:cs typeface="Arial"/>
              <a:sym typeface="Arial"/>
            </a:endParaRPr>
          </a:p>
        </p:txBody>
      </p:sp>
      <p:sp>
        <p:nvSpPr>
          <p:cNvPr id="163" name="Google Shape;163;p24"/>
          <p:cNvSpPr txBox="1">
            <a:spLocks noGrp="1"/>
          </p:cNvSpPr>
          <p:nvPr>
            <p:ph type="title" idx="4294967295"/>
          </p:nvPr>
        </p:nvSpPr>
        <p:spPr>
          <a:xfrm>
            <a:off x="1759200" y="1889850"/>
            <a:ext cx="5625600" cy="1363800"/>
          </a:xfrm>
          <a:prstGeom prst="rect">
            <a:avLst/>
          </a:prstGeom>
          <a:solidFill>
            <a:schemeClr val="lt1"/>
          </a:solidFill>
          <a:ln w="28575" cap="flat" cmpd="sng">
            <a:solidFill>
              <a:srgbClr val="0C2577"/>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r>
              <a:rPr lang="en" sz="3800" b="1">
                <a:solidFill>
                  <a:srgbClr val="0C2577"/>
                </a:solidFill>
              </a:rPr>
              <a:t>How do debris disks evolve in star clusters?</a:t>
            </a:r>
            <a:endParaRPr sz="3800" b="1">
              <a:solidFill>
                <a:srgbClr val="0C2577"/>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5</a:t>
            </a:r>
            <a:endParaRPr sz="1800">
              <a:solidFill>
                <a:srgbClr val="FFFFFF"/>
              </a:solidFill>
              <a:latin typeface="Arial"/>
              <a:ea typeface="Arial"/>
              <a:cs typeface="Arial"/>
              <a:sym typeface="Arial"/>
            </a:endParaRPr>
          </a:p>
        </p:txBody>
      </p:sp>
      <p:sp>
        <p:nvSpPr>
          <p:cNvPr id="169" name="Google Shape;169;p25"/>
          <p:cNvSpPr txBox="1"/>
          <p:nvPr/>
        </p:nvSpPr>
        <p:spPr>
          <a:xfrm>
            <a:off x="5486050" y="311930"/>
            <a:ext cx="3000000" cy="14160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0C2577"/>
              </a:buClr>
              <a:buSzPts val="2000"/>
              <a:buChar char="●"/>
            </a:pPr>
            <a:r>
              <a:rPr lang="en" sz="2000">
                <a:solidFill>
                  <a:srgbClr val="0C2577"/>
                </a:solidFill>
              </a:rPr>
              <a:t>M: 0.08 - 0.45 M</a:t>
            </a:r>
            <a:r>
              <a:rPr lang="en" sz="900">
                <a:solidFill>
                  <a:srgbClr val="0C2577"/>
                </a:solidFill>
              </a:rPr>
              <a:t>⊙</a:t>
            </a:r>
            <a:endParaRPr sz="900">
              <a:solidFill>
                <a:srgbClr val="0C2577"/>
              </a:solidFill>
            </a:endParaRPr>
          </a:p>
          <a:p>
            <a:pPr marL="457200" lvl="0" indent="-355600" algn="l" rtl="0">
              <a:spcBef>
                <a:spcPts val="0"/>
              </a:spcBef>
              <a:spcAft>
                <a:spcPts val="0"/>
              </a:spcAft>
              <a:buClr>
                <a:srgbClr val="0C2577"/>
              </a:buClr>
              <a:buSzPts val="2000"/>
              <a:buChar char="●"/>
            </a:pPr>
            <a:r>
              <a:rPr lang="en" sz="2000">
                <a:solidFill>
                  <a:srgbClr val="0C2577"/>
                </a:solidFill>
              </a:rPr>
              <a:t>K: 0.45 - 0.80 M</a:t>
            </a:r>
            <a:r>
              <a:rPr lang="en" sz="900">
                <a:solidFill>
                  <a:srgbClr val="0C2577"/>
                </a:solidFill>
              </a:rPr>
              <a:t>⊙</a:t>
            </a:r>
            <a:endParaRPr sz="2000">
              <a:solidFill>
                <a:srgbClr val="0C2577"/>
              </a:solidFill>
            </a:endParaRPr>
          </a:p>
          <a:p>
            <a:pPr marL="457200" lvl="0" indent="-355600" algn="l" rtl="0">
              <a:spcBef>
                <a:spcPts val="0"/>
              </a:spcBef>
              <a:spcAft>
                <a:spcPts val="0"/>
              </a:spcAft>
              <a:buClr>
                <a:srgbClr val="0C2577"/>
              </a:buClr>
              <a:buSzPts val="2000"/>
              <a:buChar char="●"/>
            </a:pPr>
            <a:r>
              <a:rPr lang="en" sz="2000">
                <a:solidFill>
                  <a:srgbClr val="0C2577"/>
                </a:solidFill>
              </a:rPr>
              <a:t>FG: 0.80 - 1.40 M</a:t>
            </a:r>
            <a:r>
              <a:rPr lang="en" sz="900">
                <a:solidFill>
                  <a:srgbClr val="0C2577"/>
                </a:solidFill>
              </a:rPr>
              <a:t>⊙</a:t>
            </a:r>
            <a:endParaRPr sz="2000">
              <a:solidFill>
                <a:srgbClr val="0C2577"/>
              </a:solidFill>
            </a:endParaRPr>
          </a:p>
          <a:p>
            <a:pPr marL="457200" lvl="0" indent="-355600" algn="l" rtl="0">
              <a:spcBef>
                <a:spcPts val="0"/>
              </a:spcBef>
              <a:spcAft>
                <a:spcPts val="0"/>
              </a:spcAft>
              <a:buClr>
                <a:srgbClr val="0C2577"/>
              </a:buClr>
              <a:buSzPts val="2000"/>
              <a:buChar char="●"/>
            </a:pPr>
            <a:r>
              <a:rPr lang="en" sz="2000">
                <a:solidFill>
                  <a:srgbClr val="0C2577"/>
                </a:solidFill>
              </a:rPr>
              <a:t>OBA: 1.40 &lt; M</a:t>
            </a:r>
            <a:r>
              <a:rPr lang="en" sz="900">
                <a:solidFill>
                  <a:srgbClr val="0C2577"/>
                </a:solidFill>
              </a:rPr>
              <a:t>⊙</a:t>
            </a:r>
            <a:endParaRPr sz="2000">
              <a:solidFill>
                <a:srgbClr val="0C2577"/>
              </a:solidFill>
            </a:endParaRPr>
          </a:p>
        </p:txBody>
      </p:sp>
      <p:sp>
        <p:nvSpPr>
          <p:cNvPr id="170" name="Google Shape;170;p25"/>
          <p:cNvSpPr/>
          <p:nvPr/>
        </p:nvSpPr>
        <p:spPr>
          <a:xfrm>
            <a:off x="5638450" y="3251268"/>
            <a:ext cx="369300" cy="369300"/>
          </a:xfrm>
          <a:prstGeom prst="rect">
            <a:avLst/>
          </a:prstGeom>
          <a:solidFill>
            <a:srgbClr val="E3EEF8"/>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1" name="Google Shape;171;p25"/>
          <p:cNvSpPr/>
          <p:nvPr/>
        </p:nvSpPr>
        <p:spPr>
          <a:xfrm>
            <a:off x="5638450" y="3793568"/>
            <a:ext cx="369300" cy="369300"/>
          </a:xfrm>
          <a:prstGeom prst="rect">
            <a:avLst/>
          </a:prstGeom>
          <a:solidFill>
            <a:srgbClr val="93C4DE"/>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2" name="Google Shape;172;p25"/>
          <p:cNvSpPr/>
          <p:nvPr/>
        </p:nvSpPr>
        <p:spPr>
          <a:xfrm>
            <a:off x="7594425" y="3251268"/>
            <a:ext cx="369300" cy="369300"/>
          </a:xfrm>
          <a:prstGeom prst="rect">
            <a:avLst/>
          </a:prstGeom>
          <a:solidFill>
            <a:srgbClr val="2D7DB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3" name="Google Shape;173;p25"/>
          <p:cNvSpPr/>
          <p:nvPr/>
        </p:nvSpPr>
        <p:spPr>
          <a:xfrm>
            <a:off x="7594425" y="3793568"/>
            <a:ext cx="369300" cy="369300"/>
          </a:xfrm>
          <a:prstGeom prst="rect">
            <a:avLst/>
          </a:prstGeom>
          <a:solidFill>
            <a:srgbClr val="07306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4" name="Google Shape;174;p25"/>
          <p:cNvSpPr txBox="1"/>
          <p:nvPr/>
        </p:nvSpPr>
        <p:spPr>
          <a:xfrm>
            <a:off x="5968502" y="3221368"/>
            <a:ext cx="11766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C2577"/>
                </a:solidFill>
              </a:rPr>
              <a:t>Native</a:t>
            </a:r>
            <a:endParaRPr sz="1700">
              <a:solidFill>
                <a:srgbClr val="0C2577"/>
              </a:solidFill>
            </a:endParaRPr>
          </a:p>
        </p:txBody>
      </p:sp>
      <p:sp>
        <p:nvSpPr>
          <p:cNvPr id="175" name="Google Shape;175;p25"/>
          <p:cNvSpPr txBox="1"/>
          <p:nvPr/>
        </p:nvSpPr>
        <p:spPr>
          <a:xfrm>
            <a:off x="5968504" y="3755325"/>
            <a:ext cx="18840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C2577"/>
                </a:solidFill>
              </a:rPr>
              <a:t>Captures</a:t>
            </a:r>
            <a:endParaRPr sz="1700">
              <a:solidFill>
                <a:srgbClr val="0C2577"/>
              </a:solidFill>
            </a:endParaRPr>
          </a:p>
        </p:txBody>
      </p:sp>
      <p:sp>
        <p:nvSpPr>
          <p:cNvPr id="176" name="Google Shape;176;p25"/>
          <p:cNvSpPr txBox="1"/>
          <p:nvPr/>
        </p:nvSpPr>
        <p:spPr>
          <a:xfrm>
            <a:off x="7963729" y="3213012"/>
            <a:ext cx="18840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C2577"/>
                </a:solidFill>
              </a:rPr>
              <a:t>Collisions</a:t>
            </a:r>
            <a:endParaRPr sz="1700">
              <a:solidFill>
                <a:srgbClr val="0C2577"/>
              </a:solidFill>
            </a:endParaRPr>
          </a:p>
        </p:txBody>
      </p:sp>
      <p:sp>
        <p:nvSpPr>
          <p:cNvPr id="177" name="Google Shape;177;p25"/>
          <p:cNvSpPr txBox="1"/>
          <p:nvPr/>
        </p:nvSpPr>
        <p:spPr>
          <a:xfrm>
            <a:off x="7963729" y="3755325"/>
            <a:ext cx="18840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C2577"/>
                </a:solidFill>
              </a:rPr>
              <a:t>Ejected</a:t>
            </a:r>
            <a:endParaRPr sz="1700">
              <a:solidFill>
                <a:srgbClr val="0C2577"/>
              </a:solidFill>
            </a:endParaRPr>
          </a:p>
        </p:txBody>
      </p:sp>
      <p:pic>
        <p:nvPicPr>
          <p:cNvPr id="178" name="Google Shape;178;p25" title="ast_demographics_10Myr-1.png"/>
          <p:cNvPicPr preferRelativeResize="0"/>
          <p:nvPr/>
        </p:nvPicPr>
        <p:blipFill>
          <a:blip r:embed="rId3">
            <a:alphaModFix/>
          </a:blip>
          <a:stretch>
            <a:fillRect/>
          </a:stretch>
        </p:blipFill>
        <p:spPr>
          <a:xfrm>
            <a:off x="144675" y="200280"/>
            <a:ext cx="5181249" cy="434338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6" title="ast_demographics_10Myr-1.png"/>
          <p:cNvPicPr preferRelativeResize="0"/>
          <p:nvPr/>
        </p:nvPicPr>
        <p:blipFill>
          <a:blip r:embed="rId3">
            <a:alphaModFix/>
          </a:blip>
          <a:stretch>
            <a:fillRect/>
          </a:stretch>
        </p:blipFill>
        <p:spPr>
          <a:xfrm>
            <a:off x="144675" y="200280"/>
            <a:ext cx="5181249" cy="4343389"/>
          </a:xfrm>
          <a:prstGeom prst="rect">
            <a:avLst/>
          </a:prstGeom>
          <a:noFill/>
          <a:ln>
            <a:noFill/>
          </a:ln>
        </p:spPr>
      </p:pic>
      <p:sp>
        <p:nvSpPr>
          <p:cNvPr id="184" name="Google Shape;184;p26"/>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5</a:t>
            </a:r>
            <a:endParaRPr sz="1800">
              <a:solidFill>
                <a:srgbClr val="FFFFFF"/>
              </a:solidFill>
              <a:latin typeface="Arial"/>
              <a:ea typeface="Arial"/>
              <a:cs typeface="Arial"/>
              <a:sym typeface="Arial"/>
            </a:endParaRPr>
          </a:p>
        </p:txBody>
      </p:sp>
      <p:sp>
        <p:nvSpPr>
          <p:cNvPr id="185" name="Google Shape;185;p26"/>
          <p:cNvSpPr/>
          <p:nvPr/>
        </p:nvSpPr>
        <p:spPr>
          <a:xfrm>
            <a:off x="5638450" y="3251268"/>
            <a:ext cx="369300" cy="369300"/>
          </a:xfrm>
          <a:prstGeom prst="rect">
            <a:avLst/>
          </a:prstGeom>
          <a:solidFill>
            <a:srgbClr val="E3EEF8"/>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26"/>
          <p:cNvSpPr/>
          <p:nvPr/>
        </p:nvSpPr>
        <p:spPr>
          <a:xfrm>
            <a:off x="5638450" y="3793568"/>
            <a:ext cx="369300" cy="369300"/>
          </a:xfrm>
          <a:prstGeom prst="rect">
            <a:avLst/>
          </a:prstGeom>
          <a:solidFill>
            <a:srgbClr val="93C4DE"/>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26"/>
          <p:cNvSpPr/>
          <p:nvPr/>
        </p:nvSpPr>
        <p:spPr>
          <a:xfrm>
            <a:off x="7594425" y="3251268"/>
            <a:ext cx="369300" cy="369300"/>
          </a:xfrm>
          <a:prstGeom prst="rect">
            <a:avLst/>
          </a:prstGeom>
          <a:solidFill>
            <a:srgbClr val="2D7DB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8" name="Google Shape;188;p26"/>
          <p:cNvSpPr/>
          <p:nvPr/>
        </p:nvSpPr>
        <p:spPr>
          <a:xfrm>
            <a:off x="7594425" y="3793568"/>
            <a:ext cx="369300" cy="369300"/>
          </a:xfrm>
          <a:prstGeom prst="rect">
            <a:avLst/>
          </a:prstGeom>
          <a:solidFill>
            <a:srgbClr val="07306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 name="Google Shape;189;p26"/>
          <p:cNvSpPr txBox="1"/>
          <p:nvPr/>
        </p:nvSpPr>
        <p:spPr>
          <a:xfrm>
            <a:off x="5968502" y="3221368"/>
            <a:ext cx="11766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C2577"/>
                </a:solidFill>
              </a:rPr>
              <a:t>Native</a:t>
            </a:r>
            <a:endParaRPr sz="1700">
              <a:solidFill>
                <a:srgbClr val="0C2577"/>
              </a:solidFill>
            </a:endParaRPr>
          </a:p>
        </p:txBody>
      </p:sp>
      <p:sp>
        <p:nvSpPr>
          <p:cNvPr id="190" name="Google Shape;190;p26"/>
          <p:cNvSpPr txBox="1"/>
          <p:nvPr/>
        </p:nvSpPr>
        <p:spPr>
          <a:xfrm>
            <a:off x="5968504" y="3755325"/>
            <a:ext cx="18840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C2577"/>
                </a:solidFill>
              </a:rPr>
              <a:t>Captures</a:t>
            </a:r>
            <a:endParaRPr sz="1700">
              <a:solidFill>
                <a:srgbClr val="0C2577"/>
              </a:solidFill>
            </a:endParaRPr>
          </a:p>
        </p:txBody>
      </p:sp>
      <p:sp>
        <p:nvSpPr>
          <p:cNvPr id="191" name="Google Shape;191;p26"/>
          <p:cNvSpPr txBox="1"/>
          <p:nvPr/>
        </p:nvSpPr>
        <p:spPr>
          <a:xfrm>
            <a:off x="7963729" y="3213012"/>
            <a:ext cx="18840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C2577"/>
                </a:solidFill>
              </a:rPr>
              <a:t>Collisions</a:t>
            </a:r>
            <a:endParaRPr sz="1700">
              <a:solidFill>
                <a:srgbClr val="0C2577"/>
              </a:solidFill>
            </a:endParaRPr>
          </a:p>
        </p:txBody>
      </p:sp>
      <p:sp>
        <p:nvSpPr>
          <p:cNvPr id="192" name="Google Shape;192;p26"/>
          <p:cNvSpPr txBox="1"/>
          <p:nvPr/>
        </p:nvSpPr>
        <p:spPr>
          <a:xfrm>
            <a:off x="7963729" y="3755325"/>
            <a:ext cx="18840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C2577"/>
                </a:solidFill>
              </a:rPr>
              <a:t>Ejected</a:t>
            </a:r>
            <a:endParaRPr sz="1700">
              <a:solidFill>
                <a:srgbClr val="0C2577"/>
              </a:solidFill>
            </a:endParaRPr>
          </a:p>
        </p:txBody>
      </p:sp>
      <p:sp>
        <p:nvSpPr>
          <p:cNvPr id="193" name="Google Shape;193;p26"/>
          <p:cNvSpPr txBox="1"/>
          <p:nvPr/>
        </p:nvSpPr>
        <p:spPr>
          <a:xfrm>
            <a:off x="5486050" y="311930"/>
            <a:ext cx="3000000" cy="14160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0C2577"/>
              </a:buClr>
              <a:buSzPts val="2000"/>
              <a:buChar char="●"/>
            </a:pPr>
            <a:r>
              <a:rPr lang="en" sz="2000">
                <a:solidFill>
                  <a:srgbClr val="0C2577"/>
                </a:solidFill>
              </a:rPr>
              <a:t>M: 0.08 - 0.45 M</a:t>
            </a:r>
            <a:r>
              <a:rPr lang="en" sz="900">
                <a:solidFill>
                  <a:srgbClr val="0C2577"/>
                </a:solidFill>
              </a:rPr>
              <a:t>⊙</a:t>
            </a:r>
            <a:endParaRPr sz="900">
              <a:solidFill>
                <a:srgbClr val="0C2577"/>
              </a:solidFill>
            </a:endParaRPr>
          </a:p>
          <a:p>
            <a:pPr marL="457200" lvl="0" indent="-355600" algn="l" rtl="0">
              <a:spcBef>
                <a:spcPts val="0"/>
              </a:spcBef>
              <a:spcAft>
                <a:spcPts val="0"/>
              </a:spcAft>
              <a:buClr>
                <a:srgbClr val="0C2577"/>
              </a:buClr>
              <a:buSzPts val="2000"/>
              <a:buChar char="●"/>
            </a:pPr>
            <a:r>
              <a:rPr lang="en" sz="2000">
                <a:solidFill>
                  <a:srgbClr val="0C2577"/>
                </a:solidFill>
              </a:rPr>
              <a:t>K: 0.45 - 0.80 M</a:t>
            </a:r>
            <a:r>
              <a:rPr lang="en" sz="900">
                <a:solidFill>
                  <a:srgbClr val="0C2577"/>
                </a:solidFill>
              </a:rPr>
              <a:t>⊙</a:t>
            </a:r>
            <a:endParaRPr sz="2000">
              <a:solidFill>
                <a:srgbClr val="0C2577"/>
              </a:solidFill>
            </a:endParaRPr>
          </a:p>
          <a:p>
            <a:pPr marL="457200" lvl="0" indent="-355600" algn="l" rtl="0">
              <a:spcBef>
                <a:spcPts val="0"/>
              </a:spcBef>
              <a:spcAft>
                <a:spcPts val="0"/>
              </a:spcAft>
              <a:buClr>
                <a:srgbClr val="0C2577"/>
              </a:buClr>
              <a:buSzPts val="2000"/>
              <a:buChar char="●"/>
            </a:pPr>
            <a:r>
              <a:rPr lang="en" sz="2000">
                <a:solidFill>
                  <a:srgbClr val="0C2577"/>
                </a:solidFill>
              </a:rPr>
              <a:t>FG: 0.80 - 1.40 M</a:t>
            </a:r>
            <a:r>
              <a:rPr lang="en" sz="900">
                <a:solidFill>
                  <a:srgbClr val="0C2577"/>
                </a:solidFill>
              </a:rPr>
              <a:t>⊙</a:t>
            </a:r>
            <a:endParaRPr sz="2000">
              <a:solidFill>
                <a:srgbClr val="0C2577"/>
              </a:solidFill>
            </a:endParaRPr>
          </a:p>
          <a:p>
            <a:pPr marL="457200" lvl="0" indent="-355600" algn="l" rtl="0">
              <a:spcBef>
                <a:spcPts val="0"/>
              </a:spcBef>
              <a:spcAft>
                <a:spcPts val="0"/>
              </a:spcAft>
              <a:buClr>
                <a:srgbClr val="0C2577"/>
              </a:buClr>
              <a:buSzPts val="2000"/>
              <a:buChar char="●"/>
            </a:pPr>
            <a:r>
              <a:rPr lang="en" sz="2000">
                <a:solidFill>
                  <a:srgbClr val="0C2577"/>
                </a:solidFill>
              </a:rPr>
              <a:t>OBA: 1.40 &lt; M</a:t>
            </a:r>
            <a:r>
              <a:rPr lang="en" sz="900">
                <a:solidFill>
                  <a:srgbClr val="0C2577"/>
                </a:solidFill>
              </a:rPr>
              <a:t>⊙</a:t>
            </a:r>
            <a:endParaRPr sz="2000">
              <a:solidFill>
                <a:srgbClr val="0C2577"/>
              </a:solidFill>
            </a:endParaRPr>
          </a:p>
        </p:txBody>
      </p:sp>
      <p:sp>
        <p:nvSpPr>
          <p:cNvPr id="194" name="Google Shape;194;p26"/>
          <p:cNvSpPr/>
          <p:nvPr/>
        </p:nvSpPr>
        <p:spPr>
          <a:xfrm rot="-5400000">
            <a:off x="168900" y="2642656"/>
            <a:ext cx="2443500" cy="290700"/>
          </a:xfrm>
          <a:prstGeom prst="rect">
            <a:avLst/>
          </a:prstGeom>
          <a:noFill/>
          <a:ln w="2857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68%</a:t>
            </a:r>
            <a:endParaRPr/>
          </a:p>
        </p:txBody>
      </p:sp>
      <p:sp>
        <p:nvSpPr>
          <p:cNvPr id="195" name="Google Shape;195;p26"/>
          <p:cNvSpPr/>
          <p:nvPr/>
        </p:nvSpPr>
        <p:spPr>
          <a:xfrm rot="-5400000">
            <a:off x="4409400" y="3384130"/>
            <a:ext cx="937800" cy="282600"/>
          </a:xfrm>
          <a:prstGeom prst="rect">
            <a:avLst/>
          </a:prstGeom>
          <a:noFill/>
          <a:ln w="2857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23%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7" title="ast_demographics_10Myr-1.png"/>
          <p:cNvPicPr preferRelativeResize="0"/>
          <p:nvPr/>
        </p:nvPicPr>
        <p:blipFill>
          <a:blip r:embed="rId3">
            <a:alphaModFix/>
          </a:blip>
          <a:stretch>
            <a:fillRect/>
          </a:stretch>
        </p:blipFill>
        <p:spPr>
          <a:xfrm>
            <a:off x="144675" y="200280"/>
            <a:ext cx="5181249" cy="4343389"/>
          </a:xfrm>
          <a:prstGeom prst="rect">
            <a:avLst/>
          </a:prstGeom>
          <a:noFill/>
          <a:ln>
            <a:noFill/>
          </a:ln>
        </p:spPr>
      </p:pic>
      <p:sp>
        <p:nvSpPr>
          <p:cNvPr id="201" name="Google Shape;201;p27"/>
          <p:cNvSpPr/>
          <p:nvPr/>
        </p:nvSpPr>
        <p:spPr>
          <a:xfrm rot="-5400000">
            <a:off x="168900" y="2642656"/>
            <a:ext cx="2443500" cy="290700"/>
          </a:xfrm>
          <a:prstGeom prst="rect">
            <a:avLst/>
          </a:prstGeom>
          <a:noFill/>
          <a:ln w="2857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68%</a:t>
            </a:r>
            <a:endParaRPr/>
          </a:p>
        </p:txBody>
      </p:sp>
      <p:sp>
        <p:nvSpPr>
          <p:cNvPr id="202" name="Google Shape;202;p27"/>
          <p:cNvSpPr/>
          <p:nvPr/>
        </p:nvSpPr>
        <p:spPr>
          <a:xfrm rot="-5400000">
            <a:off x="4409400" y="3384130"/>
            <a:ext cx="937800" cy="282600"/>
          </a:xfrm>
          <a:prstGeom prst="rect">
            <a:avLst/>
          </a:prstGeom>
          <a:noFill/>
          <a:ln w="2857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23%</a:t>
            </a:r>
            <a:endParaRPr/>
          </a:p>
        </p:txBody>
      </p:sp>
      <p:sp>
        <p:nvSpPr>
          <p:cNvPr id="203" name="Google Shape;203;p27"/>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5</a:t>
            </a:r>
            <a:endParaRPr sz="1800">
              <a:solidFill>
                <a:srgbClr val="FFFFFF"/>
              </a:solidFill>
              <a:latin typeface="Arial"/>
              <a:ea typeface="Arial"/>
              <a:cs typeface="Arial"/>
              <a:sym typeface="Arial"/>
            </a:endParaRPr>
          </a:p>
        </p:txBody>
      </p:sp>
      <p:sp>
        <p:nvSpPr>
          <p:cNvPr id="204" name="Google Shape;204;p27"/>
          <p:cNvSpPr/>
          <p:nvPr/>
        </p:nvSpPr>
        <p:spPr>
          <a:xfrm>
            <a:off x="5638450" y="3251268"/>
            <a:ext cx="369300" cy="369300"/>
          </a:xfrm>
          <a:prstGeom prst="rect">
            <a:avLst/>
          </a:prstGeom>
          <a:solidFill>
            <a:srgbClr val="E3EEF8"/>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5" name="Google Shape;205;p27"/>
          <p:cNvSpPr/>
          <p:nvPr/>
        </p:nvSpPr>
        <p:spPr>
          <a:xfrm>
            <a:off x="5638450" y="3793568"/>
            <a:ext cx="369300" cy="369300"/>
          </a:xfrm>
          <a:prstGeom prst="rect">
            <a:avLst/>
          </a:prstGeom>
          <a:solidFill>
            <a:srgbClr val="93C4DE"/>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7"/>
          <p:cNvSpPr/>
          <p:nvPr/>
        </p:nvSpPr>
        <p:spPr>
          <a:xfrm>
            <a:off x="7594425" y="3251268"/>
            <a:ext cx="369300" cy="369300"/>
          </a:xfrm>
          <a:prstGeom prst="rect">
            <a:avLst/>
          </a:prstGeom>
          <a:solidFill>
            <a:srgbClr val="2D7DB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7"/>
          <p:cNvSpPr/>
          <p:nvPr/>
        </p:nvSpPr>
        <p:spPr>
          <a:xfrm>
            <a:off x="7594425" y="3793568"/>
            <a:ext cx="369300" cy="369300"/>
          </a:xfrm>
          <a:prstGeom prst="rect">
            <a:avLst/>
          </a:prstGeom>
          <a:solidFill>
            <a:srgbClr val="07306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7"/>
          <p:cNvSpPr txBox="1"/>
          <p:nvPr/>
        </p:nvSpPr>
        <p:spPr>
          <a:xfrm>
            <a:off x="5968502" y="3221368"/>
            <a:ext cx="11766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C2577"/>
                </a:solidFill>
              </a:rPr>
              <a:t>Native</a:t>
            </a:r>
            <a:endParaRPr sz="1700">
              <a:solidFill>
                <a:srgbClr val="0C2577"/>
              </a:solidFill>
            </a:endParaRPr>
          </a:p>
        </p:txBody>
      </p:sp>
      <p:sp>
        <p:nvSpPr>
          <p:cNvPr id="209" name="Google Shape;209;p27"/>
          <p:cNvSpPr txBox="1"/>
          <p:nvPr/>
        </p:nvSpPr>
        <p:spPr>
          <a:xfrm>
            <a:off x="5968504" y="3755325"/>
            <a:ext cx="18840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C2577"/>
                </a:solidFill>
              </a:rPr>
              <a:t>Captures</a:t>
            </a:r>
            <a:endParaRPr sz="1700">
              <a:solidFill>
                <a:srgbClr val="0C2577"/>
              </a:solidFill>
            </a:endParaRPr>
          </a:p>
        </p:txBody>
      </p:sp>
      <p:sp>
        <p:nvSpPr>
          <p:cNvPr id="210" name="Google Shape;210;p27"/>
          <p:cNvSpPr txBox="1"/>
          <p:nvPr/>
        </p:nvSpPr>
        <p:spPr>
          <a:xfrm>
            <a:off x="7963729" y="3213012"/>
            <a:ext cx="18840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C2577"/>
                </a:solidFill>
              </a:rPr>
              <a:t>Collisions</a:t>
            </a:r>
            <a:endParaRPr sz="1700">
              <a:solidFill>
                <a:srgbClr val="0C2577"/>
              </a:solidFill>
            </a:endParaRPr>
          </a:p>
        </p:txBody>
      </p:sp>
      <p:sp>
        <p:nvSpPr>
          <p:cNvPr id="211" name="Google Shape;211;p27"/>
          <p:cNvSpPr txBox="1"/>
          <p:nvPr/>
        </p:nvSpPr>
        <p:spPr>
          <a:xfrm>
            <a:off x="7963729" y="3755325"/>
            <a:ext cx="18840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C2577"/>
                </a:solidFill>
              </a:rPr>
              <a:t>Ejected</a:t>
            </a:r>
            <a:endParaRPr sz="1700">
              <a:solidFill>
                <a:srgbClr val="0C2577"/>
              </a:solidFill>
            </a:endParaRPr>
          </a:p>
        </p:txBody>
      </p:sp>
      <p:sp>
        <p:nvSpPr>
          <p:cNvPr id="212" name="Google Shape;212;p27"/>
          <p:cNvSpPr txBox="1"/>
          <p:nvPr/>
        </p:nvSpPr>
        <p:spPr>
          <a:xfrm>
            <a:off x="5486050" y="311930"/>
            <a:ext cx="3000000" cy="14160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0C2577"/>
              </a:buClr>
              <a:buSzPts val="2000"/>
              <a:buChar char="●"/>
            </a:pPr>
            <a:r>
              <a:rPr lang="en" sz="2000">
                <a:solidFill>
                  <a:srgbClr val="0C2577"/>
                </a:solidFill>
              </a:rPr>
              <a:t>M: 0.08 - 0.45 M</a:t>
            </a:r>
            <a:r>
              <a:rPr lang="en" sz="900">
                <a:solidFill>
                  <a:srgbClr val="0C2577"/>
                </a:solidFill>
              </a:rPr>
              <a:t>⊙</a:t>
            </a:r>
            <a:endParaRPr sz="900">
              <a:solidFill>
                <a:srgbClr val="0C2577"/>
              </a:solidFill>
            </a:endParaRPr>
          </a:p>
          <a:p>
            <a:pPr marL="457200" lvl="0" indent="-355600" algn="l" rtl="0">
              <a:spcBef>
                <a:spcPts val="0"/>
              </a:spcBef>
              <a:spcAft>
                <a:spcPts val="0"/>
              </a:spcAft>
              <a:buClr>
                <a:srgbClr val="0C2577"/>
              </a:buClr>
              <a:buSzPts val="2000"/>
              <a:buChar char="●"/>
            </a:pPr>
            <a:r>
              <a:rPr lang="en" sz="2000">
                <a:solidFill>
                  <a:srgbClr val="0C2577"/>
                </a:solidFill>
              </a:rPr>
              <a:t>K: 0.45 - 0.80 M</a:t>
            </a:r>
            <a:r>
              <a:rPr lang="en" sz="900">
                <a:solidFill>
                  <a:srgbClr val="0C2577"/>
                </a:solidFill>
              </a:rPr>
              <a:t>⊙</a:t>
            </a:r>
            <a:endParaRPr sz="2000">
              <a:solidFill>
                <a:srgbClr val="0C2577"/>
              </a:solidFill>
            </a:endParaRPr>
          </a:p>
          <a:p>
            <a:pPr marL="457200" lvl="0" indent="-355600" algn="l" rtl="0">
              <a:spcBef>
                <a:spcPts val="0"/>
              </a:spcBef>
              <a:spcAft>
                <a:spcPts val="0"/>
              </a:spcAft>
              <a:buClr>
                <a:srgbClr val="0C2577"/>
              </a:buClr>
              <a:buSzPts val="2000"/>
              <a:buChar char="●"/>
            </a:pPr>
            <a:r>
              <a:rPr lang="en" sz="2000">
                <a:solidFill>
                  <a:srgbClr val="0C2577"/>
                </a:solidFill>
              </a:rPr>
              <a:t>FG: 0.80 - 1.40 M</a:t>
            </a:r>
            <a:r>
              <a:rPr lang="en" sz="900">
                <a:solidFill>
                  <a:srgbClr val="0C2577"/>
                </a:solidFill>
              </a:rPr>
              <a:t>⊙</a:t>
            </a:r>
            <a:endParaRPr sz="2000">
              <a:solidFill>
                <a:srgbClr val="0C2577"/>
              </a:solidFill>
            </a:endParaRPr>
          </a:p>
          <a:p>
            <a:pPr marL="457200" lvl="0" indent="-355600" algn="l" rtl="0">
              <a:spcBef>
                <a:spcPts val="0"/>
              </a:spcBef>
              <a:spcAft>
                <a:spcPts val="0"/>
              </a:spcAft>
              <a:buClr>
                <a:srgbClr val="0C2577"/>
              </a:buClr>
              <a:buSzPts val="2000"/>
              <a:buChar char="●"/>
            </a:pPr>
            <a:r>
              <a:rPr lang="en" sz="2000">
                <a:solidFill>
                  <a:srgbClr val="0C2577"/>
                </a:solidFill>
              </a:rPr>
              <a:t>OBA: 1.40 &lt; M</a:t>
            </a:r>
            <a:r>
              <a:rPr lang="en" sz="900">
                <a:solidFill>
                  <a:srgbClr val="0C2577"/>
                </a:solidFill>
              </a:rPr>
              <a:t>⊙</a:t>
            </a:r>
            <a:endParaRPr sz="2000">
              <a:solidFill>
                <a:srgbClr val="0C2577"/>
              </a:solidFill>
            </a:endParaRPr>
          </a:p>
        </p:txBody>
      </p:sp>
      <p:sp>
        <p:nvSpPr>
          <p:cNvPr id="213" name="Google Shape;213;p27"/>
          <p:cNvSpPr txBox="1"/>
          <p:nvPr/>
        </p:nvSpPr>
        <p:spPr>
          <a:xfrm>
            <a:off x="2045250" y="1938930"/>
            <a:ext cx="5053500" cy="866100"/>
          </a:xfrm>
          <a:prstGeom prst="rect">
            <a:avLst/>
          </a:prstGeom>
          <a:solidFill>
            <a:schemeClr val="lt1"/>
          </a:solidFill>
          <a:ln w="28575" cap="flat" cmpd="sng">
            <a:solidFill>
              <a:srgbClr val="0730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a:solidFill>
                  <a:srgbClr val="0C2577"/>
                </a:solidFill>
              </a:rPr>
              <a:t>More massive stars have more processed debris disks.</a:t>
            </a:r>
            <a:endParaRPr sz="2300" b="1">
              <a:solidFill>
                <a:srgbClr val="0C2577"/>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a:extLst>
            <a:ext uri="{FF2B5EF4-FFF2-40B4-BE49-F238E27FC236}">
              <a16:creationId xmlns:a16="http://schemas.microsoft.com/office/drawing/2014/main" id="{FA83430E-CB51-1420-00C4-8506F5025F09}"/>
            </a:ext>
          </a:extLst>
        </p:cNvPr>
        <p:cNvGrpSpPr/>
        <p:nvPr/>
      </p:nvGrpSpPr>
      <p:grpSpPr>
        <a:xfrm>
          <a:off x="0" y="0"/>
          <a:ext cx="0" cy="0"/>
          <a:chOff x="0" y="0"/>
          <a:chExt cx="0" cy="0"/>
        </a:xfrm>
      </p:grpSpPr>
      <p:sp>
        <p:nvSpPr>
          <p:cNvPr id="168" name="Google Shape;168;p25">
            <a:extLst>
              <a:ext uri="{FF2B5EF4-FFF2-40B4-BE49-F238E27FC236}">
                <a16:creationId xmlns:a16="http://schemas.microsoft.com/office/drawing/2014/main" id="{D5633013-56ED-322D-0890-DF238F2A8431}"/>
              </a:ext>
            </a:extLst>
          </p:cNvPr>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5</a:t>
            </a:r>
            <a:endParaRPr sz="1800">
              <a:solidFill>
                <a:srgbClr val="FFFFFF"/>
              </a:solidFill>
              <a:latin typeface="Arial"/>
              <a:ea typeface="Arial"/>
              <a:cs typeface="Arial"/>
              <a:sym typeface="Arial"/>
            </a:endParaRPr>
          </a:p>
        </p:txBody>
      </p:sp>
      <p:sp>
        <p:nvSpPr>
          <p:cNvPr id="169" name="Google Shape;169;p25">
            <a:extLst>
              <a:ext uri="{FF2B5EF4-FFF2-40B4-BE49-F238E27FC236}">
                <a16:creationId xmlns:a16="http://schemas.microsoft.com/office/drawing/2014/main" id="{7A3BF69F-48E0-5E98-7EBD-9BF5659E12F1}"/>
              </a:ext>
            </a:extLst>
          </p:cNvPr>
          <p:cNvSpPr txBox="1"/>
          <p:nvPr/>
        </p:nvSpPr>
        <p:spPr>
          <a:xfrm>
            <a:off x="5486050" y="311930"/>
            <a:ext cx="3000000" cy="14160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0C2577"/>
              </a:buClr>
              <a:buSzPts val="2000"/>
              <a:buChar char="●"/>
            </a:pPr>
            <a:r>
              <a:rPr lang="en" sz="2000">
                <a:solidFill>
                  <a:srgbClr val="0C2577"/>
                </a:solidFill>
              </a:rPr>
              <a:t>M: 0.08 - 0.45 M</a:t>
            </a:r>
            <a:r>
              <a:rPr lang="en" sz="900">
                <a:solidFill>
                  <a:srgbClr val="0C2577"/>
                </a:solidFill>
              </a:rPr>
              <a:t>⊙</a:t>
            </a:r>
            <a:endParaRPr sz="900">
              <a:solidFill>
                <a:srgbClr val="0C2577"/>
              </a:solidFill>
            </a:endParaRPr>
          </a:p>
          <a:p>
            <a:pPr marL="457200" lvl="0" indent="-355600" algn="l" rtl="0">
              <a:spcBef>
                <a:spcPts val="0"/>
              </a:spcBef>
              <a:spcAft>
                <a:spcPts val="0"/>
              </a:spcAft>
              <a:buClr>
                <a:srgbClr val="0C2577"/>
              </a:buClr>
              <a:buSzPts val="2000"/>
              <a:buChar char="●"/>
            </a:pPr>
            <a:r>
              <a:rPr lang="en" sz="2000">
                <a:solidFill>
                  <a:srgbClr val="0C2577"/>
                </a:solidFill>
              </a:rPr>
              <a:t>K: 0.45 - 0.80 M</a:t>
            </a:r>
            <a:r>
              <a:rPr lang="en" sz="900">
                <a:solidFill>
                  <a:srgbClr val="0C2577"/>
                </a:solidFill>
              </a:rPr>
              <a:t>⊙</a:t>
            </a:r>
            <a:endParaRPr sz="2000">
              <a:solidFill>
                <a:srgbClr val="0C2577"/>
              </a:solidFill>
            </a:endParaRPr>
          </a:p>
          <a:p>
            <a:pPr marL="457200" lvl="0" indent="-355600" algn="l" rtl="0">
              <a:spcBef>
                <a:spcPts val="0"/>
              </a:spcBef>
              <a:spcAft>
                <a:spcPts val="0"/>
              </a:spcAft>
              <a:buClr>
                <a:srgbClr val="0C2577"/>
              </a:buClr>
              <a:buSzPts val="2000"/>
              <a:buChar char="●"/>
            </a:pPr>
            <a:r>
              <a:rPr lang="en" sz="2000">
                <a:solidFill>
                  <a:srgbClr val="0C2577"/>
                </a:solidFill>
              </a:rPr>
              <a:t>FG: 0.80 - 1.40 M</a:t>
            </a:r>
            <a:r>
              <a:rPr lang="en" sz="900">
                <a:solidFill>
                  <a:srgbClr val="0C2577"/>
                </a:solidFill>
              </a:rPr>
              <a:t>⊙</a:t>
            </a:r>
            <a:endParaRPr sz="2000">
              <a:solidFill>
                <a:srgbClr val="0C2577"/>
              </a:solidFill>
            </a:endParaRPr>
          </a:p>
          <a:p>
            <a:pPr marL="457200" lvl="0" indent="-355600" algn="l" rtl="0">
              <a:spcBef>
                <a:spcPts val="0"/>
              </a:spcBef>
              <a:spcAft>
                <a:spcPts val="0"/>
              </a:spcAft>
              <a:buClr>
                <a:srgbClr val="0C2577"/>
              </a:buClr>
              <a:buSzPts val="2000"/>
              <a:buChar char="●"/>
            </a:pPr>
            <a:r>
              <a:rPr lang="en" sz="2000">
                <a:solidFill>
                  <a:srgbClr val="0C2577"/>
                </a:solidFill>
              </a:rPr>
              <a:t>OBA: 1.40 &lt; M</a:t>
            </a:r>
            <a:r>
              <a:rPr lang="en" sz="900">
                <a:solidFill>
                  <a:srgbClr val="0C2577"/>
                </a:solidFill>
              </a:rPr>
              <a:t>⊙</a:t>
            </a:r>
            <a:endParaRPr sz="2000">
              <a:solidFill>
                <a:srgbClr val="0C2577"/>
              </a:solidFill>
            </a:endParaRPr>
          </a:p>
        </p:txBody>
      </p:sp>
      <p:sp>
        <p:nvSpPr>
          <p:cNvPr id="170" name="Google Shape;170;p25">
            <a:extLst>
              <a:ext uri="{FF2B5EF4-FFF2-40B4-BE49-F238E27FC236}">
                <a16:creationId xmlns:a16="http://schemas.microsoft.com/office/drawing/2014/main" id="{055C1405-3DD3-EAAE-1DAC-EA508DB7D5F1}"/>
              </a:ext>
            </a:extLst>
          </p:cNvPr>
          <p:cNvSpPr/>
          <p:nvPr/>
        </p:nvSpPr>
        <p:spPr>
          <a:xfrm>
            <a:off x="5638450" y="3251268"/>
            <a:ext cx="369300" cy="369300"/>
          </a:xfrm>
          <a:prstGeom prst="rect">
            <a:avLst/>
          </a:prstGeom>
          <a:solidFill>
            <a:srgbClr val="E3EEF8"/>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1" name="Google Shape;171;p25">
            <a:extLst>
              <a:ext uri="{FF2B5EF4-FFF2-40B4-BE49-F238E27FC236}">
                <a16:creationId xmlns:a16="http://schemas.microsoft.com/office/drawing/2014/main" id="{C41B2580-D362-4297-881D-5397CDC3BFDD}"/>
              </a:ext>
            </a:extLst>
          </p:cNvPr>
          <p:cNvSpPr/>
          <p:nvPr/>
        </p:nvSpPr>
        <p:spPr>
          <a:xfrm>
            <a:off x="5638450" y="3793568"/>
            <a:ext cx="369300" cy="369300"/>
          </a:xfrm>
          <a:prstGeom prst="rect">
            <a:avLst/>
          </a:prstGeom>
          <a:solidFill>
            <a:srgbClr val="93C4DE"/>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2" name="Google Shape;172;p25">
            <a:extLst>
              <a:ext uri="{FF2B5EF4-FFF2-40B4-BE49-F238E27FC236}">
                <a16:creationId xmlns:a16="http://schemas.microsoft.com/office/drawing/2014/main" id="{C35DFF20-7FC8-D1F7-0C08-61C7C820C183}"/>
              </a:ext>
            </a:extLst>
          </p:cNvPr>
          <p:cNvSpPr/>
          <p:nvPr/>
        </p:nvSpPr>
        <p:spPr>
          <a:xfrm>
            <a:off x="7594425" y="3251268"/>
            <a:ext cx="369300" cy="369300"/>
          </a:xfrm>
          <a:prstGeom prst="rect">
            <a:avLst/>
          </a:prstGeom>
          <a:solidFill>
            <a:srgbClr val="2D7DB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3" name="Google Shape;173;p25">
            <a:extLst>
              <a:ext uri="{FF2B5EF4-FFF2-40B4-BE49-F238E27FC236}">
                <a16:creationId xmlns:a16="http://schemas.microsoft.com/office/drawing/2014/main" id="{79085317-4B5B-CD00-1010-0ADB7579B867}"/>
              </a:ext>
            </a:extLst>
          </p:cNvPr>
          <p:cNvSpPr/>
          <p:nvPr/>
        </p:nvSpPr>
        <p:spPr>
          <a:xfrm>
            <a:off x="7594425" y="3793568"/>
            <a:ext cx="369300" cy="369300"/>
          </a:xfrm>
          <a:prstGeom prst="rect">
            <a:avLst/>
          </a:prstGeom>
          <a:solidFill>
            <a:srgbClr val="07306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4" name="Google Shape;174;p25">
            <a:extLst>
              <a:ext uri="{FF2B5EF4-FFF2-40B4-BE49-F238E27FC236}">
                <a16:creationId xmlns:a16="http://schemas.microsoft.com/office/drawing/2014/main" id="{94BAF365-BE3F-EB77-7196-FFBA489B98F8}"/>
              </a:ext>
            </a:extLst>
          </p:cNvPr>
          <p:cNvSpPr txBox="1"/>
          <p:nvPr/>
        </p:nvSpPr>
        <p:spPr>
          <a:xfrm>
            <a:off x="5968502" y="3221368"/>
            <a:ext cx="11766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C2577"/>
                </a:solidFill>
              </a:rPr>
              <a:t>Native</a:t>
            </a:r>
            <a:endParaRPr sz="1700">
              <a:solidFill>
                <a:srgbClr val="0C2577"/>
              </a:solidFill>
            </a:endParaRPr>
          </a:p>
        </p:txBody>
      </p:sp>
      <p:sp>
        <p:nvSpPr>
          <p:cNvPr id="175" name="Google Shape;175;p25">
            <a:extLst>
              <a:ext uri="{FF2B5EF4-FFF2-40B4-BE49-F238E27FC236}">
                <a16:creationId xmlns:a16="http://schemas.microsoft.com/office/drawing/2014/main" id="{3ED3F24F-73E1-E101-5A2D-3DCF332657BA}"/>
              </a:ext>
            </a:extLst>
          </p:cNvPr>
          <p:cNvSpPr txBox="1"/>
          <p:nvPr/>
        </p:nvSpPr>
        <p:spPr>
          <a:xfrm>
            <a:off x="5968504" y="3755325"/>
            <a:ext cx="18840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C2577"/>
                </a:solidFill>
              </a:rPr>
              <a:t>Captures</a:t>
            </a:r>
            <a:endParaRPr sz="1700">
              <a:solidFill>
                <a:srgbClr val="0C2577"/>
              </a:solidFill>
            </a:endParaRPr>
          </a:p>
        </p:txBody>
      </p:sp>
      <p:sp>
        <p:nvSpPr>
          <p:cNvPr id="176" name="Google Shape;176;p25">
            <a:extLst>
              <a:ext uri="{FF2B5EF4-FFF2-40B4-BE49-F238E27FC236}">
                <a16:creationId xmlns:a16="http://schemas.microsoft.com/office/drawing/2014/main" id="{D7E46DE9-F54D-9B51-B4F9-A24AB9884EF2}"/>
              </a:ext>
            </a:extLst>
          </p:cNvPr>
          <p:cNvSpPr txBox="1"/>
          <p:nvPr/>
        </p:nvSpPr>
        <p:spPr>
          <a:xfrm>
            <a:off x="7963729" y="3213012"/>
            <a:ext cx="18840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C2577"/>
                </a:solidFill>
              </a:rPr>
              <a:t>Collisions</a:t>
            </a:r>
            <a:endParaRPr sz="1700">
              <a:solidFill>
                <a:srgbClr val="0C2577"/>
              </a:solidFill>
            </a:endParaRPr>
          </a:p>
        </p:txBody>
      </p:sp>
      <p:sp>
        <p:nvSpPr>
          <p:cNvPr id="177" name="Google Shape;177;p25">
            <a:extLst>
              <a:ext uri="{FF2B5EF4-FFF2-40B4-BE49-F238E27FC236}">
                <a16:creationId xmlns:a16="http://schemas.microsoft.com/office/drawing/2014/main" id="{91454472-BFAD-DEA3-A5EA-F676A50CC118}"/>
              </a:ext>
            </a:extLst>
          </p:cNvPr>
          <p:cNvSpPr txBox="1"/>
          <p:nvPr/>
        </p:nvSpPr>
        <p:spPr>
          <a:xfrm>
            <a:off x="7963729" y="3755325"/>
            <a:ext cx="18840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C2577"/>
                </a:solidFill>
              </a:rPr>
              <a:t>Ejected</a:t>
            </a:r>
            <a:endParaRPr sz="1700">
              <a:solidFill>
                <a:srgbClr val="0C2577"/>
              </a:solidFill>
            </a:endParaRPr>
          </a:p>
        </p:txBody>
      </p:sp>
      <p:pic>
        <p:nvPicPr>
          <p:cNvPr id="178" name="Google Shape;178;p25" title="ast_demographics_10Myr-1.png">
            <a:extLst>
              <a:ext uri="{FF2B5EF4-FFF2-40B4-BE49-F238E27FC236}">
                <a16:creationId xmlns:a16="http://schemas.microsoft.com/office/drawing/2014/main" id="{F0564C39-FB36-5F5A-CCFF-F33BC2590338}"/>
              </a:ext>
            </a:extLst>
          </p:cNvPr>
          <p:cNvPicPr preferRelativeResize="0"/>
          <p:nvPr/>
        </p:nvPicPr>
        <p:blipFill>
          <a:blip r:embed="rId3">
            <a:alphaModFix/>
          </a:blip>
          <a:stretch>
            <a:fillRect/>
          </a:stretch>
        </p:blipFill>
        <p:spPr>
          <a:xfrm>
            <a:off x="144675" y="200280"/>
            <a:ext cx="5181249" cy="4343389"/>
          </a:xfrm>
          <a:prstGeom prst="rect">
            <a:avLst/>
          </a:prstGeom>
          <a:noFill/>
          <a:ln>
            <a:noFill/>
          </a:ln>
        </p:spPr>
      </p:pic>
    </p:spTree>
    <p:extLst>
      <p:ext uri="{BB962C8B-B14F-4D97-AF65-F5344CB8AC3E}">
        <p14:creationId xmlns:p14="http://schemas.microsoft.com/office/powerpoint/2010/main" val="4152491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8"/>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6</a:t>
            </a:r>
            <a:endParaRPr sz="1800">
              <a:solidFill>
                <a:srgbClr val="FFFFFF"/>
              </a:solidFill>
              <a:latin typeface="Arial"/>
              <a:ea typeface="Arial"/>
              <a:cs typeface="Arial"/>
              <a:sym typeface="Arial"/>
            </a:endParaRPr>
          </a:p>
        </p:txBody>
      </p:sp>
      <p:pic>
        <p:nvPicPr>
          <p:cNvPr id="219" name="Google Shape;219;p28" title="NGC1333_fd1.6_Q0.3_R0.5pc_ast_fin_sma_vs_inc_all-1.png"/>
          <p:cNvPicPr preferRelativeResize="0"/>
          <p:nvPr/>
        </p:nvPicPr>
        <p:blipFill rotWithShape="1">
          <a:blip r:embed="rId3">
            <a:alphaModFix/>
          </a:blip>
          <a:srcRect r="6533"/>
          <a:stretch/>
        </p:blipFill>
        <p:spPr>
          <a:xfrm>
            <a:off x="10225" y="574375"/>
            <a:ext cx="4449725" cy="3926475"/>
          </a:xfrm>
          <a:prstGeom prst="rect">
            <a:avLst/>
          </a:prstGeom>
          <a:noFill/>
          <a:ln>
            <a:noFill/>
          </a:ln>
        </p:spPr>
      </p:pic>
      <p:pic>
        <p:nvPicPr>
          <p:cNvPr id="220" name="Google Shape;220;p28" title="NGC1333_fd1.6_Q0.3_R0.5pc_ast_fin_sma_vs_ecc_all-1.png"/>
          <p:cNvPicPr preferRelativeResize="0"/>
          <p:nvPr/>
        </p:nvPicPr>
        <p:blipFill rotWithShape="1">
          <a:blip r:embed="rId4">
            <a:alphaModFix/>
          </a:blip>
          <a:srcRect l="833"/>
          <a:stretch/>
        </p:blipFill>
        <p:spPr>
          <a:xfrm>
            <a:off x="4459950" y="601925"/>
            <a:ext cx="4721150" cy="38713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9"/>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6</a:t>
            </a:r>
            <a:endParaRPr sz="1800">
              <a:solidFill>
                <a:srgbClr val="FFFFFF"/>
              </a:solidFill>
              <a:latin typeface="Arial"/>
              <a:ea typeface="Arial"/>
              <a:cs typeface="Arial"/>
              <a:sym typeface="Arial"/>
            </a:endParaRPr>
          </a:p>
        </p:txBody>
      </p:sp>
      <p:pic>
        <p:nvPicPr>
          <p:cNvPr id="226" name="Google Shape;226;p29" title="NGC1333_fd1.6_Q0.3_R0.5pc_ast_fin_sma_vs_inc_all-1.png"/>
          <p:cNvPicPr preferRelativeResize="0"/>
          <p:nvPr/>
        </p:nvPicPr>
        <p:blipFill rotWithShape="1">
          <a:blip r:embed="rId3">
            <a:alphaModFix/>
          </a:blip>
          <a:srcRect r="6533"/>
          <a:stretch/>
        </p:blipFill>
        <p:spPr>
          <a:xfrm>
            <a:off x="10225" y="574375"/>
            <a:ext cx="4449725" cy="3926475"/>
          </a:xfrm>
          <a:prstGeom prst="rect">
            <a:avLst/>
          </a:prstGeom>
          <a:noFill/>
          <a:ln>
            <a:noFill/>
          </a:ln>
        </p:spPr>
      </p:pic>
      <p:pic>
        <p:nvPicPr>
          <p:cNvPr id="227" name="Google Shape;227;p29" title="NGC1333_fd1.6_Q0.3_R0.5pc_ast_fin_sma_vs_ecc_all-1.png"/>
          <p:cNvPicPr preferRelativeResize="0"/>
          <p:nvPr/>
        </p:nvPicPr>
        <p:blipFill rotWithShape="1">
          <a:blip r:embed="rId4">
            <a:alphaModFix/>
          </a:blip>
          <a:srcRect l="833"/>
          <a:stretch/>
        </p:blipFill>
        <p:spPr>
          <a:xfrm>
            <a:off x="4459950" y="601925"/>
            <a:ext cx="4721150" cy="3871374"/>
          </a:xfrm>
          <a:prstGeom prst="rect">
            <a:avLst/>
          </a:prstGeom>
          <a:noFill/>
          <a:ln>
            <a:noFill/>
          </a:ln>
        </p:spPr>
      </p:pic>
      <p:sp>
        <p:nvSpPr>
          <p:cNvPr id="228" name="Google Shape;228;p29"/>
          <p:cNvSpPr txBox="1"/>
          <p:nvPr/>
        </p:nvSpPr>
        <p:spPr>
          <a:xfrm>
            <a:off x="2466900" y="1949850"/>
            <a:ext cx="4210200" cy="1243800"/>
          </a:xfrm>
          <a:prstGeom prst="rect">
            <a:avLst/>
          </a:prstGeom>
          <a:solidFill>
            <a:schemeClr val="lt1"/>
          </a:solidFill>
          <a:ln w="28575" cap="flat" cmpd="sng">
            <a:solidFill>
              <a:srgbClr val="0730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a:solidFill>
                  <a:srgbClr val="0C2577"/>
                </a:solidFill>
              </a:rPr>
              <a:t>Sednoids occupy a region of space where captured asteroids often reside.</a:t>
            </a:r>
            <a:endParaRPr sz="2300" b="1">
              <a:solidFill>
                <a:srgbClr val="0C2577"/>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0" title="NGC1333_fd1.6_Q0.3_R0.5pc_ast_fin_sma_vs_inc_all-1.png"/>
          <p:cNvPicPr preferRelativeResize="0"/>
          <p:nvPr/>
        </p:nvPicPr>
        <p:blipFill rotWithShape="1">
          <a:blip r:embed="rId3">
            <a:alphaModFix/>
          </a:blip>
          <a:srcRect r="6533"/>
          <a:stretch/>
        </p:blipFill>
        <p:spPr>
          <a:xfrm>
            <a:off x="10225" y="574375"/>
            <a:ext cx="4449725" cy="3926475"/>
          </a:xfrm>
          <a:prstGeom prst="rect">
            <a:avLst/>
          </a:prstGeom>
          <a:noFill/>
          <a:ln>
            <a:noFill/>
          </a:ln>
        </p:spPr>
      </p:pic>
      <p:pic>
        <p:nvPicPr>
          <p:cNvPr id="234" name="Google Shape;234;p30" title="NGC1333_Plummer_Q0.5_R0.5pc_ast_fin_sma_vs_inc_all-1.png"/>
          <p:cNvPicPr preferRelativeResize="0"/>
          <p:nvPr/>
        </p:nvPicPr>
        <p:blipFill>
          <a:blip r:embed="rId4">
            <a:alphaModFix/>
          </a:blip>
          <a:stretch>
            <a:fillRect/>
          </a:stretch>
        </p:blipFill>
        <p:spPr>
          <a:xfrm>
            <a:off x="4474794" y="598406"/>
            <a:ext cx="4713750" cy="3887599"/>
          </a:xfrm>
          <a:prstGeom prst="rect">
            <a:avLst/>
          </a:prstGeom>
          <a:noFill/>
          <a:ln>
            <a:noFill/>
          </a:ln>
        </p:spPr>
      </p:pic>
      <p:sp>
        <p:nvSpPr>
          <p:cNvPr id="235" name="Google Shape;235;p30"/>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7</a:t>
            </a:r>
            <a:endParaRPr sz="1800">
              <a:solidFill>
                <a:srgbClr val="FFFFFF"/>
              </a:solidFill>
              <a:latin typeface="Arial"/>
              <a:ea typeface="Arial"/>
              <a:cs typeface="Arial"/>
              <a:sym typeface="Arial"/>
            </a:endParaRPr>
          </a:p>
        </p:txBody>
      </p:sp>
      <p:sp>
        <p:nvSpPr>
          <p:cNvPr id="236" name="Google Shape;236;p30"/>
          <p:cNvSpPr txBox="1">
            <a:spLocks noGrp="1"/>
          </p:cNvSpPr>
          <p:nvPr>
            <p:ph type="title" idx="4294967295"/>
          </p:nvPr>
        </p:nvSpPr>
        <p:spPr>
          <a:xfrm>
            <a:off x="5730250" y="77625"/>
            <a:ext cx="1817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rgbClr val="0C2577"/>
                </a:solidFill>
              </a:rPr>
              <a:t>Plummer</a:t>
            </a:r>
            <a:endParaRPr b="1">
              <a:solidFill>
                <a:srgbClr val="0C2577"/>
              </a:solidFill>
            </a:endParaRPr>
          </a:p>
        </p:txBody>
      </p:sp>
      <p:sp>
        <p:nvSpPr>
          <p:cNvPr id="237" name="Google Shape;237;p30"/>
          <p:cNvSpPr txBox="1">
            <a:spLocks noGrp="1"/>
          </p:cNvSpPr>
          <p:nvPr>
            <p:ph type="title" idx="4294967295"/>
          </p:nvPr>
        </p:nvSpPr>
        <p:spPr>
          <a:xfrm>
            <a:off x="1326388" y="77625"/>
            <a:ext cx="1817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rgbClr val="0C2577"/>
                </a:solidFill>
              </a:rPr>
              <a:t>Fractal</a:t>
            </a:r>
            <a:endParaRPr b="1">
              <a:solidFill>
                <a:srgbClr val="0C2577"/>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b="1">
                <a:solidFill>
                  <a:srgbClr val="0C2577"/>
                </a:solidFill>
              </a:rPr>
              <a:t>How do debris disks evolve in star clusters?</a:t>
            </a:r>
            <a:endParaRPr b="1">
              <a:solidFill>
                <a:srgbClr val="06123B"/>
              </a:solidFill>
            </a:endParaRPr>
          </a:p>
        </p:txBody>
      </p:sp>
      <p:pic>
        <p:nvPicPr>
          <p:cNvPr id="66" name="Google Shape;66;p14" descr="A colorful nebula in space&#10;&#10;Description automatically generated"/>
          <p:cNvPicPr preferRelativeResize="0"/>
          <p:nvPr/>
        </p:nvPicPr>
        <p:blipFill rotWithShape="1">
          <a:blip r:embed="rId3">
            <a:alphaModFix/>
          </a:blip>
          <a:srcRect l="13237" t="-80" r="18708" b="80"/>
          <a:stretch/>
        </p:blipFill>
        <p:spPr>
          <a:xfrm>
            <a:off x="225878" y="1591620"/>
            <a:ext cx="2259330" cy="2259330"/>
          </a:xfrm>
          <a:prstGeom prst="rect">
            <a:avLst/>
          </a:prstGeom>
          <a:noFill/>
          <a:ln>
            <a:noFill/>
          </a:ln>
        </p:spPr>
      </p:pic>
      <p:sp>
        <p:nvSpPr>
          <p:cNvPr id="67" name="Google Shape;67;p14"/>
          <p:cNvSpPr txBox="1"/>
          <p:nvPr/>
        </p:nvSpPr>
        <p:spPr>
          <a:xfrm>
            <a:off x="225878" y="1383869"/>
            <a:ext cx="21051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000000"/>
                </a:solidFill>
                <a:latin typeface="Arial"/>
                <a:ea typeface="Arial"/>
                <a:cs typeface="Arial"/>
                <a:sym typeface="Arial"/>
              </a:rPr>
              <a:t>Image: McCaughrean &amp; Pearson 2023</a:t>
            </a:r>
            <a:endParaRPr sz="900">
              <a:solidFill>
                <a:srgbClr val="000000"/>
              </a:solidFill>
              <a:latin typeface="Arial"/>
              <a:ea typeface="Arial"/>
              <a:cs typeface="Arial"/>
              <a:sym typeface="Arial"/>
            </a:endParaRPr>
          </a:p>
        </p:txBody>
      </p:sp>
      <p:sp>
        <p:nvSpPr>
          <p:cNvPr id="68" name="Google Shape;68;p14"/>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1</a:t>
            </a:r>
            <a:endParaRPr sz="1800">
              <a:solidFill>
                <a:srgbClr val="FFFFFF"/>
              </a:solidFill>
              <a:latin typeface="Arial"/>
              <a:ea typeface="Arial"/>
              <a:cs typeface="Arial"/>
              <a:sym typeface="Arial"/>
            </a:endParaRPr>
          </a:p>
        </p:txBody>
      </p:sp>
      <p:sp>
        <p:nvSpPr>
          <p:cNvPr id="69" name="Google Shape;69;p14"/>
          <p:cNvSpPr txBox="1"/>
          <p:nvPr/>
        </p:nvSpPr>
        <p:spPr>
          <a:xfrm>
            <a:off x="148791" y="3909709"/>
            <a:ext cx="22593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a:t>Crossing Time ~ 1 Myr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1" title="NGC1333_Plummer_Q0.5_R0.5pc_ast_fin_sma_vs_inc_all-1.png"/>
          <p:cNvPicPr preferRelativeResize="0"/>
          <p:nvPr/>
        </p:nvPicPr>
        <p:blipFill>
          <a:blip r:embed="rId3">
            <a:alphaModFix/>
          </a:blip>
          <a:stretch>
            <a:fillRect/>
          </a:stretch>
        </p:blipFill>
        <p:spPr>
          <a:xfrm>
            <a:off x="4474794" y="598406"/>
            <a:ext cx="4713750" cy="3887599"/>
          </a:xfrm>
          <a:prstGeom prst="rect">
            <a:avLst/>
          </a:prstGeom>
          <a:noFill/>
          <a:ln>
            <a:noFill/>
          </a:ln>
        </p:spPr>
      </p:pic>
      <p:pic>
        <p:nvPicPr>
          <p:cNvPr id="243" name="Google Shape;243;p31" title="NGC1333_fd1.6_Q0.3_R0.5pc_ast_fin_sma_vs_inc_all-1.png"/>
          <p:cNvPicPr preferRelativeResize="0"/>
          <p:nvPr/>
        </p:nvPicPr>
        <p:blipFill rotWithShape="1">
          <a:blip r:embed="rId4">
            <a:alphaModFix/>
          </a:blip>
          <a:srcRect r="6533"/>
          <a:stretch/>
        </p:blipFill>
        <p:spPr>
          <a:xfrm>
            <a:off x="10225" y="574375"/>
            <a:ext cx="4449725" cy="3926475"/>
          </a:xfrm>
          <a:prstGeom prst="rect">
            <a:avLst/>
          </a:prstGeom>
          <a:noFill/>
          <a:ln>
            <a:noFill/>
          </a:ln>
        </p:spPr>
      </p:pic>
      <p:sp>
        <p:nvSpPr>
          <p:cNvPr id="244" name="Google Shape;244;p31"/>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7</a:t>
            </a:r>
            <a:endParaRPr sz="1800">
              <a:solidFill>
                <a:srgbClr val="FFFFFF"/>
              </a:solidFill>
              <a:latin typeface="Arial"/>
              <a:ea typeface="Arial"/>
              <a:cs typeface="Arial"/>
              <a:sym typeface="Arial"/>
            </a:endParaRPr>
          </a:p>
        </p:txBody>
      </p:sp>
      <p:sp>
        <p:nvSpPr>
          <p:cNvPr id="245" name="Google Shape;245;p31"/>
          <p:cNvSpPr txBox="1"/>
          <p:nvPr/>
        </p:nvSpPr>
        <p:spPr>
          <a:xfrm>
            <a:off x="2045250" y="1949850"/>
            <a:ext cx="5053500" cy="1243800"/>
          </a:xfrm>
          <a:prstGeom prst="rect">
            <a:avLst/>
          </a:prstGeom>
          <a:solidFill>
            <a:schemeClr val="lt1"/>
          </a:solidFill>
          <a:ln w="28575" cap="flat" cmpd="sng">
            <a:solidFill>
              <a:srgbClr val="0730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a:solidFill>
                  <a:srgbClr val="0C2577"/>
                </a:solidFill>
              </a:rPr>
              <a:t>A high cluster density is not the only formation channel for dynamically hot, wide orbits.</a:t>
            </a:r>
            <a:endParaRPr sz="2300" b="1">
              <a:solidFill>
                <a:srgbClr val="0C2577"/>
              </a:solidFill>
            </a:endParaRPr>
          </a:p>
        </p:txBody>
      </p:sp>
      <p:sp>
        <p:nvSpPr>
          <p:cNvPr id="246" name="Google Shape;246;p31"/>
          <p:cNvSpPr txBox="1">
            <a:spLocks noGrp="1"/>
          </p:cNvSpPr>
          <p:nvPr>
            <p:ph type="title" idx="4294967295"/>
          </p:nvPr>
        </p:nvSpPr>
        <p:spPr>
          <a:xfrm>
            <a:off x="5730250" y="77625"/>
            <a:ext cx="1817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rgbClr val="0C2577"/>
                </a:solidFill>
              </a:rPr>
              <a:t>Plummer</a:t>
            </a:r>
            <a:endParaRPr b="1">
              <a:solidFill>
                <a:srgbClr val="0C2577"/>
              </a:solidFill>
            </a:endParaRPr>
          </a:p>
        </p:txBody>
      </p:sp>
      <p:sp>
        <p:nvSpPr>
          <p:cNvPr id="247" name="Google Shape;247;p31"/>
          <p:cNvSpPr txBox="1">
            <a:spLocks noGrp="1"/>
          </p:cNvSpPr>
          <p:nvPr>
            <p:ph type="title" idx="4294967295"/>
          </p:nvPr>
        </p:nvSpPr>
        <p:spPr>
          <a:xfrm>
            <a:off x="1326388" y="77625"/>
            <a:ext cx="1817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rgbClr val="0C2577"/>
                </a:solidFill>
              </a:rPr>
              <a:t>Fractal</a:t>
            </a:r>
            <a:endParaRPr b="1">
              <a:solidFill>
                <a:srgbClr val="0C2577"/>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2"/>
          <p:cNvSpPr txBox="1">
            <a:spLocks noGrp="1"/>
          </p:cNvSpPr>
          <p:nvPr>
            <p:ph type="title"/>
          </p:nvPr>
        </p:nvSpPr>
        <p:spPr>
          <a:xfrm>
            <a:off x="4784825" y="96325"/>
            <a:ext cx="4045200" cy="1482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solidFill>
                  <a:srgbClr val="06123B"/>
                </a:solidFill>
              </a:rPr>
              <a:t>Conclusions</a:t>
            </a:r>
            <a:endParaRPr/>
          </a:p>
        </p:txBody>
      </p:sp>
      <p:sp>
        <p:nvSpPr>
          <p:cNvPr id="253" name="Google Shape;253;p32"/>
          <p:cNvSpPr txBox="1">
            <a:spLocks noGrp="1"/>
          </p:cNvSpPr>
          <p:nvPr>
            <p:ph type="body" idx="2"/>
          </p:nvPr>
        </p:nvSpPr>
        <p:spPr>
          <a:xfrm>
            <a:off x="4784825" y="1387875"/>
            <a:ext cx="4359300" cy="3695100"/>
          </a:xfrm>
          <a:prstGeom prst="rect">
            <a:avLst/>
          </a:prstGeom>
        </p:spPr>
        <p:txBody>
          <a:bodyPr spcFirstLastPara="1" wrap="square" lIns="91425" tIns="91425" rIns="91425" bIns="91425" anchor="ctr" anchorCtr="0">
            <a:normAutofit/>
          </a:bodyPr>
          <a:lstStyle/>
          <a:p>
            <a:pPr marL="457200" lvl="0" indent="-342900" algn="l" rtl="0">
              <a:spcBef>
                <a:spcPts val="0"/>
              </a:spcBef>
              <a:spcAft>
                <a:spcPts val="0"/>
              </a:spcAft>
              <a:buClr>
                <a:srgbClr val="07306B"/>
              </a:buClr>
              <a:buSzPts val="1800"/>
              <a:buChar char="●"/>
            </a:pPr>
            <a:r>
              <a:rPr lang="en">
                <a:solidFill>
                  <a:srgbClr val="07306B"/>
                </a:solidFill>
              </a:rPr>
              <a:t>More massive stars have more massive disks.</a:t>
            </a:r>
            <a:endParaRPr>
              <a:solidFill>
                <a:srgbClr val="07306B"/>
              </a:solidFill>
            </a:endParaRPr>
          </a:p>
          <a:p>
            <a:pPr marL="457200" lvl="0" indent="-342900" algn="l" rtl="0">
              <a:spcBef>
                <a:spcPts val="0"/>
              </a:spcBef>
              <a:spcAft>
                <a:spcPts val="0"/>
              </a:spcAft>
              <a:buClr>
                <a:srgbClr val="07306B"/>
              </a:buClr>
              <a:buSzPts val="1800"/>
              <a:buChar char="●"/>
            </a:pPr>
            <a:r>
              <a:rPr lang="en">
                <a:solidFill>
                  <a:srgbClr val="07306B"/>
                </a:solidFill>
              </a:rPr>
              <a:t>Sednoids occupy a region of space where captured asteroids often reside.</a:t>
            </a:r>
            <a:endParaRPr>
              <a:solidFill>
                <a:srgbClr val="07306B"/>
              </a:solidFill>
            </a:endParaRPr>
          </a:p>
          <a:p>
            <a:pPr marL="457200" lvl="0" indent="-342900" algn="l" rtl="0">
              <a:spcBef>
                <a:spcPts val="0"/>
              </a:spcBef>
              <a:spcAft>
                <a:spcPts val="0"/>
              </a:spcAft>
              <a:buClr>
                <a:srgbClr val="07306B"/>
              </a:buClr>
              <a:buSzPts val="1800"/>
              <a:buChar char="●"/>
            </a:pPr>
            <a:r>
              <a:rPr lang="en">
                <a:solidFill>
                  <a:srgbClr val="07306B"/>
                </a:solidFill>
              </a:rPr>
              <a:t>High cluster density is not the only way to form Sednoids.</a:t>
            </a:r>
            <a:endParaRPr>
              <a:solidFill>
                <a:srgbClr val="07306B"/>
              </a:solidFill>
            </a:endParaRPr>
          </a:p>
        </p:txBody>
      </p:sp>
      <p:pic>
        <p:nvPicPr>
          <p:cNvPr id="254" name="Google Shape;254;p32" title="Dropped Image.png"/>
          <p:cNvPicPr preferRelativeResize="0"/>
          <p:nvPr/>
        </p:nvPicPr>
        <p:blipFill>
          <a:blip r:embed="rId3">
            <a:alphaModFix/>
          </a:blip>
          <a:stretch>
            <a:fillRect/>
          </a:stretch>
        </p:blipFill>
        <p:spPr>
          <a:xfrm>
            <a:off x="-25475" y="-203345"/>
            <a:ext cx="4597475" cy="701087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33" title="asteroid_distr-1.png"/>
          <p:cNvPicPr preferRelativeResize="0"/>
          <p:nvPr/>
        </p:nvPicPr>
        <p:blipFill>
          <a:blip r:embed="rId3">
            <a:alphaModFix/>
          </a:blip>
          <a:stretch>
            <a:fillRect/>
          </a:stretch>
        </p:blipFill>
        <p:spPr>
          <a:xfrm>
            <a:off x="4248825" y="747450"/>
            <a:ext cx="4817251" cy="3648601"/>
          </a:xfrm>
          <a:prstGeom prst="rect">
            <a:avLst/>
          </a:prstGeom>
          <a:noFill/>
          <a:ln>
            <a:noFill/>
          </a:ln>
        </p:spPr>
      </p:pic>
      <p:sp>
        <p:nvSpPr>
          <p:cNvPr id="260" name="Google Shape;260;p33"/>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6123B"/>
                </a:solidFill>
              </a:rPr>
              <a:t>Initialising Debris Disks</a:t>
            </a:r>
            <a:endParaRPr b="1">
              <a:solidFill>
                <a:srgbClr val="06123B"/>
              </a:solidFill>
            </a:endParaRPr>
          </a:p>
        </p:txBody>
      </p:sp>
      <p:pic>
        <p:nvPicPr>
          <p:cNvPr id="261" name="Google Shape;261;p33"/>
          <p:cNvPicPr preferRelativeResize="0"/>
          <p:nvPr/>
        </p:nvPicPr>
        <p:blipFill>
          <a:blip r:embed="rId4">
            <a:alphaModFix/>
          </a:blip>
          <a:stretch>
            <a:fillRect/>
          </a:stretch>
        </p:blipFill>
        <p:spPr>
          <a:xfrm>
            <a:off x="0" y="1924912"/>
            <a:ext cx="4103700" cy="1293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6123B"/>
                </a:solidFill>
              </a:rPr>
              <a:t>Cluster Evolution</a:t>
            </a:r>
            <a:endParaRPr b="1">
              <a:solidFill>
                <a:srgbClr val="06123B"/>
              </a:solidFill>
            </a:endParaRPr>
          </a:p>
        </p:txBody>
      </p:sp>
      <p:pic>
        <p:nvPicPr>
          <p:cNvPr id="267" name="Google Shape;267;p34" title="cluster_core_density-1.png"/>
          <p:cNvPicPr preferRelativeResize="0"/>
          <p:nvPr/>
        </p:nvPicPr>
        <p:blipFill>
          <a:blip r:embed="rId3">
            <a:alphaModFix/>
          </a:blip>
          <a:stretch>
            <a:fillRect/>
          </a:stretch>
        </p:blipFill>
        <p:spPr>
          <a:xfrm>
            <a:off x="2222083" y="950926"/>
            <a:ext cx="4699843" cy="37582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5"/>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6123B"/>
                </a:solidFill>
              </a:rPr>
              <a:t>Cluster Encounters</a:t>
            </a:r>
            <a:endParaRPr b="1">
              <a:solidFill>
                <a:srgbClr val="06123B"/>
              </a:solidFill>
            </a:endParaRPr>
          </a:p>
        </p:txBody>
      </p:sp>
      <p:pic>
        <p:nvPicPr>
          <p:cNvPr id="273" name="Google Shape;273;p35" title="NGC1333_Plummer_Q0.5_R0.5pc_Nenc-1.png"/>
          <p:cNvPicPr preferRelativeResize="0"/>
          <p:nvPr/>
        </p:nvPicPr>
        <p:blipFill>
          <a:blip r:embed="rId3">
            <a:alphaModFix/>
          </a:blip>
          <a:stretch>
            <a:fillRect/>
          </a:stretch>
        </p:blipFill>
        <p:spPr>
          <a:xfrm>
            <a:off x="107150" y="1017725"/>
            <a:ext cx="4346066" cy="3453426"/>
          </a:xfrm>
          <a:prstGeom prst="rect">
            <a:avLst/>
          </a:prstGeom>
          <a:noFill/>
          <a:ln>
            <a:noFill/>
          </a:ln>
        </p:spPr>
      </p:pic>
      <p:pic>
        <p:nvPicPr>
          <p:cNvPr id="274" name="Google Shape;274;p35" title="NGC1333_fd1.6_Q0.3_R0.5pc_Nenc-1.png"/>
          <p:cNvPicPr preferRelativeResize="0"/>
          <p:nvPr/>
        </p:nvPicPr>
        <p:blipFill>
          <a:blip r:embed="rId4">
            <a:alphaModFix/>
          </a:blip>
          <a:stretch>
            <a:fillRect/>
          </a:stretch>
        </p:blipFill>
        <p:spPr>
          <a:xfrm>
            <a:off x="4545866" y="1017725"/>
            <a:ext cx="4430884" cy="34534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5" name="Picture 4">
            <a:extLst>
              <a:ext uri="{FF2B5EF4-FFF2-40B4-BE49-F238E27FC236}">
                <a16:creationId xmlns:a16="http://schemas.microsoft.com/office/drawing/2014/main" id="{A4C0E881-3944-62CA-E185-F0BDD95C6578}"/>
              </a:ext>
            </a:extLst>
          </p:cNvPr>
          <p:cNvPicPr>
            <a:picLocks noChangeAspect="1"/>
          </p:cNvPicPr>
          <p:nvPr/>
        </p:nvPicPr>
        <p:blipFill>
          <a:blip r:embed="rId3"/>
          <a:stretch>
            <a:fillRect/>
          </a:stretch>
        </p:blipFill>
        <p:spPr>
          <a:xfrm>
            <a:off x="0" y="629549"/>
            <a:ext cx="4771785" cy="3884401"/>
          </a:xfrm>
          <a:prstGeom prst="rect">
            <a:avLst/>
          </a:prstGeom>
        </p:spPr>
      </p:pic>
      <p:pic>
        <p:nvPicPr>
          <p:cNvPr id="3" name="Picture 2">
            <a:extLst>
              <a:ext uri="{FF2B5EF4-FFF2-40B4-BE49-F238E27FC236}">
                <a16:creationId xmlns:a16="http://schemas.microsoft.com/office/drawing/2014/main" id="{A18F26FB-EED1-A50C-0E7D-816A75F3F584}"/>
              </a:ext>
            </a:extLst>
          </p:cNvPr>
          <p:cNvPicPr>
            <a:picLocks noChangeAspect="1"/>
          </p:cNvPicPr>
          <p:nvPr/>
        </p:nvPicPr>
        <p:blipFill>
          <a:blip r:embed="rId4"/>
          <a:stretch>
            <a:fillRect/>
          </a:stretch>
        </p:blipFill>
        <p:spPr>
          <a:xfrm>
            <a:off x="4433606" y="629549"/>
            <a:ext cx="4710394" cy="388440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37" title="NGC1333_fd1.6_Q0.3_R0.5pc_exotic_asteroids-1.png"/>
          <p:cNvPicPr preferRelativeResize="0"/>
          <p:nvPr/>
        </p:nvPicPr>
        <p:blipFill>
          <a:blip r:embed="rId3">
            <a:alphaModFix/>
          </a:blip>
          <a:stretch>
            <a:fillRect/>
          </a:stretch>
        </p:blipFill>
        <p:spPr>
          <a:xfrm>
            <a:off x="1917550" y="336175"/>
            <a:ext cx="5308894" cy="4471151"/>
          </a:xfrm>
          <a:prstGeom prst="rect">
            <a:avLst/>
          </a:prstGeom>
          <a:noFill/>
          <a:ln>
            <a:noFill/>
          </a:ln>
        </p:spPr>
      </p:pic>
      <p:sp>
        <p:nvSpPr>
          <p:cNvPr id="288" name="Google Shape;288;p37"/>
          <p:cNvSpPr/>
          <p:nvPr/>
        </p:nvSpPr>
        <p:spPr>
          <a:xfrm>
            <a:off x="3433709" y="2128438"/>
            <a:ext cx="282300" cy="282300"/>
          </a:xfrm>
          <a:prstGeom prst="ellipse">
            <a:avLst/>
          </a:prstGeom>
          <a:noFill/>
          <a:ln w="28575" cap="flat" cmpd="sng">
            <a:solidFill>
              <a:srgbClr val="0C257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9" name="Google Shape;289;p37"/>
          <p:cNvSpPr/>
          <p:nvPr/>
        </p:nvSpPr>
        <p:spPr>
          <a:xfrm>
            <a:off x="5003828" y="3586609"/>
            <a:ext cx="282300" cy="282300"/>
          </a:xfrm>
          <a:prstGeom prst="ellipse">
            <a:avLst/>
          </a:prstGeom>
          <a:noFill/>
          <a:ln w="28575" cap="flat" cmpd="sng">
            <a:solidFill>
              <a:srgbClr val="0C257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90" name="Google Shape;290;p37"/>
          <p:cNvCxnSpPr>
            <a:stCxn id="288" idx="2"/>
          </p:cNvCxnSpPr>
          <p:nvPr/>
        </p:nvCxnSpPr>
        <p:spPr>
          <a:xfrm rot="10800000">
            <a:off x="2551709" y="2269588"/>
            <a:ext cx="882000" cy="0"/>
          </a:xfrm>
          <a:prstGeom prst="straightConnector1">
            <a:avLst/>
          </a:prstGeom>
          <a:noFill/>
          <a:ln w="38100" cap="flat" cmpd="sng">
            <a:solidFill>
              <a:srgbClr val="0C2577"/>
            </a:solidFill>
            <a:prstDash val="solid"/>
            <a:round/>
            <a:headEnd type="none" w="med" len="med"/>
            <a:tailEnd type="none" w="med" len="med"/>
          </a:ln>
        </p:spPr>
      </p:cxnSp>
      <p:cxnSp>
        <p:nvCxnSpPr>
          <p:cNvPr id="291" name="Google Shape;291;p37"/>
          <p:cNvCxnSpPr>
            <a:stCxn id="288" idx="4"/>
          </p:cNvCxnSpPr>
          <p:nvPr/>
        </p:nvCxnSpPr>
        <p:spPr>
          <a:xfrm>
            <a:off x="3574859" y="2410738"/>
            <a:ext cx="0" cy="1769400"/>
          </a:xfrm>
          <a:prstGeom prst="straightConnector1">
            <a:avLst/>
          </a:prstGeom>
          <a:noFill/>
          <a:ln w="38100" cap="flat" cmpd="sng">
            <a:solidFill>
              <a:srgbClr val="0C2577"/>
            </a:solidFill>
            <a:prstDash val="solid"/>
            <a:round/>
            <a:headEnd type="none" w="med" len="med"/>
            <a:tailEnd type="none" w="med" len="med"/>
          </a:ln>
        </p:spPr>
      </p:cxnSp>
      <p:cxnSp>
        <p:nvCxnSpPr>
          <p:cNvPr id="292" name="Google Shape;292;p37"/>
          <p:cNvCxnSpPr>
            <a:stCxn id="289" idx="2"/>
          </p:cNvCxnSpPr>
          <p:nvPr/>
        </p:nvCxnSpPr>
        <p:spPr>
          <a:xfrm rot="10800000">
            <a:off x="2542628" y="3727759"/>
            <a:ext cx="2461200" cy="0"/>
          </a:xfrm>
          <a:prstGeom prst="straightConnector1">
            <a:avLst/>
          </a:prstGeom>
          <a:noFill/>
          <a:ln w="38100" cap="flat" cmpd="sng">
            <a:solidFill>
              <a:srgbClr val="0C2577"/>
            </a:solidFill>
            <a:prstDash val="solid"/>
            <a:round/>
            <a:headEnd type="none" w="med" len="med"/>
            <a:tailEnd type="none" w="med" len="med"/>
          </a:ln>
        </p:spPr>
      </p:cxnSp>
      <p:cxnSp>
        <p:nvCxnSpPr>
          <p:cNvPr id="293" name="Google Shape;293;p37"/>
          <p:cNvCxnSpPr>
            <a:stCxn id="289" idx="4"/>
          </p:cNvCxnSpPr>
          <p:nvPr/>
        </p:nvCxnSpPr>
        <p:spPr>
          <a:xfrm>
            <a:off x="5144978" y="3868909"/>
            <a:ext cx="0" cy="314100"/>
          </a:xfrm>
          <a:prstGeom prst="straightConnector1">
            <a:avLst/>
          </a:prstGeom>
          <a:noFill/>
          <a:ln w="38100" cap="flat" cmpd="sng">
            <a:solidFill>
              <a:srgbClr val="0C2577"/>
            </a:solidFill>
            <a:prstDash val="solid"/>
            <a:round/>
            <a:headEnd type="none" w="med" len="med"/>
            <a:tailEnd type="non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8"/>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6123B"/>
                </a:solidFill>
              </a:rPr>
              <a:t>Statistical Artefacts</a:t>
            </a:r>
            <a:endParaRPr b="1">
              <a:solidFill>
                <a:srgbClr val="06123B"/>
              </a:solidFill>
            </a:endParaRPr>
          </a:p>
        </p:txBody>
      </p:sp>
      <p:pic>
        <p:nvPicPr>
          <p:cNvPr id="299" name="Google Shape;299;p38" title="Run1_Host53_Sys2.png"/>
          <p:cNvPicPr preferRelativeResize="0"/>
          <p:nvPr/>
        </p:nvPicPr>
        <p:blipFill>
          <a:blip r:embed="rId3">
            <a:alphaModFix/>
          </a:blip>
          <a:stretch>
            <a:fillRect/>
          </a:stretch>
        </p:blipFill>
        <p:spPr>
          <a:xfrm>
            <a:off x="0" y="945052"/>
            <a:ext cx="4487463" cy="3830897"/>
          </a:xfrm>
          <a:prstGeom prst="rect">
            <a:avLst/>
          </a:prstGeom>
          <a:noFill/>
          <a:ln>
            <a:noFill/>
          </a:ln>
        </p:spPr>
      </p:pic>
      <p:pic>
        <p:nvPicPr>
          <p:cNvPr id="300" name="Google Shape;300;p38" title="Run3_Host42_Sys1.png"/>
          <p:cNvPicPr preferRelativeResize="0"/>
          <p:nvPr/>
        </p:nvPicPr>
        <p:blipFill>
          <a:blip r:embed="rId4">
            <a:alphaModFix/>
          </a:blip>
          <a:stretch>
            <a:fillRect/>
          </a:stretch>
        </p:blipFill>
        <p:spPr>
          <a:xfrm>
            <a:off x="4656532" y="945052"/>
            <a:ext cx="4487463" cy="383089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9"/>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6123B"/>
                </a:solidFill>
              </a:rPr>
              <a:t>Chaos</a:t>
            </a:r>
            <a:endParaRPr b="1">
              <a:solidFill>
                <a:srgbClr val="06123B"/>
              </a:solidFill>
            </a:endParaRPr>
          </a:p>
        </p:txBody>
      </p:sp>
      <p:pic>
        <p:nvPicPr>
          <p:cNvPr id="306" name="Google Shape;306;p39" title="Nrun2_system53-1.png"/>
          <p:cNvPicPr preferRelativeResize="0"/>
          <p:nvPr/>
        </p:nvPicPr>
        <p:blipFill>
          <a:blip r:embed="rId3">
            <a:alphaModFix/>
          </a:blip>
          <a:stretch>
            <a:fillRect/>
          </a:stretch>
        </p:blipFill>
        <p:spPr>
          <a:xfrm>
            <a:off x="-1" y="965366"/>
            <a:ext cx="4487918" cy="3810575"/>
          </a:xfrm>
          <a:prstGeom prst="rect">
            <a:avLst/>
          </a:prstGeom>
          <a:noFill/>
          <a:ln>
            <a:noFill/>
          </a:ln>
        </p:spPr>
      </p:pic>
      <p:pic>
        <p:nvPicPr>
          <p:cNvPr id="307" name="Google Shape;307;p39" title="Nrun4_system42-1.png"/>
          <p:cNvPicPr preferRelativeResize="0"/>
          <p:nvPr/>
        </p:nvPicPr>
        <p:blipFill>
          <a:blip r:embed="rId4">
            <a:alphaModFix/>
          </a:blip>
          <a:stretch>
            <a:fillRect/>
          </a:stretch>
        </p:blipFill>
        <p:spPr>
          <a:xfrm>
            <a:off x="4656080" y="965366"/>
            <a:ext cx="4487918" cy="38105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0"/>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solidFill>
                  <a:srgbClr val="06123B"/>
                </a:solidFill>
              </a:rPr>
              <a:t>Chaos</a:t>
            </a:r>
            <a:endParaRPr b="1">
              <a:solidFill>
                <a:srgbClr val="06123B"/>
              </a:solidFill>
            </a:endParaRPr>
          </a:p>
          <a:p>
            <a:pPr marL="0" lvl="0" indent="0" algn="l" rtl="0">
              <a:spcBef>
                <a:spcPts val="0"/>
              </a:spcBef>
              <a:spcAft>
                <a:spcPts val="0"/>
              </a:spcAft>
              <a:buNone/>
            </a:pPr>
            <a:endParaRPr b="1">
              <a:solidFill>
                <a:srgbClr val="06123B"/>
              </a:solidFill>
            </a:endParaRPr>
          </a:p>
        </p:txBody>
      </p:sp>
      <p:pic>
        <p:nvPicPr>
          <p:cNvPr id="313" name="Google Shape;313;p40" title="NGC1333_fd1.6_Q0.3_R0.5pc_ast_fin_sma_vs_ecc_all_indiv_4-1.png"/>
          <p:cNvPicPr preferRelativeResize="0"/>
          <p:nvPr/>
        </p:nvPicPr>
        <p:blipFill>
          <a:blip r:embed="rId3">
            <a:alphaModFix/>
          </a:blip>
          <a:stretch>
            <a:fillRect/>
          </a:stretch>
        </p:blipFill>
        <p:spPr>
          <a:xfrm>
            <a:off x="13" y="1123743"/>
            <a:ext cx="4491386" cy="3652206"/>
          </a:xfrm>
          <a:prstGeom prst="rect">
            <a:avLst/>
          </a:prstGeom>
          <a:noFill/>
          <a:ln>
            <a:noFill/>
          </a:ln>
        </p:spPr>
      </p:pic>
      <p:pic>
        <p:nvPicPr>
          <p:cNvPr id="314" name="Google Shape;314;p40" title="NGC1333_fd1.6_Q0.3_R0.5pc_ast_fin_sma_vs_ecc_all_indiv_2-1.png"/>
          <p:cNvPicPr preferRelativeResize="0"/>
          <p:nvPr/>
        </p:nvPicPr>
        <p:blipFill>
          <a:blip r:embed="rId4">
            <a:alphaModFix/>
          </a:blip>
          <a:stretch>
            <a:fillRect/>
          </a:stretch>
        </p:blipFill>
        <p:spPr>
          <a:xfrm>
            <a:off x="4652599" y="1123743"/>
            <a:ext cx="4491386" cy="365220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b="1">
                <a:solidFill>
                  <a:srgbClr val="0C2577"/>
                </a:solidFill>
              </a:rPr>
              <a:t>How do debris disks evolve in star clusters?</a:t>
            </a:r>
            <a:endParaRPr b="1">
              <a:solidFill>
                <a:srgbClr val="06123B"/>
              </a:solidFill>
            </a:endParaRPr>
          </a:p>
        </p:txBody>
      </p:sp>
      <p:pic>
        <p:nvPicPr>
          <p:cNvPr id="75" name="Google Shape;75;p15" descr="A colorful nebula in space&#10;&#10;Description automatically generated"/>
          <p:cNvPicPr preferRelativeResize="0"/>
          <p:nvPr/>
        </p:nvPicPr>
        <p:blipFill rotWithShape="1">
          <a:blip r:embed="rId3">
            <a:alphaModFix/>
          </a:blip>
          <a:srcRect l="13237" t="-80" r="18708" b="80"/>
          <a:stretch/>
        </p:blipFill>
        <p:spPr>
          <a:xfrm>
            <a:off x="225878" y="1591620"/>
            <a:ext cx="2259330" cy="2259330"/>
          </a:xfrm>
          <a:prstGeom prst="rect">
            <a:avLst/>
          </a:prstGeom>
          <a:noFill/>
          <a:ln>
            <a:noFill/>
          </a:ln>
        </p:spPr>
      </p:pic>
      <p:sp>
        <p:nvSpPr>
          <p:cNvPr id="76" name="Google Shape;76;p15"/>
          <p:cNvSpPr/>
          <p:nvPr/>
        </p:nvSpPr>
        <p:spPr>
          <a:xfrm>
            <a:off x="2653857" y="2549577"/>
            <a:ext cx="528900" cy="335700"/>
          </a:xfrm>
          <a:prstGeom prst="rightArrow">
            <a:avLst>
              <a:gd name="adj1" fmla="val 50000"/>
              <a:gd name="adj2" fmla="val 50000"/>
            </a:avLst>
          </a:prstGeom>
          <a:solidFill>
            <a:srgbClr val="0C2577"/>
          </a:solidFill>
          <a:ln w="15875" cap="flat" cmpd="sng">
            <a:solidFill>
              <a:srgbClr val="06123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77" name="Google Shape;77;p15"/>
          <p:cNvSpPr txBox="1"/>
          <p:nvPr/>
        </p:nvSpPr>
        <p:spPr>
          <a:xfrm>
            <a:off x="225878" y="1383869"/>
            <a:ext cx="21051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000000"/>
                </a:solidFill>
                <a:latin typeface="Arial"/>
                <a:ea typeface="Arial"/>
                <a:cs typeface="Arial"/>
                <a:sym typeface="Arial"/>
              </a:rPr>
              <a:t>Image: McCaughrean &amp; Pearson 2023</a:t>
            </a:r>
            <a:endParaRPr sz="900">
              <a:solidFill>
                <a:srgbClr val="000000"/>
              </a:solidFill>
              <a:latin typeface="Arial"/>
              <a:ea typeface="Arial"/>
              <a:cs typeface="Arial"/>
              <a:sym typeface="Arial"/>
            </a:endParaRPr>
          </a:p>
        </p:txBody>
      </p:sp>
      <p:pic>
        <p:nvPicPr>
          <p:cNvPr id="78" name="Google Shape;78;p15" descr="A yellow and orange light&#10;&#10;Description automatically generated with medium confidence"/>
          <p:cNvPicPr preferRelativeResize="0"/>
          <p:nvPr/>
        </p:nvPicPr>
        <p:blipFill rotWithShape="1">
          <a:blip r:embed="rId4">
            <a:alphaModFix/>
          </a:blip>
          <a:srcRect/>
          <a:stretch/>
        </p:blipFill>
        <p:spPr>
          <a:xfrm>
            <a:off x="3351315" y="1591620"/>
            <a:ext cx="2259329" cy="2259329"/>
          </a:xfrm>
          <a:prstGeom prst="rect">
            <a:avLst/>
          </a:prstGeom>
          <a:noFill/>
          <a:ln>
            <a:noFill/>
          </a:ln>
        </p:spPr>
      </p:pic>
      <p:pic>
        <p:nvPicPr>
          <p:cNvPr id="79" name="Google Shape;79;p15"/>
          <p:cNvPicPr preferRelativeResize="0"/>
          <p:nvPr/>
        </p:nvPicPr>
        <p:blipFill rotWithShape="1">
          <a:blip r:embed="rId5">
            <a:alphaModFix/>
          </a:blip>
          <a:srcRect t="2901" b="2910"/>
          <a:stretch/>
        </p:blipFill>
        <p:spPr>
          <a:xfrm>
            <a:off x="3349440" y="1619151"/>
            <a:ext cx="2263162" cy="2263163"/>
          </a:xfrm>
          <a:prstGeom prst="rect">
            <a:avLst/>
          </a:prstGeom>
          <a:noFill/>
          <a:ln>
            <a:noFill/>
          </a:ln>
        </p:spPr>
      </p:pic>
      <p:sp>
        <p:nvSpPr>
          <p:cNvPr id="80" name="Google Shape;80;p15"/>
          <p:cNvSpPr txBox="1"/>
          <p:nvPr/>
        </p:nvSpPr>
        <p:spPr>
          <a:xfrm>
            <a:off x="3351328" y="1383869"/>
            <a:ext cx="21051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000000"/>
                </a:solidFill>
                <a:latin typeface="Arial"/>
                <a:ea typeface="Arial"/>
                <a:cs typeface="Arial"/>
                <a:sym typeface="Arial"/>
              </a:rPr>
              <a:t>Image: Brown 2011</a:t>
            </a:r>
            <a:endParaRPr sz="900">
              <a:solidFill>
                <a:srgbClr val="000000"/>
              </a:solidFill>
              <a:latin typeface="Arial"/>
              <a:ea typeface="Arial"/>
              <a:cs typeface="Arial"/>
              <a:sym typeface="Arial"/>
            </a:endParaRPr>
          </a:p>
        </p:txBody>
      </p:sp>
      <p:sp>
        <p:nvSpPr>
          <p:cNvPr id="81" name="Google Shape;81;p15"/>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1</a:t>
            </a:r>
            <a:endParaRPr sz="1800">
              <a:solidFill>
                <a:srgbClr val="FFFFFF"/>
              </a:solidFill>
              <a:latin typeface="Arial"/>
              <a:ea typeface="Arial"/>
              <a:cs typeface="Arial"/>
              <a:sym typeface="Arial"/>
            </a:endParaRPr>
          </a:p>
        </p:txBody>
      </p:sp>
      <p:sp>
        <p:nvSpPr>
          <p:cNvPr id="82" name="Google Shape;82;p15"/>
          <p:cNvSpPr txBox="1"/>
          <p:nvPr/>
        </p:nvSpPr>
        <p:spPr>
          <a:xfrm>
            <a:off x="148791" y="3909709"/>
            <a:ext cx="22593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a:t>Crossing Time ~ 1 Myr</a:t>
            </a:r>
            <a:endParaRPr/>
          </a:p>
        </p:txBody>
      </p:sp>
      <p:sp>
        <p:nvSpPr>
          <p:cNvPr id="83" name="Google Shape;83;p15"/>
          <p:cNvSpPr txBox="1"/>
          <p:nvPr/>
        </p:nvSpPr>
        <p:spPr>
          <a:xfrm>
            <a:off x="3060075" y="3909700"/>
            <a:ext cx="28419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a:t>Cluster Dissolution ~10 - 100 Myr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1"/>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6123B"/>
                </a:solidFill>
              </a:rPr>
              <a:t>Planet Orbital Parameters</a:t>
            </a:r>
            <a:endParaRPr b="1">
              <a:solidFill>
                <a:srgbClr val="06123B"/>
              </a:solidFill>
            </a:endParaRPr>
          </a:p>
        </p:txBody>
      </p:sp>
      <p:pic>
        <p:nvPicPr>
          <p:cNvPr id="320" name="Google Shape;320;p41" title="NGC1333_fd1.6_Q0.3_R0.5pc_scatter_planet_params_ecc-1.png"/>
          <p:cNvPicPr preferRelativeResize="0"/>
          <p:nvPr/>
        </p:nvPicPr>
        <p:blipFill>
          <a:blip r:embed="rId3">
            <a:alphaModFix/>
          </a:blip>
          <a:stretch>
            <a:fillRect/>
          </a:stretch>
        </p:blipFill>
        <p:spPr>
          <a:xfrm>
            <a:off x="0" y="913350"/>
            <a:ext cx="4462084" cy="3773086"/>
          </a:xfrm>
          <a:prstGeom prst="rect">
            <a:avLst/>
          </a:prstGeom>
          <a:noFill/>
          <a:ln>
            <a:noFill/>
          </a:ln>
        </p:spPr>
      </p:pic>
      <p:pic>
        <p:nvPicPr>
          <p:cNvPr id="321" name="Google Shape;321;p41" title="NGC1333_fd1.6_Q0.3_R0.5pc_scatter_planet_params_inc-1.png"/>
          <p:cNvPicPr preferRelativeResize="0"/>
          <p:nvPr/>
        </p:nvPicPr>
        <p:blipFill>
          <a:blip r:embed="rId4">
            <a:alphaModFix/>
          </a:blip>
          <a:stretch>
            <a:fillRect/>
          </a:stretch>
        </p:blipFill>
        <p:spPr>
          <a:xfrm>
            <a:off x="4628597" y="913350"/>
            <a:ext cx="4515399" cy="377308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2"/>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3</a:t>
            </a:r>
            <a:endParaRPr sz="1800">
              <a:solidFill>
                <a:srgbClr val="FFFFFF"/>
              </a:solidFill>
              <a:latin typeface="Arial"/>
              <a:ea typeface="Arial"/>
              <a:cs typeface="Arial"/>
              <a:sym typeface="Arial"/>
            </a:endParaRPr>
          </a:p>
        </p:txBody>
      </p:sp>
      <p:pic>
        <p:nvPicPr>
          <p:cNvPr id="327" name="Google Shape;327;p42" title="two_point_cdf-1.png"/>
          <p:cNvPicPr preferRelativeResize="0"/>
          <p:nvPr/>
        </p:nvPicPr>
        <p:blipFill>
          <a:blip r:embed="rId3">
            <a:alphaModFix/>
          </a:blip>
          <a:stretch>
            <a:fillRect/>
          </a:stretch>
        </p:blipFill>
        <p:spPr>
          <a:xfrm>
            <a:off x="495200" y="708225"/>
            <a:ext cx="4594794" cy="3996975"/>
          </a:xfrm>
          <a:prstGeom prst="rect">
            <a:avLst/>
          </a:prstGeom>
          <a:noFill/>
          <a:ln>
            <a:noFill/>
          </a:ln>
        </p:spPr>
      </p:pic>
      <p:pic>
        <p:nvPicPr>
          <p:cNvPr id="328" name="Google Shape;328;p42" title="asteroid_demographics-1.png"/>
          <p:cNvPicPr preferRelativeResize="0"/>
          <p:nvPr/>
        </p:nvPicPr>
        <p:blipFill>
          <a:blip r:embed="rId4">
            <a:alphaModFix/>
          </a:blip>
          <a:stretch>
            <a:fillRect/>
          </a:stretch>
        </p:blipFill>
        <p:spPr>
          <a:xfrm>
            <a:off x="5460252" y="604925"/>
            <a:ext cx="3605700" cy="3022625"/>
          </a:xfrm>
          <a:prstGeom prst="rect">
            <a:avLst/>
          </a:prstGeom>
          <a:noFill/>
          <a:ln>
            <a:noFill/>
          </a:ln>
        </p:spPr>
      </p:pic>
      <p:sp>
        <p:nvSpPr>
          <p:cNvPr id="329" name="Google Shape;329;p42"/>
          <p:cNvSpPr/>
          <p:nvPr/>
        </p:nvSpPr>
        <p:spPr>
          <a:xfrm>
            <a:off x="6331250" y="3699407"/>
            <a:ext cx="240000" cy="291000"/>
          </a:xfrm>
          <a:prstGeom prst="rect">
            <a:avLst/>
          </a:prstGeom>
          <a:solidFill>
            <a:srgbClr val="E3EEF8"/>
          </a:solidFill>
          <a:ln w="15025" cap="flat" cmpd="sng">
            <a:solidFill>
              <a:schemeClr val="dk1"/>
            </a:solidFill>
            <a:prstDash val="solid"/>
            <a:round/>
            <a:headEnd type="none" w="sm" len="sm"/>
            <a:tailEnd type="none" w="sm" len="sm"/>
          </a:ln>
        </p:spPr>
        <p:txBody>
          <a:bodyPr spcFirstLastPara="1" wrap="square" lIns="72075" tIns="72075" rIns="72075" bIns="72075" anchor="ctr" anchorCtr="0">
            <a:noAutofit/>
          </a:bodyPr>
          <a:lstStyle/>
          <a:p>
            <a:pPr marL="0" lvl="0" indent="0" algn="ctr" rtl="0">
              <a:spcBef>
                <a:spcPts val="0"/>
              </a:spcBef>
              <a:spcAft>
                <a:spcPts val="0"/>
              </a:spcAft>
              <a:buNone/>
            </a:pPr>
            <a:endParaRPr sz="1025"/>
          </a:p>
        </p:txBody>
      </p:sp>
      <p:sp>
        <p:nvSpPr>
          <p:cNvPr id="330" name="Google Shape;330;p42"/>
          <p:cNvSpPr/>
          <p:nvPr/>
        </p:nvSpPr>
        <p:spPr>
          <a:xfrm>
            <a:off x="6331250" y="4126897"/>
            <a:ext cx="240000" cy="291000"/>
          </a:xfrm>
          <a:prstGeom prst="rect">
            <a:avLst/>
          </a:prstGeom>
          <a:solidFill>
            <a:srgbClr val="93C4DE"/>
          </a:solidFill>
          <a:ln w="15025" cap="flat" cmpd="sng">
            <a:solidFill>
              <a:schemeClr val="dk1"/>
            </a:solidFill>
            <a:prstDash val="solid"/>
            <a:round/>
            <a:headEnd type="none" w="sm" len="sm"/>
            <a:tailEnd type="none" w="sm" len="sm"/>
          </a:ln>
        </p:spPr>
        <p:txBody>
          <a:bodyPr spcFirstLastPara="1" wrap="square" lIns="72075" tIns="72075" rIns="72075" bIns="72075" anchor="ctr" anchorCtr="0">
            <a:noAutofit/>
          </a:bodyPr>
          <a:lstStyle/>
          <a:p>
            <a:pPr marL="0" lvl="0" indent="0" algn="ctr" rtl="0">
              <a:spcBef>
                <a:spcPts val="0"/>
              </a:spcBef>
              <a:spcAft>
                <a:spcPts val="0"/>
              </a:spcAft>
              <a:buNone/>
            </a:pPr>
            <a:endParaRPr sz="1025"/>
          </a:p>
        </p:txBody>
      </p:sp>
      <p:sp>
        <p:nvSpPr>
          <p:cNvPr id="331" name="Google Shape;331;p42"/>
          <p:cNvSpPr/>
          <p:nvPr/>
        </p:nvSpPr>
        <p:spPr>
          <a:xfrm>
            <a:off x="7602028" y="3699407"/>
            <a:ext cx="240000" cy="291000"/>
          </a:xfrm>
          <a:prstGeom prst="rect">
            <a:avLst/>
          </a:prstGeom>
          <a:solidFill>
            <a:srgbClr val="2D7DBB"/>
          </a:solidFill>
          <a:ln w="15025" cap="flat" cmpd="sng">
            <a:solidFill>
              <a:schemeClr val="dk1"/>
            </a:solidFill>
            <a:prstDash val="solid"/>
            <a:round/>
            <a:headEnd type="none" w="sm" len="sm"/>
            <a:tailEnd type="none" w="sm" len="sm"/>
          </a:ln>
        </p:spPr>
        <p:txBody>
          <a:bodyPr spcFirstLastPara="1" wrap="square" lIns="72075" tIns="72075" rIns="72075" bIns="72075" anchor="ctr" anchorCtr="0">
            <a:noAutofit/>
          </a:bodyPr>
          <a:lstStyle/>
          <a:p>
            <a:pPr marL="0" lvl="0" indent="0" algn="ctr" rtl="0">
              <a:spcBef>
                <a:spcPts val="0"/>
              </a:spcBef>
              <a:spcAft>
                <a:spcPts val="0"/>
              </a:spcAft>
              <a:buNone/>
            </a:pPr>
            <a:endParaRPr sz="1104"/>
          </a:p>
        </p:txBody>
      </p:sp>
      <p:sp>
        <p:nvSpPr>
          <p:cNvPr id="332" name="Google Shape;332;p42"/>
          <p:cNvSpPr/>
          <p:nvPr/>
        </p:nvSpPr>
        <p:spPr>
          <a:xfrm>
            <a:off x="7602028" y="4126897"/>
            <a:ext cx="240000" cy="291000"/>
          </a:xfrm>
          <a:prstGeom prst="rect">
            <a:avLst/>
          </a:prstGeom>
          <a:solidFill>
            <a:srgbClr val="07306B"/>
          </a:solidFill>
          <a:ln w="15025" cap="flat" cmpd="sng">
            <a:solidFill>
              <a:schemeClr val="dk1"/>
            </a:solidFill>
            <a:prstDash val="solid"/>
            <a:round/>
            <a:headEnd type="none" w="sm" len="sm"/>
            <a:tailEnd type="none" w="sm" len="sm"/>
          </a:ln>
        </p:spPr>
        <p:txBody>
          <a:bodyPr spcFirstLastPara="1" wrap="square" lIns="72075" tIns="72075" rIns="72075" bIns="72075" anchor="ctr" anchorCtr="0">
            <a:noAutofit/>
          </a:bodyPr>
          <a:lstStyle/>
          <a:p>
            <a:pPr marL="0" lvl="0" indent="0" algn="ctr" rtl="0">
              <a:spcBef>
                <a:spcPts val="0"/>
              </a:spcBef>
              <a:spcAft>
                <a:spcPts val="0"/>
              </a:spcAft>
              <a:buNone/>
            </a:pPr>
            <a:endParaRPr sz="1104"/>
          </a:p>
        </p:txBody>
      </p:sp>
      <p:sp>
        <p:nvSpPr>
          <p:cNvPr id="333" name="Google Shape;333;p42"/>
          <p:cNvSpPr txBox="1"/>
          <p:nvPr/>
        </p:nvSpPr>
        <p:spPr>
          <a:xfrm>
            <a:off x="6590541" y="3675837"/>
            <a:ext cx="924600" cy="351300"/>
          </a:xfrm>
          <a:prstGeom prst="rect">
            <a:avLst/>
          </a:prstGeom>
          <a:noFill/>
          <a:ln>
            <a:noFill/>
          </a:ln>
        </p:spPr>
        <p:txBody>
          <a:bodyPr spcFirstLastPara="1" wrap="square" lIns="72075" tIns="72075" rIns="72075" bIns="72075" anchor="t" anchorCtr="0">
            <a:noAutofit/>
          </a:bodyPr>
          <a:lstStyle/>
          <a:p>
            <a:pPr marL="0" lvl="0" indent="0" algn="l" rtl="0">
              <a:spcBef>
                <a:spcPts val="0"/>
              </a:spcBef>
              <a:spcAft>
                <a:spcPts val="0"/>
              </a:spcAft>
              <a:buNone/>
            </a:pPr>
            <a:r>
              <a:rPr lang="en" sz="1261">
                <a:solidFill>
                  <a:srgbClr val="0C2577"/>
                </a:solidFill>
              </a:rPr>
              <a:t>Primordial</a:t>
            </a:r>
            <a:endParaRPr sz="1261">
              <a:solidFill>
                <a:srgbClr val="0C2577"/>
              </a:solidFill>
            </a:endParaRPr>
          </a:p>
        </p:txBody>
      </p:sp>
      <p:sp>
        <p:nvSpPr>
          <p:cNvPr id="334" name="Google Shape;334;p42"/>
          <p:cNvSpPr txBox="1"/>
          <p:nvPr/>
        </p:nvSpPr>
        <p:spPr>
          <a:xfrm>
            <a:off x="6590543" y="4096750"/>
            <a:ext cx="1480200" cy="351300"/>
          </a:xfrm>
          <a:prstGeom prst="rect">
            <a:avLst/>
          </a:prstGeom>
          <a:noFill/>
          <a:ln>
            <a:noFill/>
          </a:ln>
        </p:spPr>
        <p:txBody>
          <a:bodyPr spcFirstLastPara="1" wrap="square" lIns="72075" tIns="72075" rIns="72075" bIns="72075" anchor="t" anchorCtr="0">
            <a:noAutofit/>
          </a:bodyPr>
          <a:lstStyle/>
          <a:p>
            <a:pPr marL="0" lvl="0" indent="0" algn="l" rtl="0">
              <a:spcBef>
                <a:spcPts val="0"/>
              </a:spcBef>
              <a:spcAft>
                <a:spcPts val="0"/>
              </a:spcAft>
              <a:buNone/>
            </a:pPr>
            <a:r>
              <a:rPr lang="en" sz="1261">
                <a:solidFill>
                  <a:srgbClr val="0C2577"/>
                </a:solidFill>
              </a:rPr>
              <a:t>Captures</a:t>
            </a:r>
            <a:endParaRPr sz="1261">
              <a:solidFill>
                <a:srgbClr val="0C2577"/>
              </a:solidFill>
            </a:endParaRPr>
          </a:p>
        </p:txBody>
      </p:sp>
      <p:sp>
        <p:nvSpPr>
          <p:cNvPr id="335" name="Google Shape;335;p42"/>
          <p:cNvSpPr txBox="1"/>
          <p:nvPr/>
        </p:nvSpPr>
        <p:spPr>
          <a:xfrm>
            <a:off x="7841962" y="3669250"/>
            <a:ext cx="1224000" cy="351300"/>
          </a:xfrm>
          <a:prstGeom prst="rect">
            <a:avLst/>
          </a:prstGeom>
          <a:noFill/>
          <a:ln>
            <a:noFill/>
          </a:ln>
        </p:spPr>
        <p:txBody>
          <a:bodyPr spcFirstLastPara="1" wrap="square" lIns="72075" tIns="72075" rIns="72075" bIns="72075" anchor="t" anchorCtr="0">
            <a:noAutofit/>
          </a:bodyPr>
          <a:lstStyle/>
          <a:p>
            <a:pPr marL="0" lvl="0" indent="0" algn="l" rtl="0">
              <a:spcBef>
                <a:spcPts val="0"/>
              </a:spcBef>
              <a:spcAft>
                <a:spcPts val="0"/>
              </a:spcAft>
              <a:buNone/>
            </a:pPr>
            <a:r>
              <a:rPr lang="en" sz="1261">
                <a:solidFill>
                  <a:srgbClr val="0C2577"/>
                </a:solidFill>
              </a:rPr>
              <a:t>Collisions</a:t>
            </a:r>
            <a:endParaRPr sz="1261">
              <a:solidFill>
                <a:srgbClr val="0C2577"/>
              </a:solidFill>
            </a:endParaRPr>
          </a:p>
        </p:txBody>
      </p:sp>
      <p:sp>
        <p:nvSpPr>
          <p:cNvPr id="336" name="Google Shape;336;p42"/>
          <p:cNvSpPr txBox="1"/>
          <p:nvPr/>
        </p:nvSpPr>
        <p:spPr>
          <a:xfrm>
            <a:off x="7841962" y="4096750"/>
            <a:ext cx="1224000" cy="351300"/>
          </a:xfrm>
          <a:prstGeom prst="rect">
            <a:avLst/>
          </a:prstGeom>
          <a:noFill/>
          <a:ln>
            <a:noFill/>
          </a:ln>
        </p:spPr>
        <p:txBody>
          <a:bodyPr spcFirstLastPara="1" wrap="square" lIns="72075" tIns="72075" rIns="72075" bIns="72075" anchor="t" anchorCtr="0">
            <a:noAutofit/>
          </a:bodyPr>
          <a:lstStyle/>
          <a:p>
            <a:pPr marL="0" lvl="0" indent="0" algn="l" rtl="0">
              <a:spcBef>
                <a:spcPts val="0"/>
              </a:spcBef>
              <a:spcAft>
                <a:spcPts val="0"/>
              </a:spcAft>
              <a:buNone/>
            </a:pPr>
            <a:r>
              <a:rPr lang="en" sz="1261">
                <a:solidFill>
                  <a:srgbClr val="0C2577"/>
                </a:solidFill>
              </a:rPr>
              <a:t>Ejected</a:t>
            </a:r>
            <a:endParaRPr sz="1261">
              <a:solidFill>
                <a:srgbClr val="0C2577"/>
              </a:solidFill>
            </a:endParaRPr>
          </a:p>
        </p:txBody>
      </p:sp>
      <p:sp>
        <p:nvSpPr>
          <p:cNvPr id="337" name="Google Shape;337;p42"/>
          <p:cNvSpPr/>
          <p:nvPr/>
        </p:nvSpPr>
        <p:spPr>
          <a:xfrm>
            <a:off x="5938550" y="200220"/>
            <a:ext cx="3018000" cy="76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8" name="Google Shape;338;p42"/>
          <p:cNvSpPr/>
          <p:nvPr/>
        </p:nvSpPr>
        <p:spPr>
          <a:xfrm>
            <a:off x="7672700" y="135530"/>
            <a:ext cx="1321500" cy="127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9" name="Google Shape;339;p42"/>
          <p:cNvSpPr txBox="1">
            <a:spLocks noGrp="1"/>
          </p:cNvSpPr>
          <p:nvPr>
            <p:ph type="title" idx="4294967295"/>
          </p:nvPr>
        </p:nvSpPr>
        <p:spPr>
          <a:xfrm>
            <a:off x="473600" y="135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6123B"/>
                </a:solidFill>
              </a:rPr>
              <a:t>Where do captures come from?</a:t>
            </a:r>
            <a:endParaRPr b="1">
              <a:solidFill>
                <a:srgbClr val="06123B"/>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3"/>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8</a:t>
            </a:r>
            <a:endParaRPr sz="1800">
              <a:solidFill>
                <a:srgbClr val="FFFFFF"/>
              </a:solidFill>
              <a:latin typeface="Arial"/>
              <a:ea typeface="Arial"/>
              <a:cs typeface="Arial"/>
              <a:sym typeface="Arial"/>
            </a:endParaRPr>
          </a:p>
        </p:txBody>
      </p:sp>
      <p:pic>
        <p:nvPicPr>
          <p:cNvPr id="345" name="Google Shape;345;p43" title="NGC1333_fd1.6_Q0.3_R0.5pc_ast_sma_vs_ecc_all_wide.png"/>
          <p:cNvPicPr preferRelativeResize="0"/>
          <p:nvPr/>
        </p:nvPicPr>
        <p:blipFill>
          <a:blip r:embed="rId3">
            <a:alphaModFix/>
          </a:blip>
          <a:stretch>
            <a:fillRect/>
          </a:stretch>
        </p:blipFill>
        <p:spPr>
          <a:xfrm>
            <a:off x="0" y="250250"/>
            <a:ext cx="4588754" cy="3947299"/>
          </a:xfrm>
          <a:prstGeom prst="rect">
            <a:avLst/>
          </a:prstGeom>
          <a:noFill/>
          <a:ln>
            <a:noFill/>
          </a:ln>
        </p:spPr>
      </p:pic>
      <p:pic>
        <p:nvPicPr>
          <p:cNvPr id="346" name="Google Shape;346;p43" title="NGC1333_fd1.6_Q0.3_R0.5pc_ast_sma_vs_inc_all_wide.png"/>
          <p:cNvPicPr preferRelativeResize="0"/>
          <p:nvPr/>
        </p:nvPicPr>
        <p:blipFill>
          <a:blip r:embed="rId4">
            <a:alphaModFix/>
          </a:blip>
          <a:stretch>
            <a:fillRect/>
          </a:stretch>
        </p:blipFill>
        <p:spPr>
          <a:xfrm>
            <a:off x="4520050" y="250250"/>
            <a:ext cx="4623949" cy="39472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4"/>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8</a:t>
            </a:r>
            <a:endParaRPr sz="1800">
              <a:solidFill>
                <a:srgbClr val="FFFFFF"/>
              </a:solidFill>
              <a:latin typeface="Arial"/>
              <a:ea typeface="Arial"/>
              <a:cs typeface="Arial"/>
              <a:sym typeface="Arial"/>
            </a:endParaRPr>
          </a:p>
        </p:txBody>
      </p:sp>
      <p:pic>
        <p:nvPicPr>
          <p:cNvPr id="352" name="Google Shape;352;p44" title="NGC1333_fd1.6_Q0.3_R0.5pc_ast_sma_vs_ecc_all_wide.png"/>
          <p:cNvPicPr preferRelativeResize="0"/>
          <p:nvPr/>
        </p:nvPicPr>
        <p:blipFill>
          <a:blip r:embed="rId3">
            <a:alphaModFix/>
          </a:blip>
          <a:stretch>
            <a:fillRect/>
          </a:stretch>
        </p:blipFill>
        <p:spPr>
          <a:xfrm>
            <a:off x="0" y="250250"/>
            <a:ext cx="4588754" cy="3947299"/>
          </a:xfrm>
          <a:prstGeom prst="rect">
            <a:avLst/>
          </a:prstGeom>
          <a:noFill/>
          <a:ln>
            <a:noFill/>
          </a:ln>
        </p:spPr>
      </p:pic>
      <p:pic>
        <p:nvPicPr>
          <p:cNvPr id="353" name="Google Shape;353;p44" title="NGC1333_fd1.6_Q0.3_R0.5pc_ast_sma_vs_inc_all_wide.png"/>
          <p:cNvPicPr preferRelativeResize="0"/>
          <p:nvPr/>
        </p:nvPicPr>
        <p:blipFill>
          <a:blip r:embed="rId4">
            <a:alphaModFix/>
          </a:blip>
          <a:stretch>
            <a:fillRect/>
          </a:stretch>
        </p:blipFill>
        <p:spPr>
          <a:xfrm>
            <a:off x="4520050" y="250250"/>
            <a:ext cx="4623949" cy="3947299"/>
          </a:xfrm>
          <a:prstGeom prst="rect">
            <a:avLst/>
          </a:prstGeom>
          <a:noFill/>
          <a:ln>
            <a:noFill/>
          </a:ln>
        </p:spPr>
      </p:pic>
      <p:sp>
        <p:nvSpPr>
          <p:cNvPr id="354" name="Google Shape;354;p44"/>
          <p:cNvSpPr/>
          <p:nvPr/>
        </p:nvSpPr>
        <p:spPr>
          <a:xfrm>
            <a:off x="2827802" y="340175"/>
            <a:ext cx="856200" cy="3393000"/>
          </a:xfrm>
          <a:prstGeom prst="rect">
            <a:avLst/>
          </a:prstGeom>
          <a:noFill/>
          <a:ln w="38100" cap="flat" cmpd="sng">
            <a:solidFill>
              <a:srgbClr val="0C257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5" name="Google Shape;355;p44"/>
          <p:cNvSpPr/>
          <p:nvPr/>
        </p:nvSpPr>
        <p:spPr>
          <a:xfrm>
            <a:off x="7374077" y="340175"/>
            <a:ext cx="856200" cy="3393000"/>
          </a:xfrm>
          <a:prstGeom prst="rect">
            <a:avLst/>
          </a:prstGeom>
          <a:noFill/>
          <a:ln w="38100" cap="flat" cmpd="sng">
            <a:solidFill>
              <a:srgbClr val="0C257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5"/>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8</a:t>
            </a:r>
            <a:endParaRPr sz="1800">
              <a:solidFill>
                <a:srgbClr val="FFFFFF"/>
              </a:solidFill>
              <a:latin typeface="Arial"/>
              <a:ea typeface="Arial"/>
              <a:cs typeface="Arial"/>
              <a:sym typeface="Arial"/>
            </a:endParaRPr>
          </a:p>
        </p:txBody>
      </p:sp>
      <p:pic>
        <p:nvPicPr>
          <p:cNvPr id="361" name="Google Shape;361;p45" title="NGC1333_fd1.6_Q0.3_R0.5pc_ast_sma_vs_ecc_all_wide.png"/>
          <p:cNvPicPr preferRelativeResize="0"/>
          <p:nvPr/>
        </p:nvPicPr>
        <p:blipFill>
          <a:blip r:embed="rId3">
            <a:alphaModFix/>
          </a:blip>
          <a:stretch>
            <a:fillRect/>
          </a:stretch>
        </p:blipFill>
        <p:spPr>
          <a:xfrm>
            <a:off x="0" y="250250"/>
            <a:ext cx="4588754" cy="3947299"/>
          </a:xfrm>
          <a:prstGeom prst="rect">
            <a:avLst/>
          </a:prstGeom>
          <a:noFill/>
          <a:ln>
            <a:noFill/>
          </a:ln>
        </p:spPr>
      </p:pic>
      <p:pic>
        <p:nvPicPr>
          <p:cNvPr id="362" name="Google Shape;362;p45" title="NGC1333_fd1.6_Q0.3_R0.5pc_ast_sma_vs_inc_all_wide.png"/>
          <p:cNvPicPr preferRelativeResize="0"/>
          <p:nvPr/>
        </p:nvPicPr>
        <p:blipFill>
          <a:blip r:embed="rId4">
            <a:alphaModFix/>
          </a:blip>
          <a:stretch>
            <a:fillRect/>
          </a:stretch>
        </p:blipFill>
        <p:spPr>
          <a:xfrm>
            <a:off x="4520050" y="250250"/>
            <a:ext cx="4623949" cy="3947299"/>
          </a:xfrm>
          <a:prstGeom prst="rect">
            <a:avLst/>
          </a:prstGeom>
          <a:noFill/>
          <a:ln>
            <a:noFill/>
          </a:ln>
        </p:spPr>
      </p:pic>
      <p:sp>
        <p:nvSpPr>
          <p:cNvPr id="363" name="Google Shape;363;p45"/>
          <p:cNvSpPr/>
          <p:nvPr/>
        </p:nvSpPr>
        <p:spPr>
          <a:xfrm>
            <a:off x="2827802" y="340175"/>
            <a:ext cx="856200" cy="3393000"/>
          </a:xfrm>
          <a:prstGeom prst="rect">
            <a:avLst/>
          </a:prstGeom>
          <a:noFill/>
          <a:ln w="38100" cap="flat" cmpd="sng">
            <a:solidFill>
              <a:srgbClr val="0C257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4" name="Google Shape;364;p45"/>
          <p:cNvSpPr txBox="1"/>
          <p:nvPr/>
        </p:nvSpPr>
        <p:spPr>
          <a:xfrm>
            <a:off x="2340300" y="1977250"/>
            <a:ext cx="4463400" cy="1234800"/>
          </a:xfrm>
          <a:prstGeom prst="rect">
            <a:avLst/>
          </a:prstGeom>
          <a:solidFill>
            <a:schemeClr val="lt1"/>
          </a:solidFill>
          <a:ln w="28575" cap="flat" cmpd="sng">
            <a:solidFill>
              <a:srgbClr val="0730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0C2577"/>
                </a:solidFill>
              </a:rPr>
              <a:t>Öpik-Oort Cloud formation is suppressed in cluster environments.</a:t>
            </a:r>
            <a:endParaRPr sz="2400" b="1">
              <a:solidFill>
                <a:srgbClr val="0C2577"/>
              </a:solidFill>
            </a:endParaRPr>
          </a:p>
        </p:txBody>
      </p:sp>
      <p:sp>
        <p:nvSpPr>
          <p:cNvPr id="365" name="Google Shape;365;p45"/>
          <p:cNvSpPr/>
          <p:nvPr/>
        </p:nvSpPr>
        <p:spPr>
          <a:xfrm>
            <a:off x="7374077" y="340175"/>
            <a:ext cx="856200" cy="3393000"/>
          </a:xfrm>
          <a:prstGeom prst="rect">
            <a:avLst/>
          </a:prstGeom>
          <a:noFill/>
          <a:ln w="38100" cap="flat" cmpd="sng">
            <a:solidFill>
              <a:srgbClr val="0C257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6"/>
          <p:cNvSpPr txBox="1">
            <a:spLocks noGrp="1"/>
          </p:cNvSpPr>
          <p:nvPr>
            <p:ph type="title" idx="4294967295"/>
          </p:nvPr>
        </p:nvSpPr>
        <p:spPr>
          <a:xfrm>
            <a:off x="311700" y="996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6123B"/>
                </a:solidFill>
              </a:rPr>
              <a:t>Ejected Asteroids</a:t>
            </a:r>
            <a:endParaRPr b="1">
              <a:solidFill>
                <a:srgbClr val="06123B"/>
              </a:solidFill>
            </a:endParaRPr>
          </a:p>
        </p:txBody>
      </p:sp>
      <p:pic>
        <p:nvPicPr>
          <p:cNvPr id="371" name="Google Shape;371;p46" title="NGC1333_fd1.6_Q0.3_R0.5pc_cdf_ejected_ast_sma-1.png"/>
          <p:cNvPicPr preferRelativeResize="0"/>
          <p:nvPr/>
        </p:nvPicPr>
        <p:blipFill>
          <a:blip r:embed="rId3">
            <a:alphaModFix/>
          </a:blip>
          <a:stretch>
            <a:fillRect/>
          </a:stretch>
        </p:blipFill>
        <p:spPr>
          <a:xfrm>
            <a:off x="152400" y="824750"/>
            <a:ext cx="4830812" cy="4166351"/>
          </a:xfrm>
          <a:prstGeom prst="rect">
            <a:avLst/>
          </a:prstGeom>
          <a:noFill/>
          <a:ln>
            <a:noFill/>
          </a:ln>
        </p:spPr>
      </p:pic>
      <p:pic>
        <p:nvPicPr>
          <p:cNvPr id="372" name="Google Shape;372;p46" title="NGC1333_fd1.6_Q0.3_R0.5pc_cdf_ejected_vel-1.png"/>
          <p:cNvPicPr preferRelativeResize="0"/>
          <p:nvPr/>
        </p:nvPicPr>
        <p:blipFill>
          <a:blip r:embed="rId4">
            <a:alphaModFix/>
          </a:blip>
          <a:stretch>
            <a:fillRect/>
          </a:stretch>
        </p:blipFill>
        <p:spPr>
          <a:xfrm>
            <a:off x="5135612" y="824750"/>
            <a:ext cx="3855986" cy="336502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47" title="NGC1333_fd1.6_Q0.3_R0.5pc_comet_captures-1.png"/>
          <p:cNvPicPr preferRelativeResize="0"/>
          <p:nvPr/>
        </p:nvPicPr>
        <p:blipFill>
          <a:blip r:embed="rId3">
            <a:alphaModFix/>
          </a:blip>
          <a:stretch>
            <a:fillRect/>
          </a:stretch>
        </p:blipFill>
        <p:spPr>
          <a:xfrm>
            <a:off x="1673076" y="183775"/>
            <a:ext cx="5797842" cy="47759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b="1">
                <a:solidFill>
                  <a:srgbClr val="0C2577"/>
                </a:solidFill>
              </a:rPr>
              <a:t>Solar System Motivation</a:t>
            </a:r>
            <a:endParaRPr sz="2400" b="1">
              <a:solidFill>
                <a:srgbClr val="0C2577"/>
              </a:solidFill>
            </a:endParaRPr>
          </a:p>
        </p:txBody>
      </p:sp>
      <p:pic>
        <p:nvPicPr>
          <p:cNvPr id="383" name="Google Shape;383;p48" title="tno_a_vs_i_with_pdf.png"/>
          <p:cNvPicPr preferRelativeResize="0"/>
          <p:nvPr/>
        </p:nvPicPr>
        <p:blipFill>
          <a:blip r:embed="rId3">
            <a:alphaModFix/>
          </a:blip>
          <a:stretch>
            <a:fillRect/>
          </a:stretch>
        </p:blipFill>
        <p:spPr>
          <a:xfrm>
            <a:off x="134350" y="1170125"/>
            <a:ext cx="4437652" cy="3369409"/>
          </a:xfrm>
          <a:prstGeom prst="rect">
            <a:avLst/>
          </a:prstGeom>
          <a:noFill/>
          <a:ln>
            <a:noFill/>
          </a:ln>
        </p:spPr>
      </p:pic>
      <p:pic>
        <p:nvPicPr>
          <p:cNvPr id="384" name="Google Shape;384;p48" title="tno_a_vs_e_with_pdf.png"/>
          <p:cNvPicPr preferRelativeResize="0"/>
          <p:nvPr/>
        </p:nvPicPr>
        <p:blipFill>
          <a:blip r:embed="rId4">
            <a:alphaModFix/>
          </a:blip>
          <a:stretch>
            <a:fillRect/>
          </a:stretch>
        </p:blipFill>
        <p:spPr>
          <a:xfrm>
            <a:off x="4576658" y="1170125"/>
            <a:ext cx="4414940" cy="336939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49"/>
          <p:cNvPicPr preferRelativeResize="0"/>
          <p:nvPr/>
        </p:nvPicPr>
        <p:blipFill>
          <a:blip r:embed="rId3">
            <a:alphaModFix/>
          </a:blip>
          <a:stretch>
            <a:fillRect/>
          </a:stretch>
        </p:blipFill>
        <p:spPr>
          <a:xfrm>
            <a:off x="311700" y="1870911"/>
            <a:ext cx="3774249" cy="1401675"/>
          </a:xfrm>
          <a:prstGeom prst="rect">
            <a:avLst/>
          </a:prstGeom>
          <a:noFill/>
          <a:ln>
            <a:noFill/>
          </a:ln>
        </p:spPr>
      </p:pic>
      <p:sp>
        <p:nvSpPr>
          <p:cNvPr id="390" name="Google Shape;390;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6123B"/>
                </a:solidFill>
              </a:rPr>
              <a:t>Local vs. Global Scales</a:t>
            </a:r>
            <a:endParaRPr b="1">
              <a:solidFill>
                <a:srgbClr val="06123B"/>
              </a:solidFill>
            </a:endParaRPr>
          </a:p>
        </p:txBody>
      </p:sp>
      <p:pic>
        <p:nvPicPr>
          <p:cNvPr id="391" name="Google Shape;391;p49" title="mass_radius_relation.png"/>
          <p:cNvPicPr preferRelativeResize="0"/>
          <p:nvPr/>
        </p:nvPicPr>
        <p:blipFill>
          <a:blip r:embed="rId4">
            <a:alphaModFix/>
          </a:blip>
          <a:stretch>
            <a:fillRect/>
          </a:stretch>
        </p:blipFill>
        <p:spPr>
          <a:xfrm>
            <a:off x="4571999" y="845025"/>
            <a:ext cx="4230031" cy="34534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solidFill>
                  <a:srgbClr val="06123B"/>
                </a:solidFill>
              </a:rPr>
              <a:t>Local vs. Global Scales</a:t>
            </a:r>
            <a:endParaRPr b="1">
              <a:solidFill>
                <a:srgbClr val="06123B"/>
              </a:solidFill>
            </a:endParaRPr>
          </a:p>
          <a:p>
            <a:pPr marL="0" lvl="0" indent="0" algn="l" rtl="0">
              <a:spcBef>
                <a:spcPts val="0"/>
              </a:spcBef>
              <a:spcAft>
                <a:spcPts val="0"/>
              </a:spcAft>
              <a:buNone/>
            </a:pPr>
            <a:endParaRPr b="1">
              <a:solidFill>
                <a:srgbClr val="06123B"/>
              </a:solidFill>
            </a:endParaRPr>
          </a:p>
        </p:txBody>
      </p:sp>
      <p:sp>
        <p:nvSpPr>
          <p:cNvPr id="397" name="Google Shape;397;p50"/>
          <p:cNvSpPr txBox="1"/>
          <p:nvPr/>
        </p:nvSpPr>
        <p:spPr>
          <a:xfrm>
            <a:off x="315191" y="1153275"/>
            <a:ext cx="5043300" cy="35679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0C2577"/>
              </a:buClr>
              <a:buSzPts val="2000"/>
              <a:buChar char="●"/>
            </a:pPr>
            <a:r>
              <a:rPr lang="en" sz="2000">
                <a:solidFill>
                  <a:srgbClr val="0C2577"/>
                </a:solidFill>
              </a:rPr>
              <a:t>Children: Subsystems </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Binary stars, planetary systems…</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Microscopic</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One code per system</a:t>
            </a:r>
            <a:endParaRPr sz="2000">
              <a:solidFill>
                <a:srgbClr val="0C2577"/>
              </a:solidFill>
            </a:endParaRPr>
          </a:p>
          <a:p>
            <a:pPr marL="457200" lvl="0" indent="-355600" algn="l" rtl="0">
              <a:spcBef>
                <a:spcPts val="0"/>
              </a:spcBef>
              <a:spcAft>
                <a:spcPts val="0"/>
              </a:spcAft>
              <a:buClr>
                <a:srgbClr val="0C2577"/>
              </a:buClr>
              <a:buSzPts val="2000"/>
              <a:buChar char="●"/>
            </a:pPr>
            <a:r>
              <a:rPr lang="en" sz="2000">
                <a:solidFill>
                  <a:srgbClr val="0C2577"/>
                </a:solidFill>
              </a:rPr>
              <a:t>Parents: Macroscopic </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Rogue planets, single stars, center-of-mass of children…</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Macroscopic</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Ph4, Hermite…</a:t>
            </a:r>
            <a:endParaRPr sz="2000">
              <a:solidFill>
                <a:srgbClr val="0C2577"/>
              </a:solidFill>
            </a:endParaRPr>
          </a:p>
        </p:txBody>
      </p:sp>
      <p:sp>
        <p:nvSpPr>
          <p:cNvPr id="398" name="Google Shape;398;p50"/>
          <p:cNvSpPr/>
          <p:nvPr/>
        </p:nvSpPr>
        <p:spPr>
          <a:xfrm>
            <a:off x="5607475" y="2323788"/>
            <a:ext cx="1943400" cy="1943400"/>
          </a:xfrm>
          <a:prstGeom prst="ellipse">
            <a:avLst/>
          </a:prstGeom>
          <a:noFill/>
          <a:ln w="19050" cap="flat" cmpd="sng">
            <a:solidFill>
              <a:srgbClr val="0C257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9" name="Google Shape;399;p50"/>
          <p:cNvSpPr/>
          <p:nvPr/>
        </p:nvSpPr>
        <p:spPr>
          <a:xfrm>
            <a:off x="5802025" y="2518338"/>
            <a:ext cx="1554300" cy="1554300"/>
          </a:xfrm>
          <a:prstGeom prst="ellipse">
            <a:avLst/>
          </a:prstGeom>
          <a:noFill/>
          <a:ln w="19050" cap="flat" cmpd="sng">
            <a:solidFill>
              <a:srgbClr val="0C257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0" name="Google Shape;400;p50"/>
          <p:cNvSpPr/>
          <p:nvPr/>
        </p:nvSpPr>
        <p:spPr>
          <a:xfrm>
            <a:off x="5885300" y="2624638"/>
            <a:ext cx="266100" cy="266100"/>
          </a:xfrm>
          <a:prstGeom prst="ellipse">
            <a:avLst/>
          </a:prstGeom>
          <a:solidFill>
            <a:srgbClr val="B45F0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1" name="Google Shape;401;p50"/>
          <p:cNvSpPr/>
          <p:nvPr/>
        </p:nvSpPr>
        <p:spPr>
          <a:xfrm>
            <a:off x="6446125" y="4128975"/>
            <a:ext cx="266100" cy="266100"/>
          </a:xfrm>
          <a:prstGeom prst="ellipse">
            <a:avLst/>
          </a:prstGeom>
          <a:solidFill>
            <a:srgbClr val="B45F0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2" name="Google Shape;402;p50"/>
          <p:cNvSpPr/>
          <p:nvPr/>
        </p:nvSpPr>
        <p:spPr>
          <a:xfrm>
            <a:off x="8733900" y="2720655"/>
            <a:ext cx="266100" cy="266100"/>
          </a:xfrm>
          <a:prstGeom prst="ellipse">
            <a:avLst/>
          </a:prstGeom>
          <a:solidFill>
            <a:srgbClr val="B45F0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3" name="Google Shape;403;p50"/>
          <p:cNvSpPr/>
          <p:nvPr/>
        </p:nvSpPr>
        <p:spPr>
          <a:xfrm>
            <a:off x="6240475" y="2956788"/>
            <a:ext cx="677400" cy="677400"/>
          </a:xfrm>
          <a:prstGeom prst="sun">
            <a:avLst>
              <a:gd name="adj"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4" name="Google Shape;404;p50"/>
          <p:cNvSpPr/>
          <p:nvPr/>
        </p:nvSpPr>
        <p:spPr>
          <a:xfrm>
            <a:off x="5474000" y="1439713"/>
            <a:ext cx="677400" cy="677400"/>
          </a:xfrm>
          <a:prstGeom prst="sun">
            <a:avLst>
              <a:gd name="adj"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05" name="Google Shape;405;p50"/>
          <p:cNvCxnSpPr/>
          <p:nvPr/>
        </p:nvCxnSpPr>
        <p:spPr>
          <a:xfrm flipH="1">
            <a:off x="6206550" y="1209963"/>
            <a:ext cx="898800" cy="399300"/>
          </a:xfrm>
          <a:prstGeom prst="straightConnector1">
            <a:avLst/>
          </a:prstGeom>
          <a:noFill/>
          <a:ln w="9525" cap="flat" cmpd="sng">
            <a:solidFill>
              <a:schemeClr val="dk2"/>
            </a:solidFill>
            <a:prstDash val="solid"/>
            <a:round/>
            <a:headEnd type="none" w="med" len="med"/>
            <a:tailEnd type="triangle" w="med" len="med"/>
          </a:ln>
        </p:spPr>
      </p:cxnSp>
      <p:cxnSp>
        <p:nvCxnSpPr>
          <p:cNvPr id="406" name="Google Shape;406;p50"/>
          <p:cNvCxnSpPr/>
          <p:nvPr/>
        </p:nvCxnSpPr>
        <p:spPr>
          <a:xfrm flipH="1">
            <a:off x="7220450" y="1159900"/>
            <a:ext cx="706800" cy="1079700"/>
          </a:xfrm>
          <a:prstGeom prst="straightConnector1">
            <a:avLst/>
          </a:prstGeom>
          <a:noFill/>
          <a:ln w="9525" cap="flat" cmpd="sng">
            <a:solidFill>
              <a:schemeClr val="dk2"/>
            </a:solidFill>
            <a:prstDash val="solid"/>
            <a:round/>
            <a:headEnd type="none" w="med" len="med"/>
            <a:tailEnd type="triangle" w="med" len="med"/>
          </a:ln>
        </p:spPr>
      </p:cxnSp>
      <p:cxnSp>
        <p:nvCxnSpPr>
          <p:cNvPr id="407" name="Google Shape;407;p50"/>
          <p:cNvCxnSpPr/>
          <p:nvPr/>
        </p:nvCxnSpPr>
        <p:spPr>
          <a:xfrm>
            <a:off x="8434225" y="1874275"/>
            <a:ext cx="284100" cy="714300"/>
          </a:xfrm>
          <a:prstGeom prst="straightConnector1">
            <a:avLst/>
          </a:prstGeom>
          <a:noFill/>
          <a:ln w="9525" cap="flat" cmpd="sng">
            <a:solidFill>
              <a:schemeClr val="dk2"/>
            </a:solidFill>
            <a:prstDash val="solid"/>
            <a:round/>
            <a:headEnd type="none" w="med" len="med"/>
            <a:tailEnd type="triangle" w="med" len="med"/>
          </a:ln>
        </p:spPr>
      </p:cxnSp>
      <p:sp>
        <p:nvSpPr>
          <p:cNvPr id="408" name="Google Shape;408;p50"/>
          <p:cNvSpPr/>
          <p:nvPr/>
        </p:nvSpPr>
        <p:spPr>
          <a:xfrm>
            <a:off x="7633475" y="3451563"/>
            <a:ext cx="677400" cy="677400"/>
          </a:xfrm>
          <a:prstGeom prst="sun">
            <a:avLst>
              <a:gd name="adj"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9" name="Google Shape;409;p50"/>
          <p:cNvSpPr/>
          <p:nvPr/>
        </p:nvSpPr>
        <p:spPr>
          <a:xfrm>
            <a:off x="8393475" y="3923313"/>
            <a:ext cx="677400" cy="677400"/>
          </a:xfrm>
          <a:prstGeom prst="sun">
            <a:avLst>
              <a:gd name="adj"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0" name="Google Shape;410;p50"/>
          <p:cNvSpPr/>
          <p:nvPr/>
        </p:nvSpPr>
        <p:spPr>
          <a:xfrm rot="-296695">
            <a:off x="7816224" y="4129977"/>
            <a:ext cx="637589" cy="445535"/>
          </a:xfrm>
          <a:custGeom>
            <a:avLst/>
            <a:gdLst/>
            <a:ahLst/>
            <a:cxnLst/>
            <a:rect l="l" t="t" r="r" b="b"/>
            <a:pathLst>
              <a:path w="25503" h="17821" extrusionOk="0">
                <a:moveTo>
                  <a:pt x="0" y="0"/>
                </a:moveTo>
                <a:cubicBezTo>
                  <a:pt x="1709" y="10229"/>
                  <a:pt x="15132" y="17821"/>
                  <a:pt x="25503" y="17821"/>
                </a:cubicBezTo>
              </a:path>
            </a:pathLst>
          </a:custGeom>
          <a:noFill/>
          <a:ln w="28575" cap="flat" cmpd="sng">
            <a:solidFill>
              <a:srgbClr val="0C2577"/>
            </a:solidFill>
            <a:prstDash val="solid"/>
            <a:round/>
            <a:headEnd type="none" w="med" len="med"/>
            <a:tailEnd type="none" w="med" len="med"/>
          </a:ln>
        </p:spPr>
        <p:txBody>
          <a:bodyPr/>
          <a:lstStyle/>
          <a:p>
            <a:endParaRPr lang="en-US"/>
          </a:p>
        </p:txBody>
      </p:sp>
      <p:sp>
        <p:nvSpPr>
          <p:cNvPr id="411" name="Google Shape;411;p50"/>
          <p:cNvSpPr/>
          <p:nvPr/>
        </p:nvSpPr>
        <p:spPr>
          <a:xfrm rot="10436293">
            <a:off x="8293291" y="3468733"/>
            <a:ext cx="637569" cy="445521"/>
          </a:xfrm>
          <a:custGeom>
            <a:avLst/>
            <a:gdLst/>
            <a:ahLst/>
            <a:cxnLst/>
            <a:rect l="l" t="t" r="r" b="b"/>
            <a:pathLst>
              <a:path w="25503" h="17821" extrusionOk="0">
                <a:moveTo>
                  <a:pt x="0" y="0"/>
                </a:moveTo>
                <a:cubicBezTo>
                  <a:pt x="1709" y="10229"/>
                  <a:pt x="15132" y="17821"/>
                  <a:pt x="25503" y="17821"/>
                </a:cubicBezTo>
              </a:path>
            </a:pathLst>
          </a:custGeom>
          <a:noFill/>
          <a:ln w="28575" cap="flat" cmpd="sng">
            <a:solidFill>
              <a:srgbClr val="0C2577"/>
            </a:solidFill>
            <a:prstDash val="solid"/>
            <a:round/>
            <a:headEnd type="none" w="med" len="med"/>
            <a:tailEnd type="none" w="med" len="med"/>
          </a:ln>
        </p:spPr>
        <p:txBody>
          <a:bodyPr/>
          <a:lstStyle/>
          <a:p>
            <a:endParaRPr lang="en-US"/>
          </a:p>
        </p:txBody>
      </p:sp>
      <p:cxnSp>
        <p:nvCxnSpPr>
          <p:cNvPr id="412" name="Google Shape;412;p50"/>
          <p:cNvCxnSpPr/>
          <p:nvPr/>
        </p:nvCxnSpPr>
        <p:spPr>
          <a:xfrm>
            <a:off x="7942625" y="2335150"/>
            <a:ext cx="161400" cy="968100"/>
          </a:xfrm>
          <a:prstGeom prst="straightConnector1">
            <a:avLst/>
          </a:prstGeom>
          <a:noFill/>
          <a:ln w="9525" cap="flat" cmpd="sng">
            <a:solidFill>
              <a:schemeClr val="dk2"/>
            </a:solidFill>
            <a:prstDash val="solid"/>
            <a:round/>
            <a:headEnd type="none" w="med" len="med"/>
            <a:tailEnd type="triangle" w="med" len="med"/>
          </a:ln>
        </p:spPr>
      </p:cxnSp>
      <p:sp>
        <p:nvSpPr>
          <p:cNvPr id="413" name="Google Shape;413;p50"/>
          <p:cNvSpPr/>
          <p:nvPr/>
        </p:nvSpPr>
        <p:spPr>
          <a:xfrm>
            <a:off x="7158475" y="842227"/>
            <a:ext cx="392400" cy="392400"/>
          </a:xfrm>
          <a:prstGeom prst="ellipse">
            <a:avLst/>
          </a:prstGeom>
          <a:solidFill>
            <a:schemeClr val="dk1"/>
          </a:solidFill>
          <a:ln w="7675" cap="flat" cmpd="sng">
            <a:solidFill>
              <a:schemeClr val="dk2"/>
            </a:solidFill>
            <a:prstDash val="solid"/>
            <a:round/>
            <a:headEnd type="none" w="sm" len="sm"/>
            <a:tailEnd type="none" w="sm" len="sm"/>
          </a:ln>
        </p:spPr>
        <p:txBody>
          <a:bodyPr spcFirstLastPara="1" wrap="square" lIns="73550" tIns="73550" rIns="73550" bIns="73550" anchor="ctr" anchorCtr="0">
            <a:noAutofit/>
          </a:bodyPr>
          <a:lstStyle/>
          <a:p>
            <a:pPr marL="0" lvl="0" indent="0" algn="ctr" rtl="0">
              <a:spcBef>
                <a:spcPts val="0"/>
              </a:spcBef>
              <a:spcAft>
                <a:spcPts val="0"/>
              </a:spcAft>
              <a:buNone/>
            </a:pPr>
            <a:endParaRPr sz="1126"/>
          </a:p>
        </p:txBody>
      </p:sp>
      <p:sp>
        <p:nvSpPr>
          <p:cNvPr id="414" name="Google Shape;414;p50"/>
          <p:cNvSpPr/>
          <p:nvPr/>
        </p:nvSpPr>
        <p:spPr>
          <a:xfrm>
            <a:off x="7881191" y="640897"/>
            <a:ext cx="392400" cy="392400"/>
          </a:xfrm>
          <a:prstGeom prst="ellipse">
            <a:avLst/>
          </a:prstGeom>
          <a:solidFill>
            <a:schemeClr val="dk1"/>
          </a:solidFill>
          <a:ln w="7675" cap="flat" cmpd="sng">
            <a:solidFill>
              <a:schemeClr val="dk2"/>
            </a:solidFill>
            <a:prstDash val="solid"/>
            <a:round/>
            <a:headEnd type="none" w="sm" len="sm"/>
            <a:tailEnd type="none" w="sm" len="sm"/>
          </a:ln>
        </p:spPr>
        <p:txBody>
          <a:bodyPr spcFirstLastPara="1" wrap="square" lIns="73550" tIns="73550" rIns="73550" bIns="73550" anchor="ctr" anchorCtr="0">
            <a:noAutofit/>
          </a:bodyPr>
          <a:lstStyle/>
          <a:p>
            <a:pPr marL="0" lvl="0" indent="0" algn="ctr" rtl="0">
              <a:spcBef>
                <a:spcPts val="0"/>
              </a:spcBef>
              <a:spcAft>
                <a:spcPts val="0"/>
              </a:spcAft>
              <a:buNone/>
            </a:pPr>
            <a:endParaRPr sz="1126"/>
          </a:p>
        </p:txBody>
      </p:sp>
      <p:sp>
        <p:nvSpPr>
          <p:cNvPr id="415" name="Google Shape;415;p50"/>
          <p:cNvSpPr/>
          <p:nvPr/>
        </p:nvSpPr>
        <p:spPr>
          <a:xfrm>
            <a:off x="8079428" y="1384378"/>
            <a:ext cx="392400" cy="392400"/>
          </a:xfrm>
          <a:prstGeom prst="ellipse">
            <a:avLst/>
          </a:prstGeom>
          <a:solidFill>
            <a:schemeClr val="dk1"/>
          </a:solidFill>
          <a:ln w="7675" cap="flat" cmpd="sng">
            <a:solidFill>
              <a:schemeClr val="dk2"/>
            </a:solidFill>
            <a:prstDash val="solid"/>
            <a:round/>
            <a:headEnd type="none" w="sm" len="sm"/>
            <a:tailEnd type="none" w="sm" len="sm"/>
          </a:ln>
        </p:spPr>
        <p:txBody>
          <a:bodyPr spcFirstLastPara="1" wrap="square" lIns="73550" tIns="73550" rIns="73550" bIns="73550" anchor="ctr" anchorCtr="0">
            <a:noAutofit/>
          </a:bodyPr>
          <a:lstStyle/>
          <a:p>
            <a:pPr marL="0" lvl="0" indent="0" algn="ctr" rtl="0">
              <a:spcBef>
                <a:spcPts val="0"/>
              </a:spcBef>
              <a:spcAft>
                <a:spcPts val="0"/>
              </a:spcAft>
              <a:buNone/>
            </a:pPr>
            <a:endParaRPr sz="1126"/>
          </a:p>
        </p:txBody>
      </p:sp>
      <p:sp>
        <p:nvSpPr>
          <p:cNvPr id="416" name="Google Shape;416;p50"/>
          <p:cNvSpPr/>
          <p:nvPr/>
        </p:nvSpPr>
        <p:spPr>
          <a:xfrm>
            <a:off x="7633475" y="1832177"/>
            <a:ext cx="392400" cy="392400"/>
          </a:xfrm>
          <a:prstGeom prst="ellipse">
            <a:avLst/>
          </a:prstGeom>
          <a:solidFill>
            <a:schemeClr val="dk1"/>
          </a:solidFill>
          <a:ln w="7675" cap="flat" cmpd="sng">
            <a:solidFill>
              <a:schemeClr val="dk2"/>
            </a:solidFill>
            <a:prstDash val="solid"/>
            <a:round/>
            <a:headEnd type="none" w="sm" len="sm"/>
            <a:tailEnd type="none" w="sm" len="sm"/>
          </a:ln>
        </p:spPr>
        <p:txBody>
          <a:bodyPr spcFirstLastPara="1" wrap="square" lIns="73550" tIns="73550" rIns="73550" bIns="73550" anchor="ctr" anchorCtr="0">
            <a:noAutofit/>
          </a:bodyPr>
          <a:lstStyle/>
          <a:p>
            <a:pPr marL="0" lvl="0" indent="0" algn="ctr" rtl="0">
              <a:spcBef>
                <a:spcPts val="0"/>
              </a:spcBef>
              <a:spcAft>
                <a:spcPts val="0"/>
              </a:spcAft>
              <a:buNone/>
            </a:pPr>
            <a:endParaRPr sz="1126"/>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b="1">
                <a:solidFill>
                  <a:srgbClr val="0C2577"/>
                </a:solidFill>
              </a:rPr>
              <a:t>How do debris disks evolve in star clusters?</a:t>
            </a:r>
            <a:endParaRPr b="1">
              <a:solidFill>
                <a:srgbClr val="06123B"/>
              </a:solidFill>
            </a:endParaRPr>
          </a:p>
        </p:txBody>
      </p:sp>
      <p:pic>
        <p:nvPicPr>
          <p:cNvPr id="89" name="Google Shape;89;p16" descr="A colorful nebula in space&#10;&#10;Description automatically generated"/>
          <p:cNvPicPr preferRelativeResize="0"/>
          <p:nvPr/>
        </p:nvPicPr>
        <p:blipFill rotWithShape="1">
          <a:blip r:embed="rId3">
            <a:alphaModFix/>
          </a:blip>
          <a:srcRect l="13237" t="-80" r="18708" b="80"/>
          <a:stretch/>
        </p:blipFill>
        <p:spPr>
          <a:xfrm>
            <a:off x="225878" y="1591620"/>
            <a:ext cx="2259330" cy="2259330"/>
          </a:xfrm>
          <a:prstGeom prst="rect">
            <a:avLst/>
          </a:prstGeom>
          <a:noFill/>
          <a:ln>
            <a:noFill/>
          </a:ln>
        </p:spPr>
      </p:pic>
      <p:sp>
        <p:nvSpPr>
          <p:cNvPr id="90" name="Google Shape;90;p16"/>
          <p:cNvSpPr/>
          <p:nvPr/>
        </p:nvSpPr>
        <p:spPr>
          <a:xfrm>
            <a:off x="2653857" y="2549577"/>
            <a:ext cx="528900" cy="335700"/>
          </a:xfrm>
          <a:prstGeom prst="rightArrow">
            <a:avLst>
              <a:gd name="adj1" fmla="val 50000"/>
              <a:gd name="adj2" fmla="val 50000"/>
            </a:avLst>
          </a:prstGeom>
          <a:solidFill>
            <a:srgbClr val="0C2577"/>
          </a:solidFill>
          <a:ln w="15875" cap="flat" cmpd="sng">
            <a:solidFill>
              <a:srgbClr val="06123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91" name="Google Shape;91;p16"/>
          <p:cNvSpPr txBox="1"/>
          <p:nvPr/>
        </p:nvSpPr>
        <p:spPr>
          <a:xfrm>
            <a:off x="225878" y="1383869"/>
            <a:ext cx="21051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000000"/>
                </a:solidFill>
                <a:latin typeface="Arial"/>
                <a:ea typeface="Arial"/>
                <a:cs typeface="Arial"/>
                <a:sym typeface="Arial"/>
              </a:rPr>
              <a:t>Image: McCaughrean &amp; Pearson 2023</a:t>
            </a:r>
            <a:endParaRPr sz="900">
              <a:solidFill>
                <a:srgbClr val="000000"/>
              </a:solidFill>
              <a:latin typeface="Arial"/>
              <a:ea typeface="Arial"/>
              <a:cs typeface="Arial"/>
              <a:sym typeface="Arial"/>
            </a:endParaRPr>
          </a:p>
        </p:txBody>
      </p:sp>
      <p:pic>
        <p:nvPicPr>
          <p:cNvPr id="92" name="Google Shape;92;p16" descr="A yellow and orange light&#10;&#10;Description automatically generated with medium confidence"/>
          <p:cNvPicPr preferRelativeResize="0"/>
          <p:nvPr/>
        </p:nvPicPr>
        <p:blipFill rotWithShape="1">
          <a:blip r:embed="rId4">
            <a:alphaModFix/>
          </a:blip>
          <a:srcRect/>
          <a:stretch/>
        </p:blipFill>
        <p:spPr>
          <a:xfrm>
            <a:off x="3351315" y="1591620"/>
            <a:ext cx="2259329" cy="2259329"/>
          </a:xfrm>
          <a:prstGeom prst="rect">
            <a:avLst/>
          </a:prstGeom>
          <a:noFill/>
          <a:ln>
            <a:noFill/>
          </a:ln>
        </p:spPr>
      </p:pic>
      <p:pic>
        <p:nvPicPr>
          <p:cNvPr id="93" name="Google Shape;93;p16"/>
          <p:cNvPicPr preferRelativeResize="0"/>
          <p:nvPr/>
        </p:nvPicPr>
        <p:blipFill rotWithShape="1">
          <a:blip r:embed="rId5">
            <a:alphaModFix/>
          </a:blip>
          <a:srcRect t="2901" b="2910"/>
          <a:stretch/>
        </p:blipFill>
        <p:spPr>
          <a:xfrm>
            <a:off x="3349440" y="1619151"/>
            <a:ext cx="2263162" cy="2263163"/>
          </a:xfrm>
          <a:prstGeom prst="rect">
            <a:avLst/>
          </a:prstGeom>
          <a:noFill/>
          <a:ln>
            <a:noFill/>
          </a:ln>
        </p:spPr>
      </p:pic>
      <p:sp>
        <p:nvSpPr>
          <p:cNvPr id="94" name="Google Shape;94;p16"/>
          <p:cNvSpPr txBox="1"/>
          <p:nvPr/>
        </p:nvSpPr>
        <p:spPr>
          <a:xfrm>
            <a:off x="3060075" y="3909700"/>
            <a:ext cx="28419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a:t>Cluster Dissolution ~10 - 100 Myr</a:t>
            </a:r>
            <a:endParaRPr/>
          </a:p>
        </p:txBody>
      </p:sp>
      <p:sp>
        <p:nvSpPr>
          <p:cNvPr id="95" name="Google Shape;95;p16"/>
          <p:cNvSpPr txBox="1"/>
          <p:nvPr/>
        </p:nvSpPr>
        <p:spPr>
          <a:xfrm>
            <a:off x="3351328" y="1383869"/>
            <a:ext cx="21051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000000"/>
                </a:solidFill>
                <a:latin typeface="Arial"/>
                <a:ea typeface="Arial"/>
                <a:cs typeface="Arial"/>
                <a:sym typeface="Arial"/>
              </a:rPr>
              <a:t>Image: Brown 2011</a:t>
            </a:r>
            <a:endParaRPr sz="900">
              <a:solidFill>
                <a:srgbClr val="000000"/>
              </a:solidFill>
              <a:latin typeface="Arial"/>
              <a:ea typeface="Arial"/>
              <a:cs typeface="Arial"/>
              <a:sym typeface="Arial"/>
            </a:endParaRPr>
          </a:p>
        </p:txBody>
      </p:sp>
      <p:sp>
        <p:nvSpPr>
          <p:cNvPr id="96" name="Google Shape;96;p16"/>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1</a:t>
            </a:r>
            <a:endParaRPr sz="1800">
              <a:solidFill>
                <a:srgbClr val="FFFFFF"/>
              </a:solidFill>
              <a:latin typeface="Arial"/>
              <a:ea typeface="Arial"/>
              <a:cs typeface="Arial"/>
              <a:sym typeface="Arial"/>
            </a:endParaRPr>
          </a:p>
        </p:txBody>
      </p:sp>
      <p:sp>
        <p:nvSpPr>
          <p:cNvPr id="97" name="Google Shape;97;p16"/>
          <p:cNvSpPr txBox="1"/>
          <p:nvPr/>
        </p:nvSpPr>
        <p:spPr>
          <a:xfrm>
            <a:off x="148791" y="3909709"/>
            <a:ext cx="22593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a:t>Crossing Time ~ 1 Myr</a:t>
            </a:r>
            <a:endParaRPr/>
          </a:p>
        </p:txBody>
      </p:sp>
      <p:pic>
        <p:nvPicPr>
          <p:cNvPr id="98" name="Google Shape;98;p16" descr="A yellow and orange light&#10;&#10;Description automatically generated with medium confidence"/>
          <p:cNvPicPr preferRelativeResize="0"/>
          <p:nvPr/>
        </p:nvPicPr>
        <p:blipFill rotWithShape="1">
          <a:blip r:embed="rId4">
            <a:alphaModFix/>
          </a:blip>
          <a:srcRect/>
          <a:stretch/>
        </p:blipFill>
        <p:spPr>
          <a:xfrm>
            <a:off x="6476840" y="1591620"/>
            <a:ext cx="2259329" cy="2259329"/>
          </a:xfrm>
          <a:prstGeom prst="rect">
            <a:avLst/>
          </a:prstGeom>
          <a:noFill/>
          <a:ln>
            <a:noFill/>
          </a:ln>
        </p:spPr>
      </p:pic>
      <p:sp>
        <p:nvSpPr>
          <p:cNvPr id="99" name="Google Shape;99;p16"/>
          <p:cNvSpPr txBox="1"/>
          <p:nvPr/>
        </p:nvSpPr>
        <p:spPr>
          <a:xfrm>
            <a:off x="6476840" y="1383869"/>
            <a:ext cx="21051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000000"/>
                </a:solidFill>
                <a:latin typeface="Arial"/>
                <a:ea typeface="Arial"/>
                <a:cs typeface="Arial"/>
                <a:sym typeface="Arial"/>
              </a:rPr>
              <a:t>Image: Brogan &amp; Saxton 2014</a:t>
            </a:r>
            <a:endParaRPr sz="900">
              <a:solidFill>
                <a:srgbClr val="000000"/>
              </a:solidFill>
              <a:latin typeface="Arial"/>
              <a:ea typeface="Arial"/>
              <a:cs typeface="Arial"/>
              <a:sym typeface="Arial"/>
            </a:endParaRPr>
          </a:p>
        </p:txBody>
      </p:sp>
      <p:sp>
        <p:nvSpPr>
          <p:cNvPr id="100" name="Google Shape;100;p16"/>
          <p:cNvSpPr txBox="1"/>
          <p:nvPr/>
        </p:nvSpPr>
        <p:spPr>
          <a:xfrm>
            <a:off x="6185563" y="3909700"/>
            <a:ext cx="28419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a:t>Planet Formation ~1 - 10 Myr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6123B"/>
                </a:solidFill>
              </a:rPr>
              <a:t>Synchronising Scales</a:t>
            </a:r>
            <a:endParaRPr b="1">
              <a:solidFill>
                <a:srgbClr val="06123B"/>
              </a:solidFill>
            </a:endParaRPr>
          </a:p>
        </p:txBody>
      </p:sp>
      <p:sp>
        <p:nvSpPr>
          <p:cNvPr id="422" name="Google Shape;422;p51"/>
          <p:cNvSpPr/>
          <p:nvPr/>
        </p:nvSpPr>
        <p:spPr>
          <a:xfrm>
            <a:off x="311697" y="2299728"/>
            <a:ext cx="1943400" cy="1943400"/>
          </a:xfrm>
          <a:prstGeom prst="ellipse">
            <a:avLst/>
          </a:prstGeom>
          <a:noFill/>
          <a:ln w="19050" cap="flat" cmpd="sng">
            <a:solidFill>
              <a:srgbClr val="0C257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3" name="Google Shape;423;p51"/>
          <p:cNvSpPr/>
          <p:nvPr/>
        </p:nvSpPr>
        <p:spPr>
          <a:xfrm>
            <a:off x="506247" y="2494278"/>
            <a:ext cx="1554300" cy="1554300"/>
          </a:xfrm>
          <a:prstGeom prst="ellipse">
            <a:avLst/>
          </a:prstGeom>
          <a:noFill/>
          <a:ln w="19050" cap="flat" cmpd="sng">
            <a:solidFill>
              <a:srgbClr val="0C257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4" name="Google Shape;424;p51"/>
          <p:cNvSpPr/>
          <p:nvPr/>
        </p:nvSpPr>
        <p:spPr>
          <a:xfrm>
            <a:off x="589522" y="2600578"/>
            <a:ext cx="266100" cy="266100"/>
          </a:xfrm>
          <a:prstGeom prst="ellipse">
            <a:avLst/>
          </a:prstGeom>
          <a:solidFill>
            <a:srgbClr val="B45F0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5" name="Google Shape;425;p51"/>
          <p:cNvSpPr/>
          <p:nvPr/>
        </p:nvSpPr>
        <p:spPr>
          <a:xfrm>
            <a:off x="1150347" y="4104915"/>
            <a:ext cx="266100" cy="266100"/>
          </a:xfrm>
          <a:prstGeom prst="ellipse">
            <a:avLst/>
          </a:prstGeom>
          <a:solidFill>
            <a:srgbClr val="B45F0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6" name="Google Shape;426;p51"/>
          <p:cNvSpPr/>
          <p:nvPr/>
        </p:nvSpPr>
        <p:spPr>
          <a:xfrm>
            <a:off x="944697" y="2932728"/>
            <a:ext cx="677400" cy="677400"/>
          </a:xfrm>
          <a:prstGeom prst="sun">
            <a:avLst>
              <a:gd name="adj"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7" name="Google Shape;427;p51"/>
          <p:cNvSpPr/>
          <p:nvPr/>
        </p:nvSpPr>
        <p:spPr>
          <a:xfrm>
            <a:off x="2337697" y="3427503"/>
            <a:ext cx="677400" cy="677400"/>
          </a:xfrm>
          <a:prstGeom prst="sun">
            <a:avLst>
              <a:gd name="adj"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8" name="Google Shape;428;p51"/>
          <p:cNvSpPr/>
          <p:nvPr/>
        </p:nvSpPr>
        <p:spPr>
          <a:xfrm>
            <a:off x="3097697" y="3899253"/>
            <a:ext cx="677400" cy="677400"/>
          </a:xfrm>
          <a:prstGeom prst="sun">
            <a:avLst>
              <a:gd name="adj"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9" name="Google Shape;429;p51"/>
          <p:cNvSpPr/>
          <p:nvPr/>
        </p:nvSpPr>
        <p:spPr>
          <a:xfrm rot="-296695">
            <a:off x="2520446" y="4105918"/>
            <a:ext cx="637589" cy="445535"/>
          </a:xfrm>
          <a:custGeom>
            <a:avLst/>
            <a:gdLst/>
            <a:ahLst/>
            <a:cxnLst/>
            <a:rect l="l" t="t" r="r" b="b"/>
            <a:pathLst>
              <a:path w="25503" h="17821" extrusionOk="0">
                <a:moveTo>
                  <a:pt x="0" y="0"/>
                </a:moveTo>
                <a:cubicBezTo>
                  <a:pt x="1709" y="10229"/>
                  <a:pt x="15132" y="17821"/>
                  <a:pt x="25503" y="17821"/>
                </a:cubicBezTo>
              </a:path>
            </a:pathLst>
          </a:custGeom>
          <a:noFill/>
          <a:ln w="28575" cap="flat" cmpd="sng">
            <a:solidFill>
              <a:srgbClr val="0C2577"/>
            </a:solidFill>
            <a:prstDash val="solid"/>
            <a:round/>
            <a:headEnd type="none" w="med" len="med"/>
            <a:tailEnd type="none" w="med" len="med"/>
          </a:ln>
        </p:spPr>
        <p:txBody>
          <a:bodyPr/>
          <a:lstStyle/>
          <a:p>
            <a:endParaRPr lang="en-US"/>
          </a:p>
        </p:txBody>
      </p:sp>
      <p:sp>
        <p:nvSpPr>
          <p:cNvPr id="430" name="Google Shape;430;p51"/>
          <p:cNvSpPr/>
          <p:nvPr/>
        </p:nvSpPr>
        <p:spPr>
          <a:xfrm rot="10436293">
            <a:off x="2997513" y="3444674"/>
            <a:ext cx="637569" cy="445521"/>
          </a:xfrm>
          <a:custGeom>
            <a:avLst/>
            <a:gdLst/>
            <a:ahLst/>
            <a:cxnLst/>
            <a:rect l="l" t="t" r="r" b="b"/>
            <a:pathLst>
              <a:path w="25503" h="17821" extrusionOk="0">
                <a:moveTo>
                  <a:pt x="0" y="0"/>
                </a:moveTo>
                <a:cubicBezTo>
                  <a:pt x="1709" y="10229"/>
                  <a:pt x="15132" y="17821"/>
                  <a:pt x="25503" y="17821"/>
                </a:cubicBezTo>
              </a:path>
            </a:pathLst>
          </a:custGeom>
          <a:noFill/>
          <a:ln w="28575" cap="flat" cmpd="sng">
            <a:solidFill>
              <a:srgbClr val="0C2577"/>
            </a:solidFill>
            <a:prstDash val="solid"/>
            <a:round/>
            <a:headEnd type="none" w="med" len="med"/>
            <a:tailEnd type="none" w="med" len="med"/>
          </a:ln>
        </p:spPr>
        <p:txBody>
          <a:bodyPr/>
          <a:lstStyle/>
          <a:p>
            <a:endParaRPr lang="en-US"/>
          </a:p>
        </p:txBody>
      </p:sp>
      <p:sp>
        <p:nvSpPr>
          <p:cNvPr id="431" name="Google Shape;431;p51"/>
          <p:cNvSpPr/>
          <p:nvPr/>
        </p:nvSpPr>
        <p:spPr>
          <a:xfrm>
            <a:off x="2783650" y="1360319"/>
            <a:ext cx="392400" cy="392400"/>
          </a:xfrm>
          <a:prstGeom prst="ellipse">
            <a:avLst/>
          </a:prstGeom>
          <a:solidFill>
            <a:schemeClr val="dk1"/>
          </a:solidFill>
          <a:ln w="7675" cap="flat" cmpd="sng">
            <a:solidFill>
              <a:schemeClr val="dk2"/>
            </a:solidFill>
            <a:prstDash val="solid"/>
            <a:round/>
            <a:headEnd type="none" w="sm" len="sm"/>
            <a:tailEnd type="none" w="sm" len="sm"/>
          </a:ln>
        </p:spPr>
        <p:txBody>
          <a:bodyPr spcFirstLastPara="1" wrap="square" lIns="73550" tIns="73550" rIns="73550" bIns="73550" anchor="ctr" anchorCtr="0">
            <a:noAutofit/>
          </a:bodyPr>
          <a:lstStyle/>
          <a:p>
            <a:pPr marL="0" lvl="0" indent="0" algn="ctr" rtl="0">
              <a:spcBef>
                <a:spcPts val="0"/>
              </a:spcBef>
              <a:spcAft>
                <a:spcPts val="0"/>
              </a:spcAft>
              <a:buNone/>
            </a:pPr>
            <a:endParaRPr sz="1126"/>
          </a:p>
        </p:txBody>
      </p:sp>
      <p:cxnSp>
        <p:nvCxnSpPr>
          <p:cNvPr id="432" name="Google Shape;432;p51"/>
          <p:cNvCxnSpPr/>
          <p:nvPr/>
        </p:nvCxnSpPr>
        <p:spPr>
          <a:xfrm rot="10800000" flipH="1">
            <a:off x="867922" y="1652666"/>
            <a:ext cx="1857900" cy="952500"/>
          </a:xfrm>
          <a:prstGeom prst="straightConnector1">
            <a:avLst/>
          </a:prstGeom>
          <a:noFill/>
          <a:ln w="9525" cap="flat" cmpd="sng">
            <a:solidFill>
              <a:schemeClr val="dk2"/>
            </a:solidFill>
            <a:prstDash val="solid"/>
            <a:round/>
            <a:headEnd type="none" w="med" len="med"/>
            <a:tailEnd type="triangle" w="med" len="med"/>
          </a:ln>
        </p:spPr>
      </p:cxnSp>
      <p:cxnSp>
        <p:nvCxnSpPr>
          <p:cNvPr id="433" name="Google Shape;433;p51"/>
          <p:cNvCxnSpPr/>
          <p:nvPr/>
        </p:nvCxnSpPr>
        <p:spPr>
          <a:xfrm rot="10800000" flipH="1">
            <a:off x="1609847" y="1810516"/>
            <a:ext cx="1143000" cy="1153500"/>
          </a:xfrm>
          <a:prstGeom prst="straightConnector1">
            <a:avLst/>
          </a:prstGeom>
          <a:noFill/>
          <a:ln w="9525" cap="flat" cmpd="sng">
            <a:solidFill>
              <a:schemeClr val="dk2"/>
            </a:solidFill>
            <a:prstDash val="solid"/>
            <a:round/>
            <a:headEnd type="none" w="med" len="med"/>
            <a:tailEnd type="triangle" w="med" len="med"/>
          </a:ln>
        </p:spPr>
      </p:cxnSp>
      <p:cxnSp>
        <p:nvCxnSpPr>
          <p:cNvPr id="434" name="Google Shape;434;p51"/>
          <p:cNvCxnSpPr/>
          <p:nvPr/>
        </p:nvCxnSpPr>
        <p:spPr>
          <a:xfrm rot="10800000" flipH="1">
            <a:off x="1498100" y="1865800"/>
            <a:ext cx="1317600" cy="2070900"/>
          </a:xfrm>
          <a:prstGeom prst="straightConnector1">
            <a:avLst/>
          </a:prstGeom>
          <a:noFill/>
          <a:ln w="9525" cap="flat" cmpd="sng">
            <a:solidFill>
              <a:schemeClr val="dk2"/>
            </a:solidFill>
            <a:prstDash val="solid"/>
            <a:round/>
            <a:headEnd type="none" w="med" len="med"/>
            <a:tailEnd type="triangle" w="med" len="med"/>
          </a:ln>
        </p:spPr>
      </p:cxnSp>
      <p:cxnSp>
        <p:nvCxnSpPr>
          <p:cNvPr id="435" name="Google Shape;435;p51"/>
          <p:cNvCxnSpPr/>
          <p:nvPr/>
        </p:nvCxnSpPr>
        <p:spPr>
          <a:xfrm rot="10800000" flipH="1">
            <a:off x="2808147" y="2018066"/>
            <a:ext cx="159900" cy="1299300"/>
          </a:xfrm>
          <a:prstGeom prst="straightConnector1">
            <a:avLst/>
          </a:prstGeom>
          <a:noFill/>
          <a:ln w="9525" cap="flat" cmpd="sng">
            <a:solidFill>
              <a:schemeClr val="dk2"/>
            </a:solidFill>
            <a:prstDash val="solid"/>
            <a:round/>
            <a:headEnd type="none" w="med" len="med"/>
            <a:tailEnd type="triangle" w="med" len="med"/>
          </a:ln>
        </p:spPr>
      </p:cxnSp>
      <p:cxnSp>
        <p:nvCxnSpPr>
          <p:cNvPr id="436" name="Google Shape;436;p51"/>
          <p:cNvCxnSpPr/>
          <p:nvPr/>
        </p:nvCxnSpPr>
        <p:spPr>
          <a:xfrm rot="10800000">
            <a:off x="3100022" y="1903891"/>
            <a:ext cx="276600" cy="1889700"/>
          </a:xfrm>
          <a:prstGeom prst="straightConnector1">
            <a:avLst/>
          </a:prstGeom>
          <a:noFill/>
          <a:ln w="9525" cap="flat" cmpd="sng">
            <a:solidFill>
              <a:schemeClr val="dk2"/>
            </a:solidFill>
            <a:prstDash val="solid"/>
            <a:round/>
            <a:headEnd type="none" w="med" len="med"/>
            <a:tailEnd type="triangle" w="med" len="med"/>
          </a:ln>
        </p:spPr>
      </p:cxnSp>
      <p:cxnSp>
        <p:nvCxnSpPr>
          <p:cNvPr id="437" name="Google Shape;437;p51"/>
          <p:cNvCxnSpPr/>
          <p:nvPr/>
        </p:nvCxnSpPr>
        <p:spPr>
          <a:xfrm flipH="1">
            <a:off x="867922" y="1680216"/>
            <a:ext cx="1806600" cy="917100"/>
          </a:xfrm>
          <a:prstGeom prst="straightConnector1">
            <a:avLst/>
          </a:prstGeom>
          <a:noFill/>
          <a:ln w="9525" cap="flat" cmpd="sng">
            <a:solidFill>
              <a:schemeClr val="dk2"/>
            </a:solidFill>
            <a:prstDash val="solid"/>
            <a:round/>
            <a:headEnd type="none" w="med" len="med"/>
            <a:tailEnd type="triangle" w="med" len="med"/>
          </a:ln>
        </p:spPr>
      </p:cxnSp>
      <p:cxnSp>
        <p:nvCxnSpPr>
          <p:cNvPr id="438" name="Google Shape;438;p51"/>
          <p:cNvCxnSpPr/>
          <p:nvPr/>
        </p:nvCxnSpPr>
        <p:spPr>
          <a:xfrm flipH="1">
            <a:off x="1563372" y="1857316"/>
            <a:ext cx="1150500" cy="1149000"/>
          </a:xfrm>
          <a:prstGeom prst="straightConnector1">
            <a:avLst/>
          </a:prstGeom>
          <a:noFill/>
          <a:ln w="9525" cap="flat" cmpd="sng">
            <a:solidFill>
              <a:schemeClr val="dk2"/>
            </a:solidFill>
            <a:prstDash val="solid"/>
            <a:round/>
            <a:headEnd type="none" w="med" len="med"/>
            <a:tailEnd type="triangle" w="med" len="med"/>
          </a:ln>
        </p:spPr>
      </p:cxnSp>
      <p:cxnSp>
        <p:nvCxnSpPr>
          <p:cNvPr id="439" name="Google Shape;439;p51"/>
          <p:cNvCxnSpPr/>
          <p:nvPr/>
        </p:nvCxnSpPr>
        <p:spPr>
          <a:xfrm flipH="1">
            <a:off x="1473072" y="1921816"/>
            <a:ext cx="1310100" cy="2048100"/>
          </a:xfrm>
          <a:prstGeom prst="straightConnector1">
            <a:avLst/>
          </a:prstGeom>
          <a:noFill/>
          <a:ln w="9525" cap="flat" cmpd="sng">
            <a:solidFill>
              <a:schemeClr val="dk2"/>
            </a:solidFill>
            <a:prstDash val="solid"/>
            <a:round/>
            <a:headEnd type="none" w="med" len="med"/>
            <a:tailEnd type="triangle" w="med" len="med"/>
          </a:ln>
        </p:spPr>
      </p:cxnSp>
      <p:cxnSp>
        <p:nvCxnSpPr>
          <p:cNvPr id="440" name="Google Shape;440;p51"/>
          <p:cNvCxnSpPr/>
          <p:nvPr/>
        </p:nvCxnSpPr>
        <p:spPr>
          <a:xfrm flipH="1">
            <a:off x="2789547" y="2053841"/>
            <a:ext cx="179100" cy="1433400"/>
          </a:xfrm>
          <a:prstGeom prst="straightConnector1">
            <a:avLst/>
          </a:prstGeom>
          <a:noFill/>
          <a:ln w="9525" cap="flat" cmpd="sng">
            <a:solidFill>
              <a:schemeClr val="dk2"/>
            </a:solidFill>
            <a:prstDash val="solid"/>
            <a:round/>
            <a:headEnd type="none" w="med" len="med"/>
            <a:tailEnd type="triangle" w="med" len="med"/>
          </a:ln>
        </p:spPr>
      </p:cxnSp>
      <p:cxnSp>
        <p:nvCxnSpPr>
          <p:cNvPr id="441" name="Google Shape;441;p51"/>
          <p:cNvCxnSpPr/>
          <p:nvPr/>
        </p:nvCxnSpPr>
        <p:spPr>
          <a:xfrm>
            <a:off x="3110797" y="1966966"/>
            <a:ext cx="266400" cy="1847400"/>
          </a:xfrm>
          <a:prstGeom prst="straightConnector1">
            <a:avLst/>
          </a:prstGeom>
          <a:noFill/>
          <a:ln w="9525" cap="flat" cmpd="sng">
            <a:solidFill>
              <a:schemeClr val="dk2"/>
            </a:solidFill>
            <a:prstDash val="solid"/>
            <a:round/>
            <a:headEnd type="none" w="med" len="med"/>
            <a:tailEnd type="triangle" w="med" len="med"/>
          </a:ln>
        </p:spPr>
      </p:cxnSp>
      <p:pic>
        <p:nvPicPr>
          <p:cNvPr id="442" name="Google Shape;442;p51" title="93b2283b-1.png"/>
          <p:cNvPicPr preferRelativeResize="0"/>
          <p:nvPr/>
        </p:nvPicPr>
        <p:blipFill>
          <a:blip r:embed="rId3">
            <a:alphaModFix/>
          </a:blip>
          <a:stretch>
            <a:fillRect/>
          </a:stretch>
        </p:blipFill>
        <p:spPr>
          <a:xfrm>
            <a:off x="4377497" y="941000"/>
            <a:ext cx="4480970" cy="34534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6123B"/>
                </a:solidFill>
              </a:rPr>
              <a:t>Synchronising Scales</a:t>
            </a:r>
            <a:endParaRPr b="1">
              <a:solidFill>
                <a:srgbClr val="06123B"/>
              </a:solidFill>
            </a:endParaRPr>
          </a:p>
        </p:txBody>
      </p:sp>
      <p:pic>
        <p:nvPicPr>
          <p:cNvPr id="448" name="Google Shape;448;p52" title="Screenshot from 2026-03-12 15-21-46.png"/>
          <p:cNvPicPr preferRelativeResize="0"/>
          <p:nvPr/>
        </p:nvPicPr>
        <p:blipFill>
          <a:blip r:embed="rId3">
            <a:alphaModFix/>
          </a:blip>
          <a:stretch>
            <a:fillRect/>
          </a:stretch>
        </p:blipFill>
        <p:spPr>
          <a:xfrm>
            <a:off x="4138400" y="1422922"/>
            <a:ext cx="4629425" cy="1161967"/>
          </a:xfrm>
          <a:prstGeom prst="rect">
            <a:avLst/>
          </a:prstGeom>
          <a:noFill/>
          <a:ln>
            <a:noFill/>
          </a:ln>
        </p:spPr>
      </p:pic>
      <p:pic>
        <p:nvPicPr>
          <p:cNvPr id="449" name="Google Shape;449;p52"/>
          <p:cNvPicPr preferRelativeResize="0"/>
          <p:nvPr/>
        </p:nvPicPr>
        <p:blipFill>
          <a:blip r:embed="rId4">
            <a:alphaModFix/>
          </a:blip>
          <a:stretch>
            <a:fillRect/>
          </a:stretch>
        </p:blipFill>
        <p:spPr>
          <a:xfrm>
            <a:off x="4057109" y="2838125"/>
            <a:ext cx="4805625" cy="1206200"/>
          </a:xfrm>
          <a:prstGeom prst="rect">
            <a:avLst/>
          </a:prstGeom>
          <a:noFill/>
          <a:ln>
            <a:noFill/>
          </a:ln>
        </p:spPr>
      </p:pic>
      <p:sp>
        <p:nvSpPr>
          <p:cNvPr id="450" name="Google Shape;450;p52"/>
          <p:cNvSpPr/>
          <p:nvPr/>
        </p:nvSpPr>
        <p:spPr>
          <a:xfrm>
            <a:off x="311697" y="2299728"/>
            <a:ext cx="1943400" cy="1943400"/>
          </a:xfrm>
          <a:prstGeom prst="ellipse">
            <a:avLst/>
          </a:prstGeom>
          <a:noFill/>
          <a:ln w="19050" cap="flat" cmpd="sng">
            <a:solidFill>
              <a:srgbClr val="0C257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1" name="Google Shape;451;p52"/>
          <p:cNvSpPr/>
          <p:nvPr/>
        </p:nvSpPr>
        <p:spPr>
          <a:xfrm>
            <a:off x="506247" y="2494278"/>
            <a:ext cx="1554300" cy="1554300"/>
          </a:xfrm>
          <a:prstGeom prst="ellipse">
            <a:avLst/>
          </a:prstGeom>
          <a:noFill/>
          <a:ln w="19050" cap="flat" cmpd="sng">
            <a:solidFill>
              <a:srgbClr val="0C257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2" name="Google Shape;452;p52"/>
          <p:cNvSpPr/>
          <p:nvPr/>
        </p:nvSpPr>
        <p:spPr>
          <a:xfrm>
            <a:off x="589522" y="2600578"/>
            <a:ext cx="266100" cy="266100"/>
          </a:xfrm>
          <a:prstGeom prst="ellipse">
            <a:avLst/>
          </a:prstGeom>
          <a:solidFill>
            <a:srgbClr val="B45F0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3" name="Google Shape;453;p52"/>
          <p:cNvSpPr/>
          <p:nvPr/>
        </p:nvSpPr>
        <p:spPr>
          <a:xfrm>
            <a:off x="1150347" y="4104915"/>
            <a:ext cx="266100" cy="266100"/>
          </a:xfrm>
          <a:prstGeom prst="ellipse">
            <a:avLst/>
          </a:prstGeom>
          <a:solidFill>
            <a:srgbClr val="B45F0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4" name="Google Shape;454;p52"/>
          <p:cNvSpPr/>
          <p:nvPr/>
        </p:nvSpPr>
        <p:spPr>
          <a:xfrm>
            <a:off x="944697" y="2932728"/>
            <a:ext cx="677400" cy="677400"/>
          </a:xfrm>
          <a:prstGeom prst="sun">
            <a:avLst>
              <a:gd name="adj"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5" name="Google Shape;455;p52"/>
          <p:cNvSpPr/>
          <p:nvPr/>
        </p:nvSpPr>
        <p:spPr>
          <a:xfrm>
            <a:off x="2337697" y="3427503"/>
            <a:ext cx="677400" cy="677400"/>
          </a:xfrm>
          <a:prstGeom prst="sun">
            <a:avLst>
              <a:gd name="adj"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6" name="Google Shape;456;p52"/>
          <p:cNvSpPr/>
          <p:nvPr/>
        </p:nvSpPr>
        <p:spPr>
          <a:xfrm>
            <a:off x="3097697" y="3899253"/>
            <a:ext cx="677400" cy="677400"/>
          </a:xfrm>
          <a:prstGeom prst="sun">
            <a:avLst>
              <a:gd name="adj"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7" name="Google Shape;457;p52"/>
          <p:cNvSpPr/>
          <p:nvPr/>
        </p:nvSpPr>
        <p:spPr>
          <a:xfrm rot="-296695">
            <a:off x="2520446" y="4105918"/>
            <a:ext cx="637589" cy="445535"/>
          </a:xfrm>
          <a:custGeom>
            <a:avLst/>
            <a:gdLst/>
            <a:ahLst/>
            <a:cxnLst/>
            <a:rect l="l" t="t" r="r" b="b"/>
            <a:pathLst>
              <a:path w="25503" h="17821" extrusionOk="0">
                <a:moveTo>
                  <a:pt x="0" y="0"/>
                </a:moveTo>
                <a:cubicBezTo>
                  <a:pt x="1709" y="10229"/>
                  <a:pt x="15132" y="17821"/>
                  <a:pt x="25503" y="17821"/>
                </a:cubicBezTo>
              </a:path>
            </a:pathLst>
          </a:custGeom>
          <a:noFill/>
          <a:ln w="28575" cap="flat" cmpd="sng">
            <a:solidFill>
              <a:srgbClr val="0C2577"/>
            </a:solidFill>
            <a:prstDash val="solid"/>
            <a:round/>
            <a:headEnd type="none" w="med" len="med"/>
            <a:tailEnd type="none" w="med" len="med"/>
          </a:ln>
        </p:spPr>
        <p:txBody>
          <a:bodyPr/>
          <a:lstStyle/>
          <a:p>
            <a:endParaRPr lang="en-US"/>
          </a:p>
        </p:txBody>
      </p:sp>
      <p:sp>
        <p:nvSpPr>
          <p:cNvPr id="458" name="Google Shape;458;p52"/>
          <p:cNvSpPr/>
          <p:nvPr/>
        </p:nvSpPr>
        <p:spPr>
          <a:xfrm rot="10436293">
            <a:off x="2997513" y="3444674"/>
            <a:ext cx="637569" cy="445521"/>
          </a:xfrm>
          <a:custGeom>
            <a:avLst/>
            <a:gdLst/>
            <a:ahLst/>
            <a:cxnLst/>
            <a:rect l="l" t="t" r="r" b="b"/>
            <a:pathLst>
              <a:path w="25503" h="17821" extrusionOk="0">
                <a:moveTo>
                  <a:pt x="0" y="0"/>
                </a:moveTo>
                <a:cubicBezTo>
                  <a:pt x="1709" y="10229"/>
                  <a:pt x="15132" y="17821"/>
                  <a:pt x="25503" y="17821"/>
                </a:cubicBezTo>
              </a:path>
            </a:pathLst>
          </a:custGeom>
          <a:noFill/>
          <a:ln w="28575" cap="flat" cmpd="sng">
            <a:solidFill>
              <a:srgbClr val="0C2577"/>
            </a:solidFill>
            <a:prstDash val="solid"/>
            <a:round/>
            <a:headEnd type="none" w="med" len="med"/>
            <a:tailEnd type="none" w="med" len="med"/>
          </a:ln>
        </p:spPr>
        <p:txBody>
          <a:bodyPr/>
          <a:lstStyle/>
          <a:p>
            <a:endParaRPr lang="en-US"/>
          </a:p>
        </p:txBody>
      </p:sp>
      <p:sp>
        <p:nvSpPr>
          <p:cNvPr id="459" name="Google Shape;459;p52"/>
          <p:cNvSpPr/>
          <p:nvPr/>
        </p:nvSpPr>
        <p:spPr>
          <a:xfrm>
            <a:off x="2783650" y="1360319"/>
            <a:ext cx="392400" cy="392400"/>
          </a:xfrm>
          <a:prstGeom prst="ellipse">
            <a:avLst/>
          </a:prstGeom>
          <a:solidFill>
            <a:schemeClr val="dk1"/>
          </a:solidFill>
          <a:ln w="7675" cap="flat" cmpd="sng">
            <a:solidFill>
              <a:schemeClr val="dk2"/>
            </a:solidFill>
            <a:prstDash val="solid"/>
            <a:round/>
            <a:headEnd type="none" w="sm" len="sm"/>
            <a:tailEnd type="none" w="sm" len="sm"/>
          </a:ln>
        </p:spPr>
        <p:txBody>
          <a:bodyPr spcFirstLastPara="1" wrap="square" lIns="73550" tIns="73550" rIns="73550" bIns="73550" anchor="ctr" anchorCtr="0">
            <a:noAutofit/>
          </a:bodyPr>
          <a:lstStyle/>
          <a:p>
            <a:pPr marL="0" lvl="0" indent="0" algn="ctr" rtl="0">
              <a:spcBef>
                <a:spcPts val="0"/>
              </a:spcBef>
              <a:spcAft>
                <a:spcPts val="0"/>
              </a:spcAft>
              <a:buNone/>
            </a:pPr>
            <a:endParaRPr sz="1126"/>
          </a:p>
        </p:txBody>
      </p:sp>
      <p:cxnSp>
        <p:nvCxnSpPr>
          <p:cNvPr id="460" name="Google Shape;460;p52"/>
          <p:cNvCxnSpPr/>
          <p:nvPr/>
        </p:nvCxnSpPr>
        <p:spPr>
          <a:xfrm rot="10800000" flipH="1">
            <a:off x="867922" y="1652666"/>
            <a:ext cx="1857900" cy="952500"/>
          </a:xfrm>
          <a:prstGeom prst="straightConnector1">
            <a:avLst/>
          </a:prstGeom>
          <a:noFill/>
          <a:ln w="9525" cap="flat" cmpd="sng">
            <a:solidFill>
              <a:schemeClr val="dk2"/>
            </a:solidFill>
            <a:prstDash val="solid"/>
            <a:round/>
            <a:headEnd type="none" w="med" len="med"/>
            <a:tailEnd type="triangle" w="med" len="med"/>
          </a:ln>
        </p:spPr>
      </p:cxnSp>
      <p:cxnSp>
        <p:nvCxnSpPr>
          <p:cNvPr id="461" name="Google Shape;461;p52"/>
          <p:cNvCxnSpPr/>
          <p:nvPr/>
        </p:nvCxnSpPr>
        <p:spPr>
          <a:xfrm rot="10800000" flipH="1">
            <a:off x="1609847" y="1810516"/>
            <a:ext cx="1143000" cy="1153500"/>
          </a:xfrm>
          <a:prstGeom prst="straightConnector1">
            <a:avLst/>
          </a:prstGeom>
          <a:noFill/>
          <a:ln w="9525" cap="flat" cmpd="sng">
            <a:solidFill>
              <a:schemeClr val="dk2"/>
            </a:solidFill>
            <a:prstDash val="solid"/>
            <a:round/>
            <a:headEnd type="none" w="med" len="med"/>
            <a:tailEnd type="triangle" w="med" len="med"/>
          </a:ln>
        </p:spPr>
      </p:cxnSp>
      <p:cxnSp>
        <p:nvCxnSpPr>
          <p:cNvPr id="462" name="Google Shape;462;p52"/>
          <p:cNvCxnSpPr/>
          <p:nvPr/>
        </p:nvCxnSpPr>
        <p:spPr>
          <a:xfrm rot="10800000" flipH="1">
            <a:off x="1498100" y="1865800"/>
            <a:ext cx="1317600" cy="2070900"/>
          </a:xfrm>
          <a:prstGeom prst="straightConnector1">
            <a:avLst/>
          </a:prstGeom>
          <a:noFill/>
          <a:ln w="9525" cap="flat" cmpd="sng">
            <a:solidFill>
              <a:schemeClr val="dk2"/>
            </a:solidFill>
            <a:prstDash val="solid"/>
            <a:round/>
            <a:headEnd type="none" w="med" len="med"/>
            <a:tailEnd type="triangle" w="med" len="med"/>
          </a:ln>
        </p:spPr>
      </p:cxnSp>
      <p:cxnSp>
        <p:nvCxnSpPr>
          <p:cNvPr id="463" name="Google Shape;463;p52"/>
          <p:cNvCxnSpPr/>
          <p:nvPr/>
        </p:nvCxnSpPr>
        <p:spPr>
          <a:xfrm rot="10800000" flipH="1">
            <a:off x="2808147" y="2018066"/>
            <a:ext cx="159900" cy="1299300"/>
          </a:xfrm>
          <a:prstGeom prst="straightConnector1">
            <a:avLst/>
          </a:prstGeom>
          <a:noFill/>
          <a:ln w="9525" cap="flat" cmpd="sng">
            <a:solidFill>
              <a:schemeClr val="dk2"/>
            </a:solidFill>
            <a:prstDash val="solid"/>
            <a:round/>
            <a:headEnd type="none" w="med" len="med"/>
            <a:tailEnd type="triangle" w="med" len="med"/>
          </a:ln>
        </p:spPr>
      </p:cxnSp>
      <p:cxnSp>
        <p:nvCxnSpPr>
          <p:cNvPr id="464" name="Google Shape;464;p52"/>
          <p:cNvCxnSpPr/>
          <p:nvPr/>
        </p:nvCxnSpPr>
        <p:spPr>
          <a:xfrm rot="10800000">
            <a:off x="3100022" y="1903891"/>
            <a:ext cx="276600" cy="1889700"/>
          </a:xfrm>
          <a:prstGeom prst="straightConnector1">
            <a:avLst/>
          </a:prstGeom>
          <a:noFill/>
          <a:ln w="9525" cap="flat" cmpd="sng">
            <a:solidFill>
              <a:schemeClr val="dk2"/>
            </a:solidFill>
            <a:prstDash val="solid"/>
            <a:round/>
            <a:headEnd type="none" w="med" len="med"/>
            <a:tailEnd type="triangle" w="med" len="med"/>
          </a:ln>
        </p:spPr>
      </p:cxnSp>
      <p:cxnSp>
        <p:nvCxnSpPr>
          <p:cNvPr id="465" name="Google Shape;465;p52"/>
          <p:cNvCxnSpPr/>
          <p:nvPr/>
        </p:nvCxnSpPr>
        <p:spPr>
          <a:xfrm flipH="1">
            <a:off x="867922" y="1680216"/>
            <a:ext cx="1806600" cy="917100"/>
          </a:xfrm>
          <a:prstGeom prst="straightConnector1">
            <a:avLst/>
          </a:prstGeom>
          <a:noFill/>
          <a:ln w="9525" cap="flat" cmpd="sng">
            <a:solidFill>
              <a:schemeClr val="dk2"/>
            </a:solidFill>
            <a:prstDash val="solid"/>
            <a:round/>
            <a:headEnd type="none" w="med" len="med"/>
            <a:tailEnd type="triangle" w="med" len="med"/>
          </a:ln>
        </p:spPr>
      </p:cxnSp>
      <p:cxnSp>
        <p:nvCxnSpPr>
          <p:cNvPr id="466" name="Google Shape;466;p52"/>
          <p:cNvCxnSpPr/>
          <p:nvPr/>
        </p:nvCxnSpPr>
        <p:spPr>
          <a:xfrm flipH="1">
            <a:off x="1563372" y="1857316"/>
            <a:ext cx="1150500" cy="1149000"/>
          </a:xfrm>
          <a:prstGeom prst="straightConnector1">
            <a:avLst/>
          </a:prstGeom>
          <a:noFill/>
          <a:ln w="9525" cap="flat" cmpd="sng">
            <a:solidFill>
              <a:schemeClr val="dk2"/>
            </a:solidFill>
            <a:prstDash val="solid"/>
            <a:round/>
            <a:headEnd type="none" w="med" len="med"/>
            <a:tailEnd type="triangle" w="med" len="med"/>
          </a:ln>
        </p:spPr>
      </p:cxnSp>
      <p:cxnSp>
        <p:nvCxnSpPr>
          <p:cNvPr id="467" name="Google Shape;467;p52"/>
          <p:cNvCxnSpPr/>
          <p:nvPr/>
        </p:nvCxnSpPr>
        <p:spPr>
          <a:xfrm flipH="1">
            <a:off x="1473072" y="1921816"/>
            <a:ext cx="1310100" cy="2048100"/>
          </a:xfrm>
          <a:prstGeom prst="straightConnector1">
            <a:avLst/>
          </a:prstGeom>
          <a:noFill/>
          <a:ln w="9525" cap="flat" cmpd="sng">
            <a:solidFill>
              <a:schemeClr val="dk2"/>
            </a:solidFill>
            <a:prstDash val="solid"/>
            <a:round/>
            <a:headEnd type="none" w="med" len="med"/>
            <a:tailEnd type="triangle" w="med" len="med"/>
          </a:ln>
        </p:spPr>
      </p:cxnSp>
      <p:cxnSp>
        <p:nvCxnSpPr>
          <p:cNvPr id="468" name="Google Shape;468;p52"/>
          <p:cNvCxnSpPr/>
          <p:nvPr/>
        </p:nvCxnSpPr>
        <p:spPr>
          <a:xfrm flipH="1">
            <a:off x="2789547" y="2053841"/>
            <a:ext cx="179100" cy="1433400"/>
          </a:xfrm>
          <a:prstGeom prst="straightConnector1">
            <a:avLst/>
          </a:prstGeom>
          <a:noFill/>
          <a:ln w="9525" cap="flat" cmpd="sng">
            <a:solidFill>
              <a:schemeClr val="dk2"/>
            </a:solidFill>
            <a:prstDash val="solid"/>
            <a:round/>
            <a:headEnd type="none" w="med" len="med"/>
            <a:tailEnd type="triangle" w="med" len="med"/>
          </a:ln>
        </p:spPr>
      </p:cxnSp>
      <p:cxnSp>
        <p:nvCxnSpPr>
          <p:cNvPr id="469" name="Google Shape;469;p52"/>
          <p:cNvCxnSpPr/>
          <p:nvPr/>
        </p:nvCxnSpPr>
        <p:spPr>
          <a:xfrm>
            <a:off x="3110797" y="1966966"/>
            <a:ext cx="266400" cy="18474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53" title="521ecca4-1.png"/>
          <p:cNvPicPr preferRelativeResize="0"/>
          <p:nvPr/>
        </p:nvPicPr>
        <p:blipFill rotWithShape="1">
          <a:blip r:embed="rId3">
            <a:alphaModFix/>
          </a:blip>
          <a:srcRect l="1146" t="1253" r="930" b="3090"/>
          <a:stretch/>
        </p:blipFill>
        <p:spPr>
          <a:xfrm>
            <a:off x="2080700" y="64725"/>
            <a:ext cx="4993702" cy="49197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54" descr="Small simulation showing how Nemesis works. Rings denote the area where systems are considered 'children'. Each distinct children system is attributed its own dedicated worker to be integrated separately and in parallel. Synchronisation of the global and local scales is done once every user-defined bridge time-step.&#10;Blacks are stars whose masses are taken from a Salpeter mass distribution (marker size scales with mass) while red dots are 1 Earth-mass planets." title="Small Nemesis Example">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1000"/>
                                        <p:tgtEl>
                                          <p:spTgt spid="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55" title="nemesis_scaling_plot.png"/>
          <p:cNvPicPr preferRelativeResize="0"/>
          <p:nvPr/>
        </p:nvPicPr>
        <p:blipFill>
          <a:blip r:embed="rId3">
            <a:alphaModFix/>
          </a:blip>
          <a:stretch>
            <a:fillRect/>
          </a:stretch>
        </p:blipFill>
        <p:spPr>
          <a:xfrm>
            <a:off x="3918583" y="119075"/>
            <a:ext cx="5172744" cy="4656874"/>
          </a:xfrm>
          <a:prstGeom prst="rect">
            <a:avLst/>
          </a:prstGeom>
          <a:noFill/>
          <a:ln>
            <a:noFill/>
          </a:ln>
        </p:spPr>
      </p:pic>
      <p:sp>
        <p:nvSpPr>
          <p:cNvPr id="485" name="Google Shape;485;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6123B"/>
                </a:solidFill>
              </a:rPr>
              <a:t>Local vs. Global Scales</a:t>
            </a:r>
            <a:endParaRPr b="1">
              <a:solidFill>
                <a:srgbClr val="06123B"/>
              </a:solidFill>
            </a:endParaRPr>
          </a:p>
        </p:txBody>
      </p:sp>
      <p:sp>
        <p:nvSpPr>
          <p:cNvPr id="486" name="Google Shape;486;p55"/>
          <p:cNvSpPr txBox="1">
            <a:spLocks noGrp="1"/>
          </p:cNvSpPr>
          <p:nvPr>
            <p:ph type="body" idx="1"/>
          </p:nvPr>
        </p:nvSpPr>
        <p:spPr>
          <a:xfrm>
            <a:off x="311700" y="1152475"/>
            <a:ext cx="3771900" cy="3416400"/>
          </a:xfrm>
          <a:prstGeom prst="rect">
            <a:avLst/>
          </a:prstGeom>
        </p:spPr>
        <p:txBody>
          <a:bodyPr spcFirstLastPara="1" wrap="square" lIns="91425" tIns="91425" rIns="91425" bIns="91425" anchor="ctr" anchorCtr="0">
            <a:normAutofit/>
          </a:bodyPr>
          <a:lstStyle/>
          <a:p>
            <a:pPr marL="457200" lvl="0" indent="-355600" algn="l" rtl="0">
              <a:lnSpc>
                <a:spcPct val="135714"/>
              </a:lnSpc>
              <a:spcBef>
                <a:spcPts val="0"/>
              </a:spcBef>
              <a:spcAft>
                <a:spcPts val="0"/>
              </a:spcAft>
              <a:buClr>
                <a:srgbClr val="0C2577"/>
              </a:buClr>
              <a:buSzPts val="2000"/>
              <a:buChar char="●"/>
            </a:pPr>
            <a:r>
              <a:rPr lang="en" sz="2000">
                <a:solidFill>
                  <a:srgbClr val="0C2577"/>
                </a:solidFill>
              </a:rPr>
              <a:t>2048 Stars</a:t>
            </a:r>
            <a:endParaRPr sz="2000">
              <a:solidFill>
                <a:srgbClr val="0C2577"/>
              </a:solidFill>
            </a:endParaRPr>
          </a:p>
          <a:p>
            <a:pPr marL="457200" lvl="0" indent="-355600" algn="l" rtl="0">
              <a:lnSpc>
                <a:spcPct val="135714"/>
              </a:lnSpc>
              <a:spcBef>
                <a:spcPts val="0"/>
              </a:spcBef>
              <a:spcAft>
                <a:spcPts val="0"/>
              </a:spcAft>
              <a:buClr>
                <a:srgbClr val="0C2577"/>
              </a:buClr>
              <a:buSzPts val="2000"/>
              <a:buChar char="●"/>
            </a:pPr>
            <a:r>
              <a:rPr lang="en" sz="2000">
                <a:solidFill>
                  <a:srgbClr val="0C2577"/>
                </a:solidFill>
              </a:rPr>
              <a:t>Plummer, 0.5pc </a:t>
            </a:r>
            <a:endParaRPr sz="2000">
              <a:solidFill>
                <a:srgbClr val="0C2577"/>
              </a:solidFill>
            </a:endParaRPr>
          </a:p>
          <a:p>
            <a:pPr marL="457200" lvl="0" indent="-355600" algn="l" rtl="0">
              <a:lnSpc>
                <a:spcPct val="135714"/>
              </a:lnSpc>
              <a:spcBef>
                <a:spcPts val="0"/>
              </a:spcBef>
              <a:spcAft>
                <a:spcPts val="0"/>
              </a:spcAft>
              <a:buClr>
                <a:srgbClr val="0C2577"/>
              </a:buClr>
              <a:buSzPts val="2000"/>
              <a:buChar char="●"/>
            </a:pPr>
            <a:r>
              <a:rPr lang="en" sz="2000">
                <a:solidFill>
                  <a:srgbClr val="0C2577"/>
                </a:solidFill>
              </a:rPr>
              <a:t>0.1 Myr</a:t>
            </a:r>
            <a:endParaRPr sz="2000">
              <a:solidFill>
                <a:srgbClr val="0C2577"/>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56" title="nemesis_scaling_plot2.png"/>
          <p:cNvPicPr preferRelativeResize="0"/>
          <p:nvPr/>
        </p:nvPicPr>
        <p:blipFill>
          <a:blip r:embed="rId3">
            <a:alphaModFix/>
          </a:blip>
          <a:stretch>
            <a:fillRect/>
          </a:stretch>
        </p:blipFill>
        <p:spPr>
          <a:xfrm>
            <a:off x="3794140" y="119075"/>
            <a:ext cx="5303102" cy="4656874"/>
          </a:xfrm>
          <a:prstGeom prst="rect">
            <a:avLst/>
          </a:prstGeom>
          <a:noFill/>
          <a:ln>
            <a:noFill/>
          </a:ln>
        </p:spPr>
      </p:pic>
      <p:sp>
        <p:nvSpPr>
          <p:cNvPr id="492" name="Google Shape;492;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6123B"/>
                </a:solidFill>
              </a:rPr>
              <a:t>Local vs. Global Scales</a:t>
            </a:r>
            <a:endParaRPr b="1">
              <a:solidFill>
                <a:srgbClr val="06123B"/>
              </a:solidFill>
            </a:endParaRPr>
          </a:p>
        </p:txBody>
      </p:sp>
      <p:sp>
        <p:nvSpPr>
          <p:cNvPr id="493" name="Google Shape;493;p56"/>
          <p:cNvSpPr txBox="1">
            <a:spLocks noGrp="1"/>
          </p:cNvSpPr>
          <p:nvPr>
            <p:ph type="body" idx="1"/>
          </p:nvPr>
        </p:nvSpPr>
        <p:spPr>
          <a:xfrm>
            <a:off x="311700" y="1152475"/>
            <a:ext cx="3771900" cy="3416400"/>
          </a:xfrm>
          <a:prstGeom prst="rect">
            <a:avLst/>
          </a:prstGeom>
        </p:spPr>
        <p:txBody>
          <a:bodyPr spcFirstLastPara="1" wrap="square" lIns="91425" tIns="91425" rIns="91425" bIns="91425" anchor="ctr" anchorCtr="0">
            <a:normAutofit/>
          </a:bodyPr>
          <a:lstStyle/>
          <a:p>
            <a:pPr marL="457200" lvl="0" indent="-355600" algn="l" rtl="0">
              <a:lnSpc>
                <a:spcPct val="135714"/>
              </a:lnSpc>
              <a:spcBef>
                <a:spcPts val="0"/>
              </a:spcBef>
              <a:spcAft>
                <a:spcPts val="0"/>
              </a:spcAft>
              <a:buClr>
                <a:srgbClr val="0C2577"/>
              </a:buClr>
              <a:buSzPts val="2000"/>
              <a:buChar char="●"/>
            </a:pPr>
            <a:r>
              <a:rPr lang="en" sz="2000">
                <a:solidFill>
                  <a:srgbClr val="0C2577"/>
                </a:solidFill>
              </a:rPr>
              <a:t>2048 Stars</a:t>
            </a:r>
            <a:endParaRPr sz="2000">
              <a:solidFill>
                <a:srgbClr val="0C2577"/>
              </a:solidFill>
            </a:endParaRPr>
          </a:p>
          <a:p>
            <a:pPr marL="457200" lvl="0" indent="-355600" algn="l" rtl="0">
              <a:lnSpc>
                <a:spcPct val="135714"/>
              </a:lnSpc>
              <a:spcBef>
                <a:spcPts val="0"/>
              </a:spcBef>
              <a:spcAft>
                <a:spcPts val="0"/>
              </a:spcAft>
              <a:buClr>
                <a:srgbClr val="0C2577"/>
              </a:buClr>
              <a:buSzPts val="2000"/>
              <a:buChar char="●"/>
            </a:pPr>
            <a:r>
              <a:rPr lang="en" sz="2000">
                <a:solidFill>
                  <a:srgbClr val="0C2577"/>
                </a:solidFill>
              </a:rPr>
              <a:t>Plummer, 0.5pc </a:t>
            </a:r>
            <a:endParaRPr sz="2000">
              <a:solidFill>
                <a:srgbClr val="0C2577"/>
              </a:solidFill>
            </a:endParaRPr>
          </a:p>
          <a:p>
            <a:pPr marL="457200" lvl="0" indent="-355600" algn="l" rtl="0">
              <a:lnSpc>
                <a:spcPct val="135714"/>
              </a:lnSpc>
              <a:spcBef>
                <a:spcPts val="0"/>
              </a:spcBef>
              <a:spcAft>
                <a:spcPts val="0"/>
              </a:spcAft>
              <a:buClr>
                <a:srgbClr val="0C2577"/>
              </a:buClr>
              <a:buSzPts val="2000"/>
              <a:buChar char="●"/>
            </a:pPr>
            <a:r>
              <a:rPr lang="en" sz="2000">
                <a:solidFill>
                  <a:srgbClr val="0C2577"/>
                </a:solidFill>
              </a:rPr>
              <a:t>0.1 Myr</a:t>
            </a:r>
            <a:endParaRPr sz="2000">
              <a:solidFill>
                <a:srgbClr val="0C2577"/>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57" title="a7449cce-1.png"/>
          <p:cNvPicPr preferRelativeResize="0"/>
          <p:nvPr/>
        </p:nvPicPr>
        <p:blipFill>
          <a:blip r:embed="rId3">
            <a:alphaModFix/>
          </a:blip>
          <a:stretch>
            <a:fillRect/>
          </a:stretch>
        </p:blipFill>
        <p:spPr>
          <a:xfrm>
            <a:off x="332178" y="889300"/>
            <a:ext cx="4156000" cy="3364900"/>
          </a:xfrm>
          <a:prstGeom prst="rect">
            <a:avLst/>
          </a:prstGeom>
          <a:noFill/>
          <a:ln>
            <a:noFill/>
          </a:ln>
        </p:spPr>
      </p:pic>
      <p:pic>
        <p:nvPicPr>
          <p:cNvPr id="499" name="Google Shape;499;p57" title="c11469a9-1.png"/>
          <p:cNvPicPr preferRelativeResize="0"/>
          <p:nvPr/>
        </p:nvPicPr>
        <p:blipFill>
          <a:blip r:embed="rId4">
            <a:alphaModFix/>
          </a:blip>
          <a:stretch>
            <a:fillRect/>
          </a:stretch>
        </p:blipFill>
        <p:spPr>
          <a:xfrm>
            <a:off x="4721377" y="889300"/>
            <a:ext cx="4090448" cy="3364900"/>
          </a:xfrm>
          <a:prstGeom prst="rect">
            <a:avLst/>
          </a:prstGeom>
          <a:noFill/>
          <a:ln>
            <a:noFill/>
          </a:ln>
        </p:spPr>
      </p:pic>
      <p:sp>
        <p:nvSpPr>
          <p:cNvPr id="500" name="Google Shape;500;p57"/>
          <p:cNvSpPr txBox="1">
            <a:spLocks noGrp="1"/>
          </p:cNvSpPr>
          <p:nvPr>
            <p:ph type="title"/>
          </p:nvPr>
        </p:nvSpPr>
        <p:spPr>
          <a:xfrm>
            <a:off x="332175" y="209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6123B"/>
                </a:solidFill>
              </a:rPr>
              <a:t>ZKL</a:t>
            </a:r>
            <a:endParaRPr b="1">
              <a:solidFill>
                <a:srgbClr val="06123B"/>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58" title="06377698-1.png"/>
          <p:cNvPicPr preferRelativeResize="0"/>
          <p:nvPr/>
        </p:nvPicPr>
        <p:blipFill>
          <a:blip r:embed="rId3">
            <a:alphaModFix/>
          </a:blip>
          <a:stretch>
            <a:fillRect/>
          </a:stretch>
        </p:blipFill>
        <p:spPr>
          <a:xfrm>
            <a:off x="25375" y="740613"/>
            <a:ext cx="4573774" cy="3603116"/>
          </a:xfrm>
          <a:prstGeom prst="rect">
            <a:avLst/>
          </a:prstGeom>
          <a:noFill/>
          <a:ln>
            <a:noFill/>
          </a:ln>
        </p:spPr>
      </p:pic>
      <p:pic>
        <p:nvPicPr>
          <p:cNvPr id="506" name="Google Shape;506;p58" title="ad4434a2-1.png"/>
          <p:cNvPicPr preferRelativeResize="0"/>
          <p:nvPr/>
        </p:nvPicPr>
        <p:blipFill rotWithShape="1">
          <a:blip r:embed="rId4">
            <a:alphaModFix/>
          </a:blip>
          <a:srcRect l="1019"/>
          <a:stretch/>
        </p:blipFill>
        <p:spPr>
          <a:xfrm>
            <a:off x="4544859" y="754888"/>
            <a:ext cx="4573765" cy="3648000"/>
          </a:xfrm>
          <a:prstGeom prst="rect">
            <a:avLst/>
          </a:prstGeom>
          <a:noFill/>
          <a:ln>
            <a:noFill/>
          </a:ln>
        </p:spPr>
      </p:pic>
      <p:sp>
        <p:nvSpPr>
          <p:cNvPr id="507" name="Google Shape;507;p58"/>
          <p:cNvSpPr txBox="1">
            <a:spLocks noGrp="1"/>
          </p:cNvSpPr>
          <p:nvPr>
            <p:ph type="title"/>
          </p:nvPr>
        </p:nvSpPr>
        <p:spPr>
          <a:xfrm>
            <a:off x="311700" y="70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6123B"/>
                </a:solidFill>
              </a:rPr>
              <a:t>Cluster Validation</a:t>
            </a:r>
            <a:endParaRPr b="1">
              <a:solidFill>
                <a:srgbClr val="06123B"/>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6123B"/>
                </a:solidFill>
              </a:rPr>
              <a:t>Dealing with Multi Physics</a:t>
            </a:r>
            <a:endParaRPr b="1">
              <a:solidFill>
                <a:srgbClr val="06123B"/>
              </a:solidFill>
            </a:endParaRPr>
          </a:p>
        </p:txBody>
      </p:sp>
      <p:sp>
        <p:nvSpPr>
          <p:cNvPr id="513" name="Google Shape;513;p59"/>
          <p:cNvSpPr txBox="1">
            <a:spLocks noGrp="1"/>
          </p:cNvSpPr>
          <p:nvPr>
            <p:ph type="body" idx="1"/>
          </p:nvPr>
        </p:nvSpPr>
        <p:spPr>
          <a:xfrm>
            <a:off x="311700" y="1152475"/>
            <a:ext cx="8520600" cy="3416400"/>
          </a:xfrm>
          <a:prstGeom prst="rect">
            <a:avLst/>
          </a:prstGeom>
          <a:noFill/>
        </p:spPr>
        <p:txBody>
          <a:bodyPr spcFirstLastPara="1" wrap="square" lIns="91425" tIns="91425" rIns="91425" bIns="91425" anchor="t" anchorCtr="0">
            <a:normAutofit/>
          </a:bodyPr>
          <a:lstStyle/>
          <a:p>
            <a:pPr marL="457200" lvl="0" indent="-355600" algn="l" rtl="0">
              <a:spcBef>
                <a:spcPts val="0"/>
              </a:spcBef>
              <a:spcAft>
                <a:spcPts val="0"/>
              </a:spcAft>
              <a:buClr>
                <a:srgbClr val="0C2577"/>
              </a:buClr>
              <a:buSzPts val="2000"/>
              <a:buChar char="●"/>
            </a:pPr>
            <a:r>
              <a:rPr lang="en" sz="2000">
                <a:solidFill>
                  <a:srgbClr val="0C2577"/>
                </a:solidFill>
              </a:rPr>
              <a:t>BRIDGE: Couple galactic tide to cluster</a:t>
            </a:r>
            <a:endParaRPr sz="2000">
              <a:solidFill>
                <a:srgbClr val="0C2577"/>
              </a:solidFill>
            </a:endParaRPr>
          </a:p>
          <a:p>
            <a:pPr marL="0" lvl="0" indent="0" algn="l" rtl="0">
              <a:lnSpc>
                <a:spcPct val="135714"/>
              </a:lnSpc>
              <a:spcBef>
                <a:spcPts val="1200"/>
              </a:spcBef>
              <a:spcAft>
                <a:spcPts val="0"/>
              </a:spcAft>
              <a:buNone/>
            </a:pPr>
            <a:r>
              <a:rPr lang="en" sz="1350">
                <a:solidFill>
                  <a:schemeClr val="dk1"/>
                </a:solidFill>
                <a:latin typeface="Courier New"/>
                <a:ea typeface="Courier New"/>
                <a:cs typeface="Courier New"/>
                <a:sym typeface="Courier New"/>
              </a:rPr>
              <a:t>   def _setup_bridge(self) -&gt; None:</a:t>
            </a:r>
            <a:endParaRPr sz="1350">
              <a:solidFill>
                <a:schemeClr val="dk1"/>
              </a:solidFill>
              <a:latin typeface="Courier New"/>
              <a:ea typeface="Courier New"/>
              <a:cs typeface="Courier New"/>
              <a:sym typeface="Courier New"/>
            </a:endParaRPr>
          </a:p>
          <a:p>
            <a:pPr marL="0" lvl="0" indent="0" algn="l" rtl="0">
              <a:lnSpc>
                <a:spcPct val="135714"/>
              </a:lnSpc>
              <a:spcBef>
                <a:spcPts val="0"/>
              </a:spcBef>
              <a:spcAft>
                <a:spcPts val="0"/>
              </a:spcAft>
              <a:buNone/>
            </a:pPr>
            <a:r>
              <a:rPr lang="en" sz="1350">
                <a:solidFill>
                  <a:schemeClr val="dk1"/>
                </a:solidFill>
                <a:latin typeface="Courier New"/>
                <a:ea typeface="Courier New"/>
                <a:cs typeface="Courier New"/>
                <a:sym typeface="Courier New"/>
              </a:rPr>
              <a:t>       """Embed cluster into galactic potential"""</a:t>
            </a:r>
            <a:endParaRPr sz="1350">
              <a:solidFill>
                <a:schemeClr val="dk1"/>
              </a:solidFill>
              <a:latin typeface="Courier New"/>
              <a:ea typeface="Courier New"/>
              <a:cs typeface="Courier New"/>
              <a:sym typeface="Courier New"/>
            </a:endParaRPr>
          </a:p>
          <a:p>
            <a:pPr marL="0" lvl="0" indent="0" algn="l" rtl="0">
              <a:lnSpc>
                <a:spcPct val="135714"/>
              </a:lnSpc>
              <a:spcBef>
                <a:spcPts val="0"/>
              </a:spcBef>
              <a:spcAft>
                <a:spcPts val="0"/>
              </a:spcAft>
              <a:buNone/>
            </a:pPr>
            <a:r>
              <a:rPr lang="en" sz="1350">
                <a:solidFill>
                  <a:schemeClr val="dk1"/>
                </a:solidFill>
                <a:latin typeface="Courier New"/>
                <a:ea typeface="Courier New"/>
                <a:cs typeface="Courier New"/>
                <a:sym typeface="Courier New"/>
              </a:rPr>
              <a:t>       gravity = bridge.Bridge(use_threading=True, method=SPLIT_4TH_S_M6,)</a:t>
            </a:r>
            <a:endParaRPr sz="1350">
              <a:solidFill>
                <a:schemeClr val="dk1"/>
              </a:solidFill>
              <a:latin typeface="Courier New"/>
              <a:ea typeface="Courier New"/>
              <a:cs typeface="Courier New"/>
              <a:sym typeface="Courier New"/>
            </a:endParaRPr>
          </a:p>
          <a:p>
            <a:pPr marL="0" lvl="0" indent="0" algn="l" rtl="0">
              <a:lnSpc>
                <a:spcPct val="135714"/>
              </a:lnSpc>
              <a:spcBef>
                <a:spcPts val="0"/>
              </a:spcBef>
              <a:spcAft>
                <a:spcPts val="0"/>
              </a:spcAft>
              <a:buNone/>
            </a:pPr>
            <a:r>
              <a:rPr lang="en" sz="1350">
                <a:solidFill>
                  <a:schemeClr val="dk1"/>
                </a:solidFill>
                <a:latin typeface="Courier New"/>
                <a:ea typeface="Courier New"/>
                <a:cs typeface="Courier New"/>
                <a:sym typeface="Courier New"/>
              </a:rPr>
              <a:t>       gravity.add_system(self.parent_code, (self._MWG, ))</a:t>
            </a:r>
            <a:endParaRPr sz="1350">
              <a:solidFill>
                <a:schemeClr val="dk1"/>
              </a:solidFill>
              <a:latin typeface="Courier New"/>
              <a:ea typeface="Courier New"/>
              <a:cs typeface="Courier New"/>
              <a:sym typeface="Courier New"/>
            </a:endParaRPr>
          </a:p>
          <a:p>
            <a:pPr marL="0" lvl="0" indent="0" algn="l" rtl="0">
              <a:lnSpc>
                <a:spcPct val="135714"/>
              </a:lnSpc>
              <a:spcBef>
                <a:spcPts val="0"/>
              </a:spcBef>
              <a:spcAft>
                <a:spcPts val="0"/>
              </a:spcAft>
              <a:buNone/>
            </a:pPr>
            <a:r>
              <a:rPr lang="en" sz="1350">
                <a:solidFill>
                  <a:schemeClr val="dk1"/>
                </a:solidFill>
                <a:latin typeface="Courier New"/>
                <a:ea typeface="Courier New"/>
                <a:cs typeface="Courier New"/>
                <a:sym typeface="Courier New"/>
              </a:rPr>
              <a:t>       gravity.timestep = self.__dt</a:t>
            </a:r>
            <a:endParaRPr sz="1350">
              <a:solidFill>
                <a:schemeClr val="dk1"/>
              </a:solidFill>
              <a:latin typeface="Courier New"/>
              <a:ea typeface="Courier New"/>
              <a:cs typeface="Courier New"/>
              <a:sym typeface="Courier New"/>
            </a:endParaRPr>
          </a:p>
          <a:p>
            <a:pPr marL="0" lvl="0" indent="0" algn="l" rtl="0">
              <a:lnSpc>
                <a:spcPct val="135714"/>
              </a:lnSpc>
              <a:spcBef>
                <a:spcPts val="0"/>
              </a:spcBef>
              <a:spcAft>
                <a:spcPts val="0"/>
              </a:spcAft>
              <a:buNone/>
            </a:pPr>
            <a:r>
              <a:rPr lang="en" sz="1350">
                <a:solidFill>
                  <a:schemeClr val="dk1"/>
                </a:solidFill>
                <a:latin typeface="Courier New"/>
                <a:ea typeface="Courier New"/>
                <a:cs typeface="Courier New"/>
                <a:sym typeface="Courier New"/>
              </a:rPr>
              <a:t>   ...</a:t>
            </a:r>
            <a:endParaRPr sz="1350">
              <a:solidFill>
                <a:schemeClr val="dk1"/>
              </a:solidFill>
              <a:latin typeface="Courier New"/>
              <a:ea typeface="Courier New"/>
              <a:cs typeface="Courier New"/>
              <a:sym typeface="Courier New"/>
            </a:endParaRPr>
          </a:p>
          <a:p>
            <a:pPr marL="0" lvl="0" indent="0" algn="l" rtl="0">
              <a:lnSpc>
                <a:spcPct val="135714"/>
              </a:lnSpc>
              <a:spcBef>
                <a:spcPts val="0"/>
              </a:spcBef>
              <a:spcAft>
                <a:spcPts val="0"/>
              </a:spcAft>
              <a:buNone/>
            </a:pPr>
            <a:r>
              <a:rPr lang="en" sz="1350">
                <a:solidFill>
                  <a:schemeClr val="dk1"/>
                </a:solidFill>
                <a:latin typeface="Courier New"/>
                <a:ea typeface="Courier New"/>
                <a:cs typeface="Courier New"/>
                <a:sym typeface="Courier New"/>
              </a:rPr>
              <a:t>   self._MWG = MWpotentialBovy2015()</a:t>
            </a:r>
            <a:endParaRPr sz="1350">
              <a:solidFill>
                <a:schemeClr val="dk1"/>
              </a:solidFill>
              <a:latin typeface="Courier New"/>
              <a:ea typeface="Courier New"/>
              <a:cs typeface="Courier New"/>
              <a:sym typeface="Courier New"/>
            </a:endParaRPr>
          </a:p>
          <a:p>
            <a:pPr marL="0" lvl="0" indent="0" algn="l" rtl="0">
              <a:lnSpc>
                <a:spcPct val="135714"/>
              </a:lnSpc>
              <a:spcBef>
                <a:spcPts val="0"/>
              </a:spcBef>
              <a:spcAft>
                <a:spcPts val="0"/>
              </a:spcAft>
              <a:buNone/>
            </a:pPr>
            <a:endParaRPr sz="1650">
              <a:solidFill>
                <a:srgbClr val="0C2577"/>
              </a:solidFill>
            </a:endParaRPr>
          </a:p>
          <a:p>
            <a:pPr marL="457200" lvl="0" indent="-333375" algn="l" rtl="0">
              <a:lnSpc>
                <a:spcPct val="135714"/>
              </a:lnSpc>
              <a:spcBef>
                <a:spcPts val="0"/>
              </a:spcBef>
              <a:spcAft>
                <a:spcPts val="0"/>
              </a:spcAft>
              <a:buClr>
                <a:srgbClr val="0C2577"/>
              </a:buClr>
              <a:buSzPts val="1650"/>
              <a:buChar char="●"/>
            </a:pPr>
            <a:r>
              <a:rPr lang="en" sz="1650">
                <a:solidFill>
                  <a:srgbClr val="0C2577"/>
                </a:solidFill>
              </a:rPr>
              <a:t>Bridge examples in section 9.2</a:t>
            </a:r>
            <a:endParaRPr>
              <a:solidFill>
                <a:srgbClr val="0C2577"/>
              </a:solidFill>
            </a:endParaRPr>
          </a:p>
        </p:txBody>
      </p:sp>
      <p:sp>
        <p:nvSpPr>
          <p:cNvPr id="514" name="Google Shape;514;p59"/>
          <p:cNvSpPr/>
          <p:nvPr/>
        </p:nvSpPr>
        <p:spPr>
          <a:xfrm>
            <a:off x="985075" y="2538694"/>
            <a:ext cx="5419800" cy="369300"/>
          </a:xfrm>
          <a:prstGeom prst="rect">
            <a:avLst/>
          </a:prstGeom>
          <a:noFill/>
          <a:ln w="38100" cap="flat" cmpd="sng">
            <a:solidFill>
              <a:srgbClr val="0C257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7"/>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2</a:t>
            </a:r>
            <a:endParaRPr sz="1800">
              <a:solidFill>
                <a:srgbClr val="FFFFFF"/>
              </a:solidFill>
              <a:latin typeface="Arial"/>
              <a:ea typeface="Arial"/>
              <a:cs typeface="Arial"/>
              <a:sym typeface="Arial"/>
            </a:endParaRPr>
          </a:p>
        </p:txBody>
      </p:sp>
      <p:sp>
        <p:nvSpPr>
          <p:cNvPr id="106" name="Google Shape;106;p17"/>
          <p:cNvSpPr txBox="1"/>
          <p:nvPr/>
        </p:nvSpPr>
        <p:spPr>
          <a:xfrm>
            <a:off x="315200" y="1153275"/>
            <a:ext cx="4284300" cy="35679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0C2577"/>
              </a:buClr>
              <a:buSzPts val="2000"/>
              <a:buChar char="●"/>
            </a:pPr>
            <a:r>
              <a:rPr lang="en" sz="2000">
                <a:solidFill>
                  <a:srgbClr val="0C2577"/>
                </a:solidFill>
              </a:rPr>
              <a:t>NGC 1333-like</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150 stars</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145 planetary systems</a:t>
            </a:r>
            <a:endParaRPr sz="2000">
              <a:solidFill>
                <a:srgbClr val="0C2577"/>
              </a:solidFill>
            </a:endParaRPr>
          </a:p>
          <a:p>
            <a:pPr marL="0" lvl="0" indent="0" algn="l" rtl="0">
              <a:spcBef>
                <a:spcPts val="0"/>
              </a:spcBef>
              <a:spcAft>
                <a:spcPts val="0"/>
              </a:spcAft>
              <a:buClr>
                <a:schemeClr val="dk1"/>
              </a:buClr>
              <a:buSzPts val="1100"/>
              <a:buFont typeface="Arial"/>
              <a:buNone/>
            </a:pPr>
            <a:r>
              <a:rPr lang="en" sz="900">
                <a:solidFill>
                  <a:schemeClr val="dk2"/>
                </a:solidFill>
              </a:rPr>
              <a:t>		Huang et al. 2024</a:t>
            </a:r>
            <a:endParaRPr sz="900">
              <a:solidFill>
                <a:schemeClr val="dk2"/>
              </a:solidFill>
            </a:endParaRPr>
          </a:p>
          <a:p>
            <a:pPr marL="1371600" lvl="2" indent="-355600" algn="l" rtl="0">
              <a:spcBef>
                <a:spcPts val="0"/>
              </a:spcBef>
              <a:spcAft>
                <a:spcPts val="0"/>
              </a:spcAft>
              <a:buClr>
                <a:srgbClr val="0C2577"/>
              </a:buClr>
              <a:buSzPts val="2000"/>
              <a:buChar char="■"/>
            </a:pPr>
            <a:r>
              <a:rPr lang="en" sz="2000">
                <a:solidFill>
                  <a:srgbClr val="0C2577"/>
                </a:solidFill>
              </a:rPr>
              <a:t>1-8 planets</a:t>
            </a:r>
            <a:endParaRPr sz="2000">
              <a:solidFill>
                <a:srgbClr val="0C2577"/>
              </a:solidFill>
            </a:endParaRPr>
          </a:p>
          <a:p>
            <a:pPr marL="1371600" lvl="2" indent="-355600" algn="l" rtl="0">
              <a:spcBef>
                <a:spcPts val="0"/>
              </a:spcBef>
              <a:spcAft>
                <a:spcPts val="0"/>
              </a:spcAft>
              <a:buClr>
                <a:srgbClr val="0C2577"/>
              </a:buClr>
              <a:buSzPts val="2000"/>
              <a:buChar char="■"/>
            </a:pPr>
            <a:r>
              <a:rPr lang="en" sz="2000">
                <a:solidFill>
                  <a:srgbClr val="0C2577"/>
                </a:solidFill>
              </a:rPr>
              <a:t>500 asteroids</a:t>
            </a:r>
            <a:endParaRPr sz="2000">
              <a:solidFill>
                <a:srgbClr val="0C2577"/>
              </a:solidFill>
            </a:endParaRPr>
          </a:p>
          <a:p>
            <a:pPr marL="0" lvl="0" indent="0" algn="l" rtl="0">
              <a:spcBef>
                <a:spcPts val="0"/>
              </a:spcBef>
              <a:spcAft>
                <a:spcPts val="0"/>
              </a:spcAft>
              <a:buNone/>
            </a:pPr>
            <a:endParaRPr sz="2000">
              <a:solidFill>
                <a:srgbClr val="0C2577"/>
              </a:solidFill>
            </a:endParaRPr>
          </a:p>
        </p:txBody>
      </p:sp>
      <p:sp>
        <p:nvSpPr>
          <p:cNvPr id="107" name="Google Shape;107;p17"/>
          <p:cNvSpPr txBox="1">
            <a:spLocks noGrp="1"/>
          </p:cNvSpPr>
          <p:nvPr>
            <p:ph type="title" idx="4294967295"/>
          </p:nvPr>
        </p:nvSpPr>
        <p:spPr>
          <a:xfrm>
            <a:off x="311700" y="333075"/>
            <a:ext cx="8520600" cy="82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00" b="1">
                <a:solidFill>
                  <a:srgbClr val="0C2577"/>
                </a:solidFill>
              </a:rPr>
              <a:t>How do debris disks evolve in </a:t>
            </a:r>
            <a:endParaRPr sz="2300" b="1">
              <a:solidFill>
                <a:srgbClr val="0C2577"/>
              </a:solidFill>
            </a:endParaRPr>
          </a:p>
          <a:p>
            <a:pPr marL="0" lvl="0" indent="0" algn="l" rtl="0">
              <a:spcBef>
                <a:spcPts val="0"/>
              </a:spcBef>
              <a:spcAft>
                <a:spcPts val="0"/>
              </a:spcAft>
              <a:buSzPts val="990"/>
              <a:buNone/>
            </a:pPr>
            <a:r>
              <a:rPr lang="en" sz="2300" b="1">
                <a:solidFill>
                  <a:srgbClr val="0C2577"/>
                </a:solidFill>
              </a:rPr>
              <a:t>star clusters?</a:t>
            </a:r>
            <a:endParaRPr sz="2300" b="1">
              <a:solidFill>
                <a:srgbClr val="0C2577"/>
              </a:solidFill>
            </a:endParaRPr>
          </a:p>
        </p:txBody>
      </p:sp>
      <p:pic>
        <p:nvPicPr>
          <p:cNvPr id="108" name="Google Shape;108;p17" title="Dropped Image.png"/>
          <p:cNvPicPr preferRelativeResize="0"/>
          <p:nvPr/>
        </p:nvPicPr>
        <p:blipFill>
          <a:blip r:embed="rId3">
            <a:alphaModFix/>
          </a:blip>
          <a:stretch>
            <a:fillRect/>
          </a:stretch>
        </p:blipFill>
        <p:spPr>
          <a:xfrm>
            <a:off x="6200499" y="155400"/>
            <a:ext cx="2782374" cy="4242975"/>
          </a:xfrm>
          <a:prstGeom prst="rect">
            <a:avLst/>
          </a:prstGeom>
          <a:noFill/>
          <a:ln>
            <a:noFill/>
          </a:ln>
        </p:spPr>
      </p:pic>
      <p:sp>
        <p:nvSpPr>
          <p:cNvPr id="109" name="Google Shape;109;p17"/>
          <p:cNvSpPr txBox="1"/>
          <p:nvPr/>
        </p:nvSpPr>
        <p:spPr>
          <a:xfrm>
            <a:off x="6200497" y="4398375"/>
            <a:ext cx="2486700" cy="32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NGC 1333, Image: NASA, ESA, STScI</a:t>
            </a:r>
            <a:endParaRPr sz="9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2</a:t>
            </a:r>
            <a:endParaRPr sz="1800">
              <a:solidFill>
                <a:srgbClr val="FFFFFF"/>
              </a:solidFill>
              <a:latin typeface="Arial"/>
              <a:ea typeface="Arial"/>
              <a:cs typeface="Arial"/>
              <a:sym typeface="Arial"/>
            </a:endParaRPr>
          </a:p>
        </p:txBody>
      </p:sp>
      <p:sp>
        <p:nvSpPr>
          <p:cNvPr id="115" name="Google Shape;115;p18"/>
          <p:cNvSpPr txBox="1"/>
          <p:nvPr/>
        </p:nvSpPr>
        <p:spPr>
          <a:xfrm>
            <a:off x="315200" y="1153275"/>
            <a:ext cx="4284300" cy="35679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0C2577"/>
              </a:buClr>
              <a:buSzPts val="2000"/>
              <a:buChar char="●"/>
            </a:pPr>
            <a:r>
              <a:rPr lang="en" sz="2000">
                <a:solidFill>
                  <a:srgbClr val="0C2577"/>
                </a:solidFill>
              </a:rPr>
              <a:t>NGC 1333-like</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150 stars</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145 planetary systems</a:t>
            </a:r>
            <a:endParaRPr sz="2000">
              <a:solidFill>
                <a:srgbClr val="0C2577"/>
              </a:solidFill>
            </a:endParaRPr>
          </a:p>
          <a:p>
            <a:pPr marL="0" lvl="0" indent="0" algn="l" rtl="0">
              <a:spcBef>
                <a:spcPts val="0"/>
              </a:spcBef>
              <a:spcAft>
                <a:spcPts val="0"/>
              </a:spcAft>
              <a:buClr>
                <a:schemeClr val="dk1"/>
              </a:buClr>
              <a:buSzPts val="1100"/>
              <a:buFont typeface="Arial"/>
              <a:buNone/>
            </a:pPr>
            <a:r>
              <a:rPr lang="en" sz="900">
                <a:solidFill>
                  <a:schemeClr val="dk2"/>
                </a:solidFill>
              </a:rPr>
              <a:t>		Huang et al. 2024</a:t>
            </a:r>
            <a:endParaRPr sz="900">
              <a:solidFill>
                <a:schemeClr val="dk2"/>
              </a:solidFill>
            </a:endParaRPr>
          </a:p>
          <a:p>
            <a:pPr marL="1371600" lvl="2" indent="-355600" algn="l" rtl="0">
              <a:spcBef>
                <a:spcPts val="0"/>
              </a:spcBef>
              <a:spcAft>
                <a:spcPts val="0"/>
              </a:spcAft>
              <a:buClr>
                <a:srgbClr val="0C2577"/>
              </a:buClr>
              <a:buSzPts val="2000"/>
              <a:buChar char="■"/>
            </a:pPr>
            <a:r>
              <a:rPr lang="en" sz="2000">
                <a:solidFill>
                  <a:srgbClr val="0C2577"/>
                </a:solidFill>
              </a:rPr>
              <a:t>1-8 planets</a:t>
            </a:r>
            <a:endParaRPr sz="2000">
              <a:solidFill>
                <a:srgbClr val="0C2577"/>
              </a:solidFill>
            </a:endParaRPr>
          </a:p>
          <a:p>
            <a:pPr marL="1371600" lvl="2" indent="-355600" algn="l" rtl="0">
              <a:spcBef>
                <a:spcPts val="0"/>
              </a:spcBef>
              <a:spcAft>
                <a:spcPts val="0"/>
              </a:spcAft>
              <a:buClr>
                <a:srgbClr val="0C2577"/>
              </a:buClr>
              <a:buSzPts val="2000"/>
              <a:buChar char="■"/>
            </a:pPr>
            <a:r>
              <a:rPr lang="en" sz="2000">
                <a:solidFill>
                  <a:srgbClr val="0C2577"/>
                </a:solidFill>
              </a:rPr>
              <a:t>500 asteroids</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Sub-virial, fractal</a:t>
            </a:r>
            <a:endParaRPr sz="2000">
              <a:solidFill>
                <a:srgbClr val="0C2577"/>
              </a:solidFill>
            </a:endParaRPr>
          </a:p>
          <a:p>
            <a:pPr marL="457200" lvl="0" indent="457200" algn="l" rtl="0">
              <a:spcBef>
                <a:spcPts val="0"/>
              </a:spcBef>
              <a:spcAft>
                <a:spcPts val="0"/>
              </a:spcAft>
              <a:buClr>
                <a:schemeClr val="dk1"/>
              </a:buClr>
              <a:buSzPts val="1100"/>
              <a:buFont typeface="Arial"/>
              <a:buNone/>
            </a:pPr>
            <a:r>
              <a:rPr lang="en" sz="900">
                <a:solidFill>
                  <a:schemeClr val="dk2"/>
                </a:solidFill>
              </a:rPr>
              <a:t>Parker &amp; de Oliveira 2023</a:t>
            </a:r>
            <a:endParaRPr sz="2000">
              <a:solidFill>
                <a:srgbClr val="0C2577"/>
              </a:solidFill>
            </a:endParaRPr>
          </a:p>
          <a:p>
            <a:pPr marL="914400" lvl="0" indent="0" algn="l" rtl="0">
              <a:spcBef>
                <a:spcPts val="0"/>
              </a:spcBef>
              <a:spcAft>
                <a:spcPts val="0"/>
              </a:spcAft>
              <a:buNone/>
            </a:pPr>
            <a:endParaRPr sz="2000">
              <a:solidFill>
                <a:srgbClr val="0C2577"/>
              </a:solidFill>
            </a:endParaRPr>
          </a:p>
        </p:txBody>
      </p:sp>
      <p:sp>
        <p:nvSpPr>
          <p:cNvPr id="116" name="Google Shape;116;p18"/>
          <p:cNvSpPr txBox="1">
            <a:spLocks noGrp="1"/>
          </p:cNvSpPr>
          <p:nvPr>
            <p:ph type="title" idx="4294967295"/>
          </p:nvPr>
        </p:nvSpPr>
        <p:spPr>
          <a:xfrm>
            <a:off x="311700" y="333075"/>
            <a:ext cx="8520600" cy="82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00" b="1">
                <a:solidFill>
                  <a:srgbClr val="0C2577"/>
                </a:solidFill>
              </a:rPr>
              <a:t>How do debris disks evolve in </a:t>
            </a:r>
            <a:endParaRPr sz="2300" b="1">
              <a:solidFill>
                <a:srgbClr val="0C2577"/>
              </a:solidFill>
            </a:endParaRPr>
          </a:p>
          <a:p>
            <a:pPr marL="0" lvl="0" indent="0" algn="l" rtl="0">
              <a:spcBef>
                <a:spcPts val="0"/>
              </a:spcBef>
              <a:spcAft>
                <a:spcPts val="0"/>
              </a:spcAft>
              <a:buSzPts val="990"/>
              <a:buNone/>
            </a:pPr>
            <a:r>
              <a:rPr lang="en" sz="2300" b="1">
                <a:solidFill>
                  <a:srgbClr val="0C2577"/>
                </a:solidFill>
              </a:rPr>
              <a:t>star clusters?</a:t>
            </a:r>
            <a:endParaRPr sz="2300" b="1">
              <a:solidFill>
                <a:srgbClr val="0C2577"/>
              </a:solidFill>
            </a:endParaRPr>
          </a:p>
        </p:txBody>
      </p:sp>
      <p:pic>
        <p:nvPicPr>
          <p:cNvPr id="117" name="Google Shape;117;p18" title="Dropped Image.png"/>
          <p:cNvPicPr preferRelativeResize="0"/>
          <p:nvPr/>
        </p:nvPicPr>
        <p:blipFill>
          <a:blip r:embed="rId3">
            <a:alphaModFix/>
          </a:blip>
          <a:stretch>
            <a:fillRect/>
          </a:stretch>
        </p:blipFill>
        <p:spPr>
          <a:xfrm>
            <a:off x="6200499" y="155400"/>
            <a:ext cx="2782374" cy="4242975"/>
          </a:xfrm>
          <a:prstGeom prst="rect">
            <a:avLst/>
          </a:prstGeom>
          <a:noFill/>
          <a:ln>
            <a:noFill/>
          </a:ln>
        </p:spPr>
      </p:pic>
      <p:sp>
        <p:nvSpPr>
          <p:cNvPr id="118" name="Google Shape;118;p18"/>
          <p:cNvSpPr txBox="1"/>
          <p:nvPr/>
        </p:nvSpPr>
        <p:spPr>
          <a:xfrm>
            <a:off x="6200497" y="4398375"/>
            <a:ext cx="2486700" cy="32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NGC 1333, Image: NASA, ESA, STScI</a:t>
            </a:r>
            <a:endParaRPr sz="9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2</a:t>
            </a:r>
            <a:endParaRPr sz="1800">
              <a:solidFill>
                <a:srgbClr val="FFFFFF"/>
              </a:solidFill>
              <a:latin typeface="Arial"/>
              <a:ea typeface="Arial"/>
              <a:cs typeface="Arial"/>
              <a:sym typeface="Arial"/>
            </a:endParaRPr>
          </a:p>
        </p:txBody>
      </p:sp>
      <p:sp>
        <p:nvSpPr>
          <p:cNvPr id="124" name="Google Shape;124;p19"/>
          <p:cNvSpPr txBox="1"/>
          <p:nvPr/>
        </p:nvSpPr>
        <p:spPr>
          <a:xfrm>
            <a:off x="315200" y="1153275"/>
            <a:ext cx="4284300" cy="35679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0C2577"/>
              </a:buClr>
              <a:buSzPts val="2000"/>
              <a:buChar char="●"/>
            </a:pPr>
            <a:r>
              <a:rPr lang="en" sz="2000">
                <a:solidFill>
                  <a:srgbClr val="0C2577"/>
                </a:solidFill>
              </a:rPr>
              <a:t>NGC 1333-like</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150 stars</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145 planetary systems</a:t>
            </a:r>
            <a:endParaRPr sz="2000">
              <a:solidFill>
                <a:srgbClr val="0C2577"/>
              </a:solidFill>
            </a:endParaRPr>
          </a:p>
          <a:p>
            <a:pPr marL="0" lvl="0" indent="0" algn="l" rtl="0">
              <a:spcBef>
                <a:spcPts val="0"/>
              </a:spcBef>
              <a:spcAft>
                <a:spcPts val="0"/>
              </a:spcAft>
              <a:buClr>
                <a:schemeClr val="dk1"/>
              </a:buClr>
              <a:buSzPts val="1100"/>
              <a:buFont typeface="Arial"/>
              <a:buNone/>
            </a:pPr>
            <a:r>
              <a:rPr lang="en" sz="900">
                <a:solidFill>
                  <a:schemeClr val="dk2"/>
                </a:solidFill>
              </a:rPr>
              <a:t>		Huang et al. 2024</a:t>
            </a:r>
            <a:endParaRPr sz="900">
              <a:solidFill>
                <a:schemeClr val="dk2"/>
              </a:solidFill>
            </a:endParaRPr>
          </a:p>
          <a:p>
            <a:pPr marL="1371600" lvl="2" indent="-355600" algn="l" rtl="0">
              <a:spcBef>
                <a:spcPts val="0"/>
              </a:spcBef>
              <a:spcAft>
                <a:spcPts val="0"/>
              </a:spcAft>
              <a:buClr>
                <a:srgbClr val="0C2577"/>
              </a:buClr>
              <a:buSzPts val="2000"/>
              <a:buChar char="■"/>
            </a:pPr>
            <a:r>
              <a:rPr lang="en" sz="2000">
                <a:solidFill>
                  <a:srgbClr val="0C2577"/>
                </a:solidFill>
              </a:rPr>
              <a:t>1-8 planets</a:t>
            </a:r>
            <a:endParaRPr sz="2000">
              <a:solidFill>
                <a:srgbClr val="0C2577"/>
              </a:solidFill>
            </a:endParaRPr>
          </a:p>
          <a:p>
            <a:pPr marL="1371600" lvl="2" indent="-355600" algn="l" rtl="0">
              <a:spcBef>
                <a:spcPts val="0"/>
              </a:spcBef>
              <a:spcAft>
                <a:spcPts val="0"/>
              </a:spcAft>
              <a:buClr>
                <a:srgbClr val="0C2577"/>
              </a:buClr>
              <a:buSzPts val="2000"/>
              <a:buChar char="■"/>
            </a:pPr>
            <a:r>
              <a:rPr lang="en" sz="2000">
                <a:solidFill>
                  <a:srgbClr val="0C2577"/>
                </a:solidFill>
              </a:rPr>
              <a:t>500 asteroids</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Sub-virial, fractal</a:t>
            </a:r>
            <a:endParaRPr sz="2000">
              <a:solidFill>
                <a:srgbClr val="0C2577"/>
              </a:solidFill>
            </a:endParaRPr>
          </a:p>
          <a:p>
            <a:pPr marL="457200" lvl="0" indent="457200" algn="l" rtl="0">
              <a:spcBef>
                <a:spcPts val="0"/>
              </a:spcBef>
              <a:spcAft>
                <a:spcPts val="0"/>
              </a:spcAft>
              <a:buClr>
                <a:schemeClr val="dk1"/>
              </a:buClr>
              <a:buSzPts val="1100"/>
              <a:buFont typeface="Arial"/>
              <a:buNone/>
            </a:pPr>
            <a:r>
              <a:rPr lang="en" sz="900">
                <a:solidFill>
                  <a:schemeClr val="dk2"/>
                </a:solidFill>
              </a:rPr>
              <a:t>Parker &amp; de Oliveira 2023</a:t>
            </a:r>
            <a:endParaRPr sz="2000">
              <a:solidFill>
                <a:srgbClr val="0C2577"/>
              </a:solidFill>
            </a:endParaRPr>
          </a:p>
          <a:p>
            <a:pPr marL="457200" lvl="0" indent="-355600" algn="l" rtl="0">
              <a:spcBef>
                <a:spcPts val="0"/>
              </a:spcBef>
              <a:spcAft>
                <a:spcPts val="0"/>
              </a:spcAft>
              <a:buClr>
                <a:srgbClr val="0C2577"/>
              </a:buClr>
              <a:buSzPts val="2000"/>
              <a:buChar char="●"/>
            </a:pPr>
            <a:r>
              <a:rPr lang="en" sz="2000">
                <a:solidFill>
                  <a:srgbClr val="0C2577"/>
                </a:solidFill>
              </a:rPr>
              <a:t>Five runs, 30 Myr each</a:t>
            </a:r>
            <a:endParaRPr sz="2000">
              <a:solidFill>
                <a:srgbClr val="0C2577"/>
              </a:solidFill>
            </a:endParaRPr>
          </a:p>
          <a:p>
            <a:pPr marL="0" lvl="0" indent="0" algn="l" rtl="0">
              <a:spcBef>
                <a:spcPts val="0"/>
              </a:spcBef>
              <a:spcAft>
                <a:spcPts val="0"/>
              </a:spcAft>
              <a:buClr>
                <a:schemeClr val="dk1"/>
              </a:buClr>
              <a:buSzPts val="1100"/>
              <a:buFont typeface="Arial"/>
              <a:buNone/>
            </a:pPr>
            <a:endParaRPr sz="2000">
              <a:solidFill>
                <a:srgbClr val="0C2577"/>
              </a:solidFill>
            </a:endParaRPr>
          </a:p>
          <a:p>
            <a:pPr marL="457200" lvl="0" indent="0" algn="l" rtl="0">
              <a:spcBef>
                <a:spcPts val="0"/>
              </a:spcBef>
              <a:spcAft>
                <a:spcPts val="0"/>
              </a:spcAft>
              <a:buNone/>
            </a:pPr>
            <a:endParaRPr sz="2000">
              <a:solidFill>
                <a:srgbClr val="0C2577"/>
              </a:solidFill>
            </a:endParaRPr>
          </a:p>
        </p:txBody>
      </p:sp>
      <p:sp>
        <p:nvSpPr>
          <p:cNvPr id="125" name="Google Shape;125;p19"/>
          <p:cNvSpPr txBox="1">
            <a:spLocks noGrp="1"/>
          </p:cNvSpPr>
          <p:nvPr>
            <p:ph type="title" idx="4294967295"/>
          </p:nvPr>
        </p:nvSpPr>
        <p:spPr>
          <a:xfrm>
            <a:off x="311700" y="333075"/>
            <a:ext cx="8520600" cy="82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00" b="1">
                <a:solidFill>
                  <a:srgbClr val="0C2577"/>
                </a:solidFill>
              </a:rPr>
              <a:t>How do debris disks evolve in </a:t>
            </a:r>
            <a:endParaRPr sz="2300" b="1">
              <a:solidFill>
                <a:srgbClr val="0C2577"/>
              </a:solidFill>
            </a:endParaRPr>
          </a:p>
          <a:p>
            <a:pPr marL="0" lvl="0" indent="0" algn="l" rtl="0">
              <a:spcBef>
                <a:spcPts val="0"/>
              </a:spcBef>
              <a:spcAft>
                <a:spcPts val="0"/>
              </a:spcAft>
              <a:buSzPts val="990"/>
              <a:buNone/>
            </a:pPr>
            <a:r>
              <a:rPr lang="en" sz="2300" b="1">
                <a:solidFill>
                  <a:srgbClr val="0C2577"/>
                </a:solidFill>
              </a:rPr>
              <a:t>star clusters?</a:t>
            </a:r>
            <a:endParaRPr sz="2300" b="1">
              <a:solidFill>
                <a:srgbClr val="0C2577"/>
              </a:solidFill>
            </a:endParaRPr>
          </a:p>
        </p:txBody>
      </p:sp>
      <p:pic>
        <p:nvPicPr>
          <p:cNvPr id="126" name="Google Shape;126;p19" title="Dropped Image.png"/>
          <p:cNvPicPr preferRelativeResize="0"/>
          <p:nvPr/>
        </p:nvPicPr>
        <p:blipFill>
          <a:blip r:embed="rId3">
            <a:alphaModFix/>
          </a:blip>
          <a:stretch>
            <a:fillRect/>
          </a:stretch>
        </p:blipFill>
        <p:spPr>
          <a:xfrm>
            <a:off x="6200499" y="155400"/>
            <a:ext cx="2782374" cy="4242975"/>
          </a:xfrm>
          <a:prstGeom prst="rect">
            <a:avLst/>
          </a:prstGeom>
          <a:noFill/>
          <a:ln>
            <a:noFill/>
          </a:ln>
        </p:spPr>
      </p:pic>
      <p:sp>
        <p:nvSpPr>
          <p:cNvPr id="127" name="Google Shape;127;p19"/>
          <p:cNvSpPr txBox="1"/>
          <p:nvPr/>
        </p:nvSpPr>
        <p:spPr>
          <a:xfrm>
            <a:off x="6200497" y="4398375"/>
            <a:ext cx="2486700" cy="32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NGC 1333, Image: NASA, ESA, STScI</a:t>
            </a:r>
            <a:endParaRPr sz="9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p:nvPr/>
        </p:nvSpPr>
        <p:spPr>
          <a:xfrm>
            <a:off x="0" y="4775950"/>
            <a:ext cx="9144000" cy="369300"/>
          </a:xfrm>
          <a:prstGeom prst="rect">
            <a:avLst/>
          </a:prstGeom>
          <a:solidFill>
            <a:srgbClr val="0C2577"/>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a:solidFill>
                  <a:srgbClr val="FFFFFF"/>
                </a:solidFill>
              </a:rPr>
              <a:t>Page 2</a:t>
            </a:r>
            <a:endParaRPr sz="1800">
              <a:solidFill>
                <a:srgbClr val="FFFFFF"/>
              </a:solidFill>
              <a:latin typeface="Arial"/>
              <a:ea typeface="Arial"/>
              <a:cs typeface="Arial"/>
              <a:sym typeface="Arial"/>
            </a:endParaRPr>
          </a:p>
        </p:txBody>
      </p:sp>
      <p:sp>
        <p:nvSpPr>
          <p:cNvPr id="133" name="Google Shape;133;p20"/>
          <p:cNvSpPr txBox="1"/>
          <p:nvPr/>
        </p:nvSpPr>
        <p:spPr>
          <a:xfrm>
            <a:off x="315200" y="1153275"/>
            <a:ext cx="4284300" cy="35679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0C2577"/>
              </a:buClr>
              <a:buSzPts val="2000"/>
              <a:buChar char="●"/>
            </a:pPr>
            <a:r>
              <a:rPr lang="en" sz="2000">
                <a:solidFill>
                  <a:srgbClr val="0C2577"/>
                </a:solidFill>
              </a:rPr>
              <a:t>NGC 1333-like</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150 stars</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145 planetary systems</a:t>
            </a:r>
            <a:endParaRPr sz="2000">
              <a:solidFill>
                <a:srgbClr val="0C2577"/>
              </a:solidFill>
            </a:endParaRPr>
          </a:p>
          <a:p>
            <a:pPr marL="0" lvl="0" indent="0" algn="l" rtl="0">
              <a:spcBef>
                <a:spcPts val="0"/>
              </a:spcBef>
              <a:spcAft>
                <a:spcPts val="0"/>
              </a:spcAft>
              <a:buNone/>
            </a:pPr>
            <a:r>
              <a:rPr lang="en" sz="900">
                <a:solidFill>
                  <a:schemeClr val="dk2"/>
                </a:solidFill>
              </a:rPr>
              <a:t>		Huang et al. 2024</a:t>
            </a:r>
            <a:endParaRPr sz="900">
              <a:solidFill>
                <a:schemeClr val="dk2"/>
              </a:solidFill>
            </a:endParaRPr>
          </a:p>
          <a:p>
            <a:pPr marL="1371600" lvl="2" indent="-355600" algn="l" rtl="0">
              <a:spcBef>
                <a:spcPts val="0"/>
              </a:spcBef>
              <a:spcAft>
                <a:spcPts val="0"/>
              </a:spcAft>
              <a:buClr>
                <a:srgbClr val="0C2577"/>
              </a:buClr>
              <a:buSzPts val="2000"/>
              <a:buChar char="■"/>
            </a:pPr>
            <a:r>
              <a:rPr lang="en" sz="2000">
                <a:solidFill>
                  <a:srgbClr val="0C2577"/>
                </a:solidFill>
              </a:rPr>
              <a:t>1-8 planets</a:t>
            </a:r>
            <a:endParaRPr sz="2000">
              <a:solidFill>
                <a:srgbClr val="0C2577"/>
              </a:solidFill>
            </a:endParaRPr>
          </a:p>
          <a:p>
            <a:pPr marL="1371600" lvl="2" indent="-355600" algn="l" rtl="0">
              <a:spcBef>
                <a:spcPts val="0"/>
              </a:spcBef>
              <a:spcAft>
                <a:spcPts val="0"/>
              </a:spcAft>
              <a:buClr>
                <a:srgbClr val="0C2577"/>
              </a:buClr>
              <a:buSzPts val="2000"/>
              <a:buChar char="■"/>
            </a:pPr>
            <a:r>
              <a:rPr lang="en" sz="2000">
                <a:solidFill>
                  <a:srgbClr val="0C2577"/>
                </a:solidFill>
              </a:rPr>
              <a:t>500 asteroids</a:t>
            </a:r>
            <a:endParaRPr sz="2000">
              <a:solidFill>
                <a:srgbClr val="0C2577"/>
              </a:solidFill>
            </a:endParaRPr>
          </a:p>
          <a:p>
            <a:pPr marL="914400" lvl="1" indent="-355600" algn="l" rtl="0">
              <a:spcBef>
                <a:spcPts val="0"/>
              </a:spcBef>
              <a:spcAft>
                <a:spcPts val="0"/>
              </a:spcAft>
              <a:buClr>
                <a:srgbClr val="0C2577"/>
              </a:buClr>
              <a:buSzPts val="2000"/>
              <a:buChar char="○"/>
            </a:pPr>
            <a:r>
              <a:rPr lang="en" sz="2000">
                <a:solidFill>
                  <a:srgbClr val="0C2577"/>
                </a:solidFill>
              </a:rPr>
              <a:t>Sub-virial, fractal</a:t>
            </a:r>
            <a:endParaRPr sz="2000">
              <a:solidFill>
                <a:srgbClr val="0C2577"/>
              </a:solidFill>
            </a:endParaRPr>
          </a:p>
          <a:p>
            <a:pPr marL="457200" lvl="0" indent="457200" algn="l" rtl="0">
              <a:spcBef>
                <a:spcPts val="0"/>
              </a:spcBef>
              <a:spcAft>
                <a:spcPts val="0"/>
              </a:spcAft>
              <a:buNone/>
            </a:pPr>
            <a:r>
              <a:rPr lang="en" sz="900">
                <a:solidFill>
                  <a:schemeClr val="dk2"/>
                </a:solidFill>
              </a:rPr>
              <a:t>Parker &amp; de Oliveira 2023</a:t>
            </a:r>
            <a:endParaRPr sz="2000">
              <a:solidFill>
                <a:srgbClr val="0C2577"/>
              </a:solidFill>
            </a:endParaRPr>
          </a:p>
          <a:p>
            <a:pPr marL="457200" lvl="0" indent="-355600" algn="l" rtl="0">
              <a:spcBef>
                <a:spcPts val="0"/>
              </a:spcBef>
              <a:spcAft>
                <a:spcPts val="0"/>
              </a:spcAft>
              <a:buClr>
                <a:srgbClr val="0C2577"/>
              </a:buClr>
              <a:buSzPts val="2000"/>
              <a:buChar char="●"/>
            </a:pPr>
            <a:r>
              <a:rPr lang="en" sz="2000">
                <a:solidFill>
                  <a:srgbClr val="0C2577"/>
                </a:solidFill>
              </a:rPr>
              <a:t>Five runs, 30 Myr each</a:t>
            </a:r>
            <a:endParaRPr sz="2000">
              <a:solidFill>
                <a:srgbClr val="0C2577"/>
              </a:solidFill>
            </a:endParaRPr>
          </a:p>
          <a:p>
            <a:pPr marL="457200" lvl="0" indent="-355600" algn="l" rtl="0">
              <a:spcBef>
                <a:spcPts val="0"/>
              </a:spcBef>
              <a:spcAft>
                <a:spcPts val="0"/>
              </a:spcAft>
              <a:buClr>
                <a:srgbClr val="0C2577"/>
              </a:buClr>
              <a:buSzPts val="2000"/>
              <a:buFont typeface="Courier New"/>
              <a:buChar char="●"/>
            </a:pPr>
            <a:r>
              <a:rPr lang="en" sz="2000">
                <a:solidFill>
                  <a:srgbClr val="0C2577"/>
                </a:solidFill>
                <a:latin typeface="Courier New"/>
                <a:ea typeface="Courier New"/>
                <a:cs typeface="Courier New"/>
                <a:sym typeface="Courier New"/>
              </a:rPr>
              <a:t>Nemesis</a:t>
            </a:r>
            <a:endParaRPr sz="2000">
              <a:solidFill>
                <a:srgbClr val="0C2577"/>
              </a:solidFill>
              <a:latin typeface="Courier New"/>
              <a:ea typeface="Courier New"/>
              <a:cs typeface="Courier New"/>
              <a:sym typeface="Courier New"/>
            </a:endParaRPr>
          </a:p>
          <a:p>
            <a:pPr marL="457200" lvl="0" indent="0" algn="l" rtl="0">
              <a:spcBef>
                <a:spcPts val="0"/>
              </a:spcBef>
              <a:spcAft>
                <a:spcPts val="0"/>
              </a:spcAft>
              <a:buNone/>
            </a:pPr>
            <a:r>
              <a:rPr lang="en" sz="900">
                <a:solidFill>
                  <a:schemeClr val="dk2"/>
                </a:solidFill>
              </a:rPr>
              <a:t>Hochart &amp; Portegies Zwart 2026</a:t>
            </a:r>
            <a:endParaRPr sz="2000">
              <a:solidFill>
                <a:srgbClr val="0C2577"/>
              </a:solidFill>
            </a:endParaRPr>
          </a:p>
        </p:txBody>
      </p:sp>
      <p:sp>
        <p:nvSpPr>
          <p:cNvPr id="134" name="Google Shape;134;p20"/>
          <p:cNvSpPr txBox="1">
            <a:spLocks noGrp="1"/>
          </p:cNvSpPr>
          <p:nvPr>
            <p:ph type="title" idx="4294967295"/>
          </p:nvPr>
        </p:nvSpPr>
        <p:spPr>
          <a:xfrm>
            <a:off x="311700" y="333075"/>
            <a:ext cx="8520600" cy="82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00" b="1">
                <a:solidFill>
                  <a:srgbClr val="0C2577"/>
                </a:solidFill>
              </a:rPr>
              <a:t>How do debris disks evolve in </a:t>
            </a:r>
            <a:endParaRPr sz="2300" b="1">
              <a:solidFill>
                <a:srgbClr val="0C2577"/>
              </a:solidFill>
            </a:endParaRPr>
          </a:p>
          <a:p>
            <a:pPr marL="0" lvl="0" indent="0" algn="l" rtl="0">
              <a:spcBef>
                <a:spcPts val="0"/>
              </a:spcBef>
              <a:spcAft>
                <a:spcPts val="0"/>
              </a:spcAft>
              <a:buSzPts val="990"/>
              <a:buNone/>
            </a:pPr>
            <a:r>
              <a:rPr lang="en" sz="2300" b="1">
                <a:solidFill>
                  <a:srgbClr val="0C2577"/>
                </a:solidFill>
              </a:rPr>
              <a:t>star clusters?</a:t>
            </a:r>
            <a:endParaRPr sz="2300" b="1">
              <a:solidFill>
                <a:srgbClr val="0C2577"/>
              </a:solidFill>
            </a:endParaRPr>
          </a:p>
        </p:txBody>
      </p:sp>
      <p:pic>
        <p:nvPicPr>
          <p:cNvPr id="135" name="Google Shape;135;p20" title="Dropped Image.png"/>
          <p:cNvPicPr preferRelativeResize="0"/>
          <p:nvPr/>
        </p:nvPicPr>
        <p:blipFill>
          <a:blip r:embed="rId3">
            <a:alphaModFix/>
          </a:blip>
          <a:stretch>
            <a:fillRect/>
          </a:stretch>
        </p:blipFill>
        <p:spPr>
          <a:xfrm>
            <a:off x="6200499" y="155400"/>
            <a:ext cx="2782374" cy="4242975"/>
          </a:xfrm>
          <a:prstGeom prst="rect">
            <a:avLst/>
          </a:prstGeom>
          <a:noFill/>
          <a:ln>
            <a:noFill/>
          </a:ln>
        </p:spPr>
      </p:pic>
      <p:sp>
        <p:nvSpPr>
          <p:cNvPr id="136" name="Google Shape;136;p20"/>
          <p:cNvSpPr txBox="1"/>
          <p:nvPr/>
        </p:nvSpPr>
        <p:spPr>
          <a:xfrm>
            <a:off x="6200497" y="4398375"/>
            <a:ext cx="2486700" cy="32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NGC 1333, Image: NASA, ESA, STScI</a:t>
            </a:r>
            <a:endParaRPr sz="9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2" name="NGC1333_fractal">
            <a:hlinkClick r:id="" action="ppaction://media"/>
            <a:extLst>
              <a:ext uri="{FF2B5EF4-FFF2-40B4-BE49-F238E27FC236}">
                <a16:creationId xmlns:a16="http://schemas.microsoft.com/office/drawing/2014/main" id="{5CA5B336-B6D4-3570-1CAF-F6DC515A7C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3406" y="0"/>
            <a:ext cx="7977187"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5451</Words>
  <Application>Microsoft Office PowerPoint</Application>
  <PresentationFormat>On-screen Show (16:9)</PresentationFormat>
  <Paragraphs>408</Paragraphs>
  <Slides>48</Slides>
  <Notes>48</Notes>
  <HiddenSlides>2</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Courier New</vt:lpstr>
      <vt:lpstr>Times New Roman</vt:lpstr>
      <vt:lpstr>Simple Light</vt:lpstr>
      <vt:lpstr>Exchanging Asteroids in Star Clusters</vt:lpstr>
      <vt:lpstr>How do debris disks evolve in star clusters?</vt:lpstr>
      <vt:lpstr>How do debris disks evolve in star clusters?</vt:lpstr>
      <vt:lpstr>How do debris disks evolve in star clusters?</vt:lpstr>
      <vt:lpstr>How do debris disks evolve in  star clusters?</vt:lpstr>
      <vt:lpstr>How do debris disks evolve in  star clusters?</vt:lpstr>
      <vt:lpstr>How do debris disks evolve in  star clusters?</vt:lpstr>
      <vt:lpstr>How do debris disks evolve in  star clusters?</vt:lpstr>
      <vt:lpstr>PowerPoint Presentation</vt:lpstr>
      <vt:lpstr>How do debris disks evolve in  star clusters?</vt:lpstr>
      <vt:lpstr>PowerPoint Presentation</vt:lpstr>
      <vt:lpstr>How do debris disks evolve in star clusters?</vt:lpstr>
      <vt:lpstr>PowerPoint Presentation</vt:lpstr>
      <vt:lpstr>PowerPoint Presentation</vt:lpstr>
      <vt:lpstr>PowerPoint Presentation</vt:lpstr>
      <vt:lpstr>PowerPoint Presentation</vt:lpstr>
      <vt:lpstr>PowerPoint Presentation</vt:lpstr>
      <vt:lpstr>PowerPoint Presentation</vt:lpstr>
      <vt:lpstr>Plummer</vt:lpstr>
      <vt:lpstr>Plummer</vt:lpstr>
      <vt:lpstr>Conclusions</vt:lpstr>
      <vt:lpstr>Initialising Debris Disks</vt:lpstr>
      <vt:lpstr>Cluster Evolution</vt:lpstr>
      <vt:lpstr>Cluster Encounters</vt:lpstr>
      <vt:lpstr>PowerPoint Presentation</vt:lpstr>
      <vt:lpstr>PowerPoint Presentation</vt:lpstr>
      <vt:lpstr>Statistical Artefacts</vt:lpstr>
      <vt:lpstr>Chaos</vt:lpstr>
      <vt:lpstr>Chaos </vt:lpstr>
      <vt:lpstr>Planet Orbital Parameters</vt:lpstr>
      <vt:lpstr>Where do captures come from?</vt:lpstr>
      <vt:lpstr>PowerPoint Presentation</vt:lpstr>
      <vt:lpstr>PowerPoint Presentation</vt:lpstr>
      <vt:lpstr>PowerPoint Presentation</vt:lpstr>
      <vt:lpstr>Ejected Asteroids</vt:lpstr>
      <vt:lpstr>PowerPoint Presentation</vt:lpstr>
      <vt:lpstr>Solar System Motivation</vt:lpstr>
      <vt:lpstr>Local vs. Global Scales</vt:lpstr>
      <vt:lpstr>Local vs. Global Scales </vt:lpstr>
      <vt:lpstr>Synchronising Scales</vt:lpstr>
      <vt:lpstr>Synchronising Scales</vt:lpstr>
      <vt:lpstr>PowerPoint Presentation</vt:lpstr>
      <vt:lpstr>PowerPoint Presentation</vt:lpstr>
      <vt:lpstr>Local vs. Global Scales</vt:lpstr>
      <vt:lpstr>Local vs. Global Scales</vt:lpstr>
      <vt:lpstr>ZKL</vt:lpstr>
      <vt:lpstr>Cluster Validation</vt:lpstr>
      <vt:lpstr>Dealing with Multi Physics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Hochart, E.J.S.G. (Erwan)</cp:lastModifiedBy>
  <cp:revision>3</cp:revision>
  <dcterms:modified xsi:type="dcterms:W3CDTF">2026-05-09T11:09:07Z</dcterms:modified>
</cp:coreProperties>
</file>