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3"/>
  </p:notesMasterIdLst>
  <p:sldIdLst>
    <p:sldId id="256" r:id="rId2"/>
    <p:sldId id="257" r:id="rId3"/>
    <p:sldId id="258" r:id="rId4"/>
    <p:sldId id="260" r:id="rId5"/>
    <p:sldId id="261" r:id="rId6"/>
    <p:sldId id="265" r:id="rId7"/>
    <p:sldId id="266" r:id="rId8"/>
    <p:sldId id="267" r:id="rId9"/>
    <p:sldId id="268" r:id="rId10"/>
    <p:sldId id="269" r:id="rId11"/>
    <p:sldId id="271" r:id="rId12"/>
    <p:sldId id="272" r:id="rId13"/>
    <p:sldId id="273" r:id="rId14"/>
    <p:sldId id="274" r:id="rId15"/>
    <p:sldId id="275" r:id="rId16"/>
    <p:sldId id="276" r:id="rId17"/>
    <p:sldId id="277"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Lst>
  <p:sldSz cx="9144000" cy="5143500" type="screen16x9"/>
  <p:notesSz cx="6858000" cy="9144000"/>
  <p:embeddedFontLst>
    <p:embeddedFont>
      <p:font typeface="Ubuntu" panose="020B050403060203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48"/>
  </p:normalViewPr>
  <p:slideViewPr>
    <p:cSldViewPr snapToGrid="0">
      <p:cViewPr varScale="1">
        <p:scale>
          <a:sx n="156" d="100"/>
          <a:sy n="156" d="100"/>
        </p:scale>
        <p:origin x="536"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df90039fc8_0_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df90039fc8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State as question. Finding binaries and what are the companions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db110ae5cc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db110ae5c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db66994813_0_3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db66994813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of vlt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db66994813_0_3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db66994813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db66994813_0_4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db66994813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df90039fc8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df90039fc8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State as question. Finding binaries and what are the companions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def502e4e2_15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3def502e4e2_15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def502e4e2_15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def502e4e2_15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db110ae5cc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3db110ae5c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def502e4e2_15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def502e4e2_15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db66994813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db66994813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db66994813_0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3db66994813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db66994813_0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db66994813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Don’t forget all the caveats for the binary fraction: Contamination reduces fraction, bias correction. Ask on friday. Bodensteiner 2020 investigating</a:t>
            </a:r>
            <a:endParaRPr/>
          </a:p>
          <a:p>
            <a:pPr marL="0" lvl="0" indent="0" algn="l" rtl="0">
              <a:spcBef>
                <a:spcPts val="0"/>
              </a:spcBef>
              <a:spcAft>
                <a:spcPts val="0"/>
              </a:spcAft>
              <a:buNone/>
            </a:pPr>
            <a:r>
              <a:rPr lang="en"/>
              <a:t>First homogenous survey of Be stars and a handful of Be binaries are known. We are changing the approach. First time we have a number from a large and unbiased sample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df90039fc8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3df90039fc8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Don’t forget all the caveats for the binary fraction: Contamination reduces fraction, bias correction. Ask on friday. Bodensteiner 2020 investigating</a:t>
            </a:r>
            <a:endParaRPr/>
          </a:p>
          <a:p>
            <a:pPr marL="0" lvl="0" indent="0" algn="l" rtl="0">
              <a:spcBef>
                <a:spcPts val="0"/>
              </a:spcBef>
              <a:spcAft>
                <a:spcPts val="0"/>
              </a:spcAft>
              <a:buNone/>
            </a:pPr>
            <a:r>
              <a:rPr lang="en"/>
              <a:t>First homogenous survey of Be stars and a handful of Be binaries are known. We are changing the approach. First time we have a number from a large and unbiased sample</a:t>
            </a:r>
            <a:endParaRPr/>
          </a:p>
          <a:p>
            <a:pPr marL="0" lvl="0" indent="0" algn="l" rtl="0">
              <a:spcBef>
                <a:spcPts val="0"/>
              </a:spcBef>
              <a:spcAft>
                <a:spcPts val="0"/>
              </a:spcAft>
              <a:buNone/>
            </a:pPr>
            <a:r>
              <a:rPr lang="en"/>
              <a:t>Talk about why fraction is important, either compared to others (BLOeM O/B stars or other Be surveys)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9a992aaf6d_0_3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9a992aaf6d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db66994813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3db6699481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anyone has experience with juliet/radvel please let me know</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db66994813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3db66994813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db66994813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3db66994813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have a system which we see 1 star and we DONT see the companion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db66994813_0_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3db66994813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db66994813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3db66994813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def502e4e2_1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3def502e4e2_1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df90039fc8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df90039fc8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9a992aaf6d_0_3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39a992aaf6d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9a992aaf6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39a992aaf6d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9a992aaf6d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9a992aaf6d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df90039fc8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df90039fc8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db66994813_0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db66994813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Show binary only when mentioning post interaction systems</a:t>
            </a:r>
            <a:endParaRPr/>
          </a:p>
          <a:p>
            <a:pPr marL="0" lvl="0" indent="0" algn="l" rtl="0">
              <a:spcBef>
                <a:spcPts val="0"/>
              </a:spcBef>
              <a:spcAft>
                <a:spcPts val="0"/>
              </a:spcAft>
              <a:buNone/>
            </a:pPr>
            <a:endParaRPr/>
          </a:p>
          <a:p>
            <a:pPr marL="0" lvl="0" indent="0" algn="l" rtl="0">
              <a:spcBef>
                <a:spcPts val="0"/>
              </a:spcBef>
              <a:spcAft>
                <a:spcPts val="0"/>
              </a:spcAft>
              <a:buNone/>
            </a:pPr>
            <a:r>
              <a:rPr lang="en"/>
              <a:t>From theory if they are post interaction systems. No detailed study, except for bloem given the large scale, multi epoch homogenous sample of OBe star which would allow us to determine if OBe are post interaction or not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df90039fc8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df90039fc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Show binary only when mentioning post interaction systems</a:t>
            </a:r>
            <a:endParaRPr/>
          </a:p>
          <a:p>
            <a:pPr marL="0" lvl="0" indent="0" algn="l" rtl="0">
              <a:spcBef>
                <a:spcPts val="0"/>
              </a:spcBef>
              <a:spcAft>
                <a:spcPts val="0"/>
              </a:spcAft>
              <a:buNone/>
            </a:pPr>
            <a:endParaRPr/>
          </a:p>
          <a:p>
            <a:pPr marL="0" lvl="0" indent="0" algn="l" rtl="0">
              <a:spcBef>
                <a:spcPts val="0"/>
              </a:spcBef>
              <a:spcAft>
                <a:spcPts val="0"/>
              </a:spcAft>
              <a:buNone/>
            </a:pPr>
            <a:r>
              <a:rPr lang="en"/>
              <a:t>From theory if they are post interaction systems. No detailed study, except for bloem given the large scale, multi epoch homogenous sample of OBe star which would allow us to determine if OBe are post interaction or not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df90039fc8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df90039fc8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Show binary only when mentioning post interaction systems</a:t>
            </a:r>
            <a:endParaRPr/>
          </a:p>
          <a:p>
            <a:pPr marL="0" lvl="0" indent="0" algn="l" rtl="0">
              <a:spcBef>
                <a:spcPts val="0"/>
              </a:spcBef>
              <a:spcAft>
                <a:spcPts val="0"/>
              </a:spcAft>
              <a:buNone/>
            </a:pPr>
            <a:endParaRPr/>
          </a:p>
          <a:p>
            <a:pPr marL="0" lvl="0" indent="0" algn="l" rtl="0">
              <a:spcBef>
                <a:spcPts val="0"/>
              </a:spcBef>
              <a:spcAft>
                <a:spcPts val="0"/>
              </a:spcAft>
              <a:buNone/>
            </a:pPr>
            <a:r>
              <a:rPr lang="en"/>
              <a:t>From theory if they are post interaction systems. No detailed study, except for bloem given the large scale, multi epoch homogenous sample of OBe star which would allow us to determine if OBe are post interaction or not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df90039fc8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df90039fc8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Show binary only when mentioning post interaction systems</a:t>
            </a:r>
            <a:endParaRPr/>
          </a:p>
          <a:p>
            <a:pPr marL="0" lvl="0" indent="0" algn="l" rtl="0">
              <a:spcBef>
                <a:spcPts val="0"/>
              </a:spcBef>
              <a:spcAft>
                <a:spcPts val="0"/>
              </a:spcAft>
              <a:buNone/>
            </a:pPr>
            <a:endParaRPr/>
          </a:p>
          <a:p>
            <a:pPr marL="0" lvl="0" indent="0" algn="l" rtl="0">
              <a:spcBef>
                <a:spcPts val="0"/>
              </a:spcBef>
              <a:spcAft>
                <a:spcPts val="0"/>
              </a:spcAft>
              <a:buNone/>
            </a:pPr>
            <a:r>
              <a:rPr lang="en"/>
              <a:t>From theory if they are post interaction systems. No detailed study, except for bloem given the large scale, multi epoch homogenous sample of OBe star which would allow us to determine if OBe are post interaction or not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Ubuntu"/>
              <a:buChar char="●"/>
              <a:defRPr sz="1800">
                <a:solidFill>
                  <a:schemeClr val="dk1"/>
                </a:solidFill>
                <a:latin typeface="Ubuntu"/>
                <a:ea typeface="Ubuntu"/>
                <a:cs typeface="Ubuntu"/>
                <a:sym typeface="Ubuntu"/>
              </a:defRPr>
            </a:lvl1pPr>
            <a:lvl2pPr marL="914400" lvl="1" indent="-3175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marL="1371600" lvl="2" indent="-3175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3pPr>
            <a:lvl4pPr marL="1828800" lvl="3" indent="-3175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4pPr>
            <a:lvl5pPr marL="2286000" lvl="4" indent="-3175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5pPr>
            <a:lvl6pPr marL="2743200" lvl="5" indent="-3175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6pPr>
            <a:lvl7pPr marL="3200400" lvl="6" indent="-3175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7pPr>
            <a:lvl8pPr marL="3657600" lvl="7" indent="-3175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8pPr>
            <a:lvl9pPr marL="4114800" lvl="8" indent="-3175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gif"/><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gif"/><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p:nvPr/>
        </p:nvSpPr>
        <p:spPr>
          <a:xfrm>
            <a:off x="0" y="1876200"/>
            <a:ext cx="9144000" cy="1692900"/>
          </a:xfrm>
          <a:prstGeom prst="rect">
            <a:avLst/>
          </a:prstGeom>
          <a:solidFill>
            <a:srgbClr val="000000">
              <a:alpha val="640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13"/>
          <p:cNvSpPr txBox="1">
            <a:spLocks noGrp="1"/>
          </p:cNvSpPr>
          <p:nvPr>
            <p:ph type="ctrTitle"/>
          </p:nvPr>
        </p:nvSpPr>
        <p:spPr>
          <a:xfrm>
            <a:off x="311708" y="744575"/>
            <a:ext cx="8520600" cy="2052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rmAutofit/>
          </a:bodyPr>
          <a:lstStyle/>
          <a:p>
            <a:pPr marL="0" lvl="0" indent="0" algn="ctr" rtl="0">
              <a:spcBef>
                <a:spcPts val="0"/>
              </a:spcBef>
              <a:spcAft>
                <a:spcPts val="0"/>
              </a:spcAft>
              <a:buNone/>
            </a:pPr>
            <a:r>
              <a:rPr lang="en">
                <a:latin typeface="Ubuntu"/>
                <a:ea typeface="Ubuntu"/>
                <a:cs typeface="Ubuntu"/>
                <a:sym typeface="Ubuntu"/>
              </a:rPr>
              <a:t>You don’t have to Be alone</a:t>
            </a:r>
            <a:endParaRPr>
              <a:latin typeface="Ubuntu"/>
              <a:ea typeface="Ubuntu"/>
              <a:cs typeface="Ubuntu"/>
              <a:sym typeface="Ubuntu"/>
            </a:endParaRPr>
          </a:p>
        </p:txBody>
      </p:sp>
      <p:sp>
        <p:nvSpPr>
          <p:cNvPr id="56" name="Google Shape;56;p13"/>
          <p:cNvSpPr txBox="1">
            <a:spLocks noGrp="1"/>
          </p:cNvSpPr>
          <p:nvPr>
            <p:ph type="subTitle" idx="1"/>
          </p:nvPr>
        </p:nvSpPr>
        <p:spPr>
          <a:xfrm>
            <a:off x="311700" y="2834125"/>
            <a:ext cx="8520600" cy="792600"/>
          </a:xfrm>
          <a:prstGeom prst="rect">
            <a:avLst/>
          </a:prstGeom>
          <a:ln>
            <a:noFill/>
          </a:ln>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dk1"/>
                </a:solidFill>
                <a:latin typeface="Ubuntu"/>
                <a:ea typeface="Ubuntu"/>
                <a:cs typeface="Ubuntu"/>
                <a:sym typeface="Ubuntu"/>
              </a:rPr>
              <a:t>Multiplicity survey of OBe stars in the SMC</a:t>
            </a:r>
            <a:endParaRPr>
              <a:solidFill>
                <a:schemeClr val="dk1"/>
              </a:solidFill>
              <a:latin typeface="Ubuntu"/>
              <a:ea typeface="Ubuntu"/>
              <a:cs typeface="Ubuntu"/>
              <a:sym typeface="Ubuntu"/>
            </a:endParaRPr>
          </a:p>
        </p:txBody>
      </p:sp>
      <p:pic>
        <p:nvPicPr>
          <p:cNvPr id="57" name="Google Shape;57;p13"/>
          <p:cNvPicPr preferRelativeResize="0"/>
          <p:nvPr/>
        </p:nvPicPr>
        <p:blipFill>
          <a:blip r:embed="rId4">
            <a:alphaModFix/>
          </a:blip>
          <a:stretch>
            <a:fillRect/>
          </a:stretch>
        </p:blipFill>
        <p:spPr>
          <a:xfrm>
            <a:off x="57729" y="57727"/>
            <a:ext cx="972000" cy="1094100"/>
          </a:xfrm>
          <a:prstGeom prst="roundRect">
            <a:avLst>
              <a:gd name="adj" fmla="val 5059"/>
            </a:avLst>
          </a:prstGeom>
          <a:noFill/>
          <a:ln>
            <a:noFill/>
          </a:ln>
        </p:spPr>
      </p:pic>
      <p:pic>
        <p:nvPicPr>
          <p:cNvPr id="58" name="Google Shape;58;p13"/>
          <p:cNvPicPr preferRelativeResize="0"/>
          <p:nvPr/>
        </p:nvPicPr>
        <p:blipFill>
          <a:blip r:embed="rId5">
            <a:alphaModFix/>
          </a:blip>
          <a:stretch>
            <a:fillRect/>
          </a:stretch>
        </p:blipFill>
        <p:spPr>
          <a:xfrm>
            <a:off x="6984375" y="72225"/>
            <a:ext cx="2087376" cy="999449"/>
          </a:xfrm>
          <a:prstGeom prst="rect">
            <a:avLst/>
          </a:prstGeom>
          <a:noFill/>
          <a:ln>
            <a:noFill/>
          </a:ln>
        </p:spPr>
      </p:pic>
      <p:sp>
        <p:nvSpPr>
          <p:cNvPr id="59" name="Google Shape;59;p13"/>
          <p:cNvSpPr txBox="1"/>
          <p:nvPr/>
        </p:nvSpPr>
        <p:spPr>
          <a:xfrm>
            <a:off x="57725" y="4074250"/>
            <a:ext cx="4247100" cy="95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Ubuntu"/>
                <a:ea typeface="Ubuntu"/>
                <a:cs typeface="Ubuntu"/>
                <a:sym typeface="Ubuntu"/>
              </a:rPr>
              <a:t>Sebastián Vilaza-Dallago</a:t>
            </a:r>
            <a:endParaRPr sz="1800">
              <a:solidFill>
                <a:schemeClr val="dk1"/>
              </a:solidFill>
              <a:latin typeface="Ubuntu"/>
              <a:ea typeface="Ubuntu"/>
              <a:cs typeface="Ubuntu"/>
              <a:sym typeface="Ubuntu"/>
            </a:endParaRPr>
          </a:p>
          <a:p>
            <a:pPr marL="0" lvl="0" indent="0" algn="l" rtl="0">
              <a:spcBef>
                <a:spcPts val="0"/>
              </a:spcBef>
              <a:spcAft>
                <a:spcPts val="0"/>
              </a:spcAft>
              <a:buNone/>
            </a:pPr>
            <a:r>
              <a:rPr lang="en" sz="1800">
                <a:solidFill>
                  <a:schemeClr val="dk1"/>
                </a:solidFill>
                <a:latin typeface="Ubuntu"/>
                <a:ea typeface="Ubuntu"/>
                <a:cs typeface="Ubuntu"/>
                <a:sym typeface="Ubuntu"/>
              </a:rPr>
              <a:t>PhD Candidate at UvA</a:t>
            </a:r>
            <a:endParaRPr sz="1800">
              <a:solidFill>
                <a:schemeClr val="dk1"/>
              </a:solidFill>
              <a:latin typeface="Ubuntu"/>
              <a:ea typeface="Ubuntu"/>
              <a:cs typeface="Ubuntu"/>
              <a:sym typeface="Ubuntu"/>
            </a:endParaRPr>
          </a:p>
          <a:p>
            <a:pPr marL="0" lvl="0" indent="0" algn="l" rtl="0">
              <a:spcBef>
                <a:spcPts val="0"/>
              </a:spcBef>
              <a:spcAft>
                <a:spcPts val="0"/>
              </a:spcAft>
              <a:buNone/>
            </a:pPr>
            <a:r>
              <a:rPr lang="en" sz="1800">
                <a:solidFill>
                  <a:schemeClr val="dk1"/>
                </a:solidFill>
                <a:latin typeface="Ubuntu"/>
                <a:ea typeface="Ubuntu"/>
                <a:cs typeface="Ubuntu"/>
                <a:sym typeface="Ubuntu"/>
              </a:rPr>
              <a:t>s.j.vilazadallago@uva.nl </a:t>
            </a:r>
            <a:endParaRPr sz="1800">
              <a:solidFill>
                <a:schemeClr val="dk1"/>
              </a:solidFill>
              <a:latin typeface="Ubuntu"/>
              <a:ea typeface="Ubuntu"/>
              <a:cs typeface="Ubuntu"/>
              <a:sym typeface="Ubuntu"/>
            </a:endParaRPr>
          </a:p>
        </p:txBody>
      </p:sp>
      <p:sp>
        <p:nvSpPr>
          <p:cNvPr id="60" name="Google Shape;60;p13"/>
          <p:cNvSpPr txBox="1"/>
          <p:nvPr/>
        </p:nvSpPr>
        <p:spPr>
          <a:xfrm>
            <a:off x="7645734" y="4873200"/>
            <a:ext cx="1560000" cy="27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a:solidFill>
                  <a:schemeClr val="dk1"/>
                </a:solidFill>
                <a:latin typeface="Ubuntu"/>
                <a:ea typeface="Ubuntu"/>
                <a:cs typeface="Ubuntu"/>
                <a:sym typeface="Ubuntu"/>
              </a:rPr>
              <a:t>Image: L. Calçada/ESO.</a:t>
            </a:r>
            <a:endParaRPr sz="900">
              <a:solidFill>
                <a:schemeClr val="dk1"/>
              </a:solidFill>
              <a:latin typeface="Ubuntu"/>
              <a:ea typeface="Ubuntu"/>
              <a:cs typeface="Ubuntu"/>
              <a:sym typeface="Ubuntu"/>
            </a:endParaRPr>
          </a:p>
        </p:txBody>
      </p:sp>
      <p:sp>
        <p:nvSpPr>
          <p:cNvPr id="61" name="Google Shape;61;p13"/>
          <p:cNvSpPr txBox="1"/>
          <p:nvPr/>
        </p:nvSpPr>
        <p:spPr>
          <a:xfrm>
            <a:off x="4903316" y="4074239"/>
            <a:ext cx="4247100" cy="953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700">
                <a:solidFill>
                  <a:schemeClr val="dk1"/>
                </a:solidFill>
                <a:latin typeface="Ubuntu"/>
                <a:ea typeface="Ubuntu"/>
                <a:cs typeface="Ubuntu"/>
                <a:sym typeface="Ubuntu"/>
              </a:rPr>
              <a:t>Collaborators: Julia Bodensteiner, Alex de Koter, Tomer Shenar, Pablo Marchant,</a:t>
            </a:r>
            <a:endParaRPr sz="1700">
              <a:solidFill>
                <a:schemeClr val="dk1"/>
              </a:solidFill>
              <a:latin typeface="Ubuntu"/>
              <a:ea typeface="Ubuntu"/>
              <a:cs typeface="Ubuntu"/>
              <a:sym typeface="Ubuntu"/>
            </a:endParaRPr>
          </a:p>
          <a:p>
            <a:pPr marL="914400" lvl="0" indent="0" algn="r" rtl="0">
              <a:spcBef>
                <a:spcPts val="0"/>
              </a:spcBef>
              <a:spcAft>
                <a:spcPts val="0"/>
              </a:spcAft>
              <a:buNone/>
            </a:pPr>
            <a:r>
              <a:rPr lang="en" sz="1700">
                <a:solidFill>
                  <a:schemeClr val="dk1"/>
                </a:solidFill>
                <a:latin typeface="Ubuntu"/>
                <a:ea typeface="Ubuntu"/>
                <a:cs typeface="Ubuntu"/>
                <a:sym typeface="Ubuntu"/>
              </a:rPr>
              <a:t>+BLOeM collaboration</a:t>
            </a:r>
            <a:endParaRPr sz="1700">
              <a:solidFill>
                <a:schemeClr val="dk1"/>
              </a:solidFill>
              <a:latin typeface="Ubuntu"/>
              <a:ea typeface="Ubuntu"/>
              <a:cs typeface="Ubuntu"/>
              <a:sym typeface="Ubuntu"/>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4"/>
        <p:cNvGrpSpPr/>
        <p:nvPr/>
      </p:nvGrpSpPr>
      <p:grpSpPr>
        <a:xfrm>
          <a:off x="0" y="0"/>
          <a:ext cx="0" cy="0"/>
          <a:chOff x="0" y="0"/>
          <a:chExt cx="0" cy="0"/>
        </a:xfrm>
      </p:grpSpPr>
      <p:sp>
        <p:nvSpPr>
          <p:cNvPr id="255" name="Google Shape;255;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56" name="Google Shape;256;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257" name="Google Shape;257;p26"/>
          <p:cNvSpPr/>
          <p:nvPr/>
        </p:nvSpPr>
        <p:spPr>
          <a:xfrm>
            <a:off x="925500" y="3104675"/>
            <a:ext cx="7293000" cy="1143300"/>
          </a:xfrm>
          <a:prstGeom prst="roundRect">
            <a:avLst>
              <a:gd name="adj" fmla="val 16667"/>
            </a:avLst>
          </a:prstGeom>
          <a:solidFill>
            <a:srgbClr val="000000">
              <a:alpha val="70450"/>
            </a:srgbClr>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258" name="Google Shape;258;p26"/>
          <p:cNvSpPr txBox="1"/>
          <p:nvPr/>
        </p:nvSpPr>
        <p:spPr>
          <a:xfrm>
            <a:off x="1228650" y="3216925"/>
            <a:ext cx="6686700" cy="896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dk1"/>
                </a:solidFill>
                <a:latin typeface="Ubuntu"/>
                <a:ea typeface="Ubuntu"/>
                <a:cs typeface="Ubuntu"/>
                <a:sym typeface="Ubuntu"/>
              </a:rPr>
              <a:t>What are the companions of classical OBe stars?</a:t>
            </a:r>
            <a:endParaRPr sz="2200" b="1">
              <a:solidFill>
                <a:schemeClr val="dk1"/>
              </a:solidFill>
              <a:latin typeface="Ubuntu"/>
              <a:ea typeface="Ubuntu"/>
              <a:cs typeface="Ubuntu"/>
              <a:sym typeface="Ubuntu"/>
            </a:endParaRPr>
          </a:p>
        </p:txBody>
      </p:sp>
      <p:sp>
        <p:nvSpPr>
          <p:cNvPr id="259" name="Google Shape;259;p26"/>
          <p:cNvSpPr/>
          <p:nvPr/>
        </p:nvSpPr>
        <p:spPr>
          <a:xfrm>
            <a:off x="925500" y="1625623"/>
            <a:ext cx="7293000" cy="1143300"/>
          </a:xfrm>
          <a:prstGeom prst="roundRect">
            <a:avLst>
              <a:gd name="adj" fmla="val 16667"/>
            </a:avLst>
          </a:prstGeom>
          <a:solidFill>
            <a:srgbClr val="000000">
              <a:alpha val="70450"/>
            </a:srgbClr>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260" name="Google Shape;260;p26"/>
          <p:cNvSpPr txBox="1"/>
          <p:nvPr/>
        </p:nvSpPr>
        <p:spPr>
          <a:xfrm>
            <a:off x="1228650" y="1703025"/>
            <a:ext cx="6686700" cy="94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dk1"/>
                </a:solidFill>
                <a:latin typeface="Ubuntu"/>
                <a:ea typeface="Ubuntu"/>
                <a:cs typeface="Ubuntu"/>
                <a:sym typeface="Ubuntu"/>
              </a:rPr>
              <a:t>What are the binary properties of OBe stars?</a:t>
            </a:r>
            <a:endParaRPr sz="2200" b="1">
              <a:solidFill>
                <a:schemeClr val="dk1"/>
              </a:solidFill>
              <a:latin typeface="Ubuntu"/>
              <a:ea typeface="Ubuntu"/>
              <a:cs typeface="Ubuntu"/>
              <a:sym typeface="Ubuntu"/>
            </a:endParaRPr>
          </a:p>
        </p:txBody>
      </p:sp>
      <p:sp>
        <p:nvSpPr>
          <p:cNvPr id="261" name="Google Shape;261;p26"/>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4</a:t>
            </a:r>
            <a:endParaRPr>
              <a:solidFill>
                <a:schemeClr val="dk1"/>
              </a:solidFill>
              <a:latin typeface="Ubuntu"/>
              <a:ea typeface="Ubuntu"/>
              <a:cs typeface="Ubuntu"/>
              <a:sym typeface="Ubuntu"/>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B</a:t>
            </a:r>
            <a:r>
              <a:rPr lang="en"/>
              <a:t>inarity at </a:t>
            </a:r>
            <a:r>
              <a:rPr lang="en" b="1"/>
              <a:t>LO</a:t>
            </a:r>
            <a:r>
              <a:rPr lang="en"/>
              <a:t>w </a:t>
            </a:r>
            <a:r>
              <a:rPr lang="en" b="1"/>
              <a:t>M</a:t>
            </a:r>
            <a:r>
              <a:rPr lang="en"/>
              <a:t>etallicity: </a:t>
            </a:r>
            <a:r>
              <a:rPr lang="en" b="1"/>
              <a:t>BLOeM</a:t>
            </a:r>
            <a:endParaRPr b="1"/>
          </a:p>
        </p:txBody>
      </p:sp>
      <p:sp>
        <p:nvSpPr>
          <p:cNvPr id="273" name="Google Shape;273;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Spectroscopic survey of 929 massive stars in the small magellanic cloud (SMC)</a:t>
            </a:r>
            <a:endParaRPr/>
          </a:p>
          <a:p>
            <a:pPr marL="457200" lvl="0" indent="-342900" algn="l" rtl="0">
              <a:spcBef>
                <a:spcPts val="1200"/>
              </a:spcBef>
              <a:spcAft>
                <a:spcPts val="0"/>
              </a:spcAft>
              <a:buSzPts val="1800"/>
              <a:buChar char="●"/>
            </a:pPr>
            <a:r>
              <a:rPr lang="en"/>
              <a:t>929 massive stars selected based on color and magnitude</a:t>
            </a:r>
            <a:endParaRPr/>
          </a:p>
        </p:txBody>
      </p:sp>
      <p:pic>
        <p:nvPicPr>
          <p:cNvPr id="274" name="Google Shape;274;p28"/>
          <p:cNvPicPr preferRelativeResize="0"/>
          <p:nvPr/>
        </p:nvPicPr>
        <p:blipFill>
          <a:blip r:embed="rId3">
            <a:alphaModFix/>
          </a:blip>
          <a:stretch>
            <a:fillRect/>
          </a:stretch>
        </p:blipFill>
        <p:spPr>
          <a:xfrm>
            <a:off x="8114273" y="57727"/>
            <a:ext cx="972000" cy="1094100"/>
          </a:xfrm>
          <a:prstGeom prst="roundRect">
            <a:avLst>
              <a:gd name="adj" fmla="val 5059"/>
            </a:avLst>
          </a:prstGeom>
          <a:noFill/>
          <a:ln>
            <a:noFill/>
          </a:ln>
        </p:spPr>
      </p:pic>
      <p:sp>
        <p:nvSpPr>
          <p:cNvPr id="275" name="Google Shape;275;p28"/>
          <p:cNvSpPr txBox="1"/>
          <p:nvPr/>
        </p:nvSpPr>
        <p:spPr>
          <a:xfrm>
            <a:off x="5574175" y="57725"/>
            <a:ext cx="2540100" cy="86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dk1"/>
                </a:solidFill>
                <a:latin typeface="Ubuntu"/>
                <a:ea typeface="Ubuntu"/>
                <a:cs typeface="Ubuntu"/>
                <a:sym typeface="Ubuntu"/>
              </a:rPr>
              <a:t>PI: T. Shenar</a:t>
            </a:r>
            <a:endParaRPr>
              <a:solidFill>
                <a:schemeClr val="dk1"/>
              </a:solidFill>
              <a:latin typeface="Ubuntu"/>
              <a:ea typeface="Ubuntu"/>
              <a:cs typeface="Ubuntu"/>
              <a:sym typeface="Ubuntu"/>
            </a:endParaRPr>
          </a:p>
          <a:p>
            <a:pPr marL="0" lvl="0" indent="0" algn="r" rtl="0">
              <a:spcBef>
                <a:spcPts val="0"/>
              </a:spcBef>
              <a:spcAft>
                <a:spcPts val="0"/>
              </a:spcAft>
              <a:buNone/>
            </a:pPr>
            <a:r>
              <a:rPr lang="en">
                <a:solidFill>
                  <a:schemeClr val="dk1"/>
                </a:solidFill>
                <a:latin typeface="Ubuntu"/>
                <a:ea typeface="Ubuntu"/>
                <a:cs typeface="Ubuntu"/>
                <a:sym typeface="Ubuntu"/>
              </a:rPr>
              <a:t>dPI: J. Bodensteiner</a:t>
            </a:r>
            <a:endParaRPr>
              <a:solidFill>
                <a:schemeClr val="dk1"/>
              </a:solidFill>
              <a:latin typeface="Ubuntu"/>
              <a:ea typeface="Ubuntu"/>
              <a:cs typeface="Ubuntu"/>
              <a:sym typeface="Ubuntu"/>
            </a:endParaRPr>
          </a:p>
          <a:p>
            <a:pPr marL="0" lvl="0" indent="0" algn="r" rtl="0">
              <a:spcBef>
                <a:spcPts val="0"/>
              </a:spcBef>
              <a:spcAft>
                <a:spcPts val="0"/>
              </a:spcAft>
              <a:buNone/>
            </a:pPr>
            <a:r>
              <a:rPr lang="en">
                <a:solidFill>
                  <a:schemeClr val="dk1"/>
                </a:solidFill>
                <a:latin typeface="Ubuntu"/>
                <a:ea typeface="Ubuntu"/>
                <a:cs typeface="Ubuntu"/>
                <a:sym typeface="Ubuntu"/>
              </a:rPr>
              <a:t> + ~100 collaborators</a:t>
            </a:r>
            <a:endParaRPr>
              <a:solidFill>
                <a:schemeClr val="dk1"/>
              </a:solidFill>
              <a:latin typeface="Ubuntu"/>
              <a:ea typeface="Ubuntu"/>
              <a:cs typeface="Ubuntu"/>
              <a:sym typeface="Ubuntu"/>
            </a:endParaRPr>
          </a:p>
        </p:txBody>
      </p:sp>
      <p:pic>
        <p:nvPicPr>
          <p:cNvPr id="276" name="Google Shape;276;p28"/>
          <p:cNvPicPr preferRelativeResize="0"/>
          <p:nvPr/>
        </p:nvPicPr>
        <p:blipFill>
          <a:blip r:embed="rId4">
            <a:alphaModFix/>
          </a:blip>
          <a:stretch>
            <a:fillRect/>
          </a:stretch>
        </p:blipFill>
        <p:spPr>
          <a:xfrm>
            <a:off x="3292825" y="2104775"/>
            <a:ext cx="4025700" cy="2745300"/>
          </a:xfrm>
          <a:prstGeom prst="roundRect">
            <a:avLst>
              <a:gd name="adj" fmla="val 0"/>
            </a:avLst>
          </a:prstGeom>
          <a:noFill/>
          <a:ln w="19050" cap="flat" cmpd="sng">
            <a:solidFill>
              <a:schemeClr val="dk2"/>
            </a:solidFill>
            <a:prstDash val="solid"/>
            <a:round/>
            <a:headEnd type="none" w="sm" len="sm"/>
            <a:tailEnd type="none" w="sm" len="sm"/>
          </a:ln>
        </p:spPr>
      </p:pic>
      <p:sp>
        <p:nvSpPr>
          <p:cNvPr id="277" name="Google Shape;277;p28"/>
          <p:cNvSpPr txBox="1"/>
          <p:nvPr/>
        </p:nvSpPr>
        <p:spPr>
          <a:xfrm>
            <a:off x="6006620" y="4797824"/>
            <a:ext cx="1895400" cy="40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Ubuntu"/>
                <a:ea typeface="Ubuntu"/>
                <a:cs typeface="Ubuntu"/>
                <a:sym typeface="Ubuntu"/>
              </a:rPr>
              <a:t>Shenar et al. 2024</a:t>
            </a:r>
            <a:endParaRPr sz="1200">
              <a:solidFill>
                <a:schemeClr val="dk1"/>
              </a:solidFill>
              <a:latin typeface="Ubuntu"/>
              <a:ea typeface="Ubuntu"/>
              <a:cs typeface="Ubuntu"/>
              <a:sym typeface="Ubuntu"/>
            </a:endParaRPr>
          </a:p>
        </p:txBody>
      </p:sp>
      <p:sp>
        <p:nvSpPr>
          <p:cNvPr id="278" name="Google Shape;278;p28"/>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5</a:t>
            </a:r>
            <a:endParaRPr>
              <a:solidFill>
                <a:schemeClr val="dk1"/>
              </a:solidFill>
              <a:latin typeface="Ubuntu"/>
              <a:ea typeface="Ubuntu"/>
              <a:cs typeface="Ubuntu"/>
              <a:sym typeface="Ubuntu"/>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B</a:t>
            </a:r>
            <a:r>
              <a:rPr lang="en"/>
              <a:t>inarity at </a:t>
            </a:r>
            <a:r>
              <a:rPr lang="en" b="1"/>
              <a:t>LO</a:t>
            </a:r>
            <a:r>
              <a:rPr lang="en"/>
              <a:t>w </a:t>
            </a:r>
            <a:r>
              <a:rPr lang="en" b="1"/>
              <a:t>M</a:t>
            </a:r>
            <a:r>
              <a:rPr lang="en"/>
              <a:t>etallicity: </a:t>
            </a:r>
            <a:r>
              <a:rPr lang="en" b="1"/>
              <a:t>BLOeM</a:t>
            </a:r>
            <a:endParaRPr b="1"/>
          </a:p>
        </p:txBody>
      </p:sp>
      <p:sp>
        <p:nvSpPr>
          <p:cNvPr id="284" name="Google Shape;284;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Spectroscopic survey of 929 massive stars in the small magellanic cloud (SMC)</a:t>
            </a:r>
            <a:endParaRPr/>
          </a:p>
          <a:p>
            <a:pPr marL="457200" lvl="0" indent="-342900" algn="l" rtl="0">
              <a:spcBef>
                <a:spcPts val="1200"/>
              </a:spcBef>
              <a:spcAft>
                <a:spcPts val="0"/>
              </a:spcAft>
              <a:buSzPts val="1800"/>
              <a:buChar char="●"/>
            </a:pPr>
            <a:r>
              <a:rPr lang="en"/>
              <a:t>929 massive stars selected based on color and magnitude</a:t>
            </a:r>
            <a:endParaRPr/>
          </a:p>
          <a:p>
            <a:pPr marL="457200" lvl="0" indent="-342900" algn="l" rtl="0">
              <a:spcBef>
                <a:spcPts val="0"/>
              </a:spcBef>
              <a:spcAft>
                <a:spcPts val="0"/>
              </a:spcAft>
              <a:buSzPts val="1800"/>
              <a:buChar char="●"/>
            </a:pPr>
            <a:r>
              <a:rPr lang="en"/>
              <a:t>VLT-FLAMES</a:t>
            </a:r>
            <a:endParaRPr/>
          </a:p>
          <a:p>
            <a:pPr marL="914400" lvl="1" indent="-317500" algn="l" rtl="0">
              <a:spcBef>
                <a:spcPts val="0"/>
              </a:spcBef>
              <a:spcAft>
                <a:spcPts val="0"/>
              </a:spcAft>
              <a:buSzPts val="1400"/>
              <a:buChar char="○"/>
            </a:pPr>
            <a:r>
              <a:rPr lang="en"/>
              <a:t>3950 - 4550 Å</a:t>
            </a:r>
            <a:endParaRPr/>
          </a:p>
          <a:p>
            <a:pPr marL="914400" lvl="1" indent="-317500" algn="l" rtl="0">
              <a:spcBef>
                <a:spcPts val="0"/>
              </a:spcBef>
              <a:spcAft>
                <a:spcPts val="0"/>
              </a:spcAft>
              <a:buSzPts val="1400"/>
              <a:buChar char="○"/>
            </a:pPr>
            <a:r>
              <a:rPr lang="en"/>
              <a:t>R ~ 6200</a:t>
            </a:r>
            <a:endParaRPr/>
          </a:p>
          <a:p>
            <a:pPr marL="914400" lvl="1" indent="-317500" algn="l" rtl="0">
              <a:spcBef>
                <a:spcPts val="0"/>
              </a:spcBef>
              <a:spcAft>
                <a:spcPts val="0"/>
              </a:spcAft>
              <a:buSzPts val="1400"/>
              <a:buChar char="○"/>
            </a:pPr>
            <a:r>
              <a:rPr lang="en"/>
              <a:t>S/N &gt; 30</a:t>
            </a:r>
            <a:endParaRPr/>
          </a:p>
        </p:txBody>
      </p:sp>
      <p:pic>
        <p:nvPicPr>
          <p:cNvPr id="285" name="Google Shape;285;p29"/>
          <p:cNvPicPr preferRelativeResize="0"/>
          <p:nvPr/>
        </p:nvPicPr>
        <p:blipFill>
          <a:blip r:embed="rId3">
            <a:alphaModFix/>
          </a:blip>
          <a:stretch>
            <a:fillRect/>
          </a:stretch>
        </p:blipFill>
        <p:spPr>
          <a:xfrm>
            <a:off x="8114273" y="57727"/>
            <a:ext cx="972000" cy="1094100"/>
          </a:xfrm>
          <a:prstGeom prst="roundRect">
            <a:avLst>
              <a:gd name="adj" fmla="val 5059"/>
            </a:avLst>
          </a:prstGeom>
          <a:noFill/>
          <a:ln>
            <a:noFill/>
          </a:ln>
        </p:spPr>
      </p:pic>
      <p:sp>
        <p:nvSpPr>
          <p:cNvPr id="286" name="Google Shape;286;p29"/>
          <p:cNvSpPr txBox="1"/>
          <p:nvPr/>
        </p:nvSpPr>
        <p:spPr>
          <a:xfrm>
            <a:off x="5574175" y="57725"/>
            <a:ext cx="2540100" cy="86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dk1"/>
                </a:solidFill>
                <a:latin typeface="Ubuntu"/>
                <a:ea typeface="Ubuntu"/>
                <a:cs typeface="Ubuntu"/>
                <a:sym typeface="Ubuntu"/>
              </a:rPr>
              <a:t>PI: T. Shenar</a:t>
            </a:r>
            <a:endParaRPr>
              <a:solidFill>
                <a:schemeClr val="dk1"/>
              </a:solidFill>
              <a:latin typeface="Ubuntu"/>
              <a:ea typeface="Ubuntu"/>
              <a:cs typeface="Ubuntu"/>
              <a:sym typeface="Ubuntu"/>
            </a:endParaRPr>
          </a:p>
          <a:p>
            <a:pPr marL="0" lvl="0" indent="0" algn="r" rtl="0">
              <a:spcBef>
                <a:spcPts val="0"/>
              </a:spcBef>
              <a:spcAft>
                <a:spcPts val="0"/>
              </a:spcAft>
              <a:buNone/>
            </a:pPr>
            <a:r>
              <a:rPr lang="en">
                <a:solidFill>
                  <a:schemeClr val="dk1"/>
                </a:solidFill>
                <a:latin typeface="Ubuntu"/>
                <a:ea typeface="Ubuntu"/>
                <a:cs typeface="Ubuntu"/>
                <a:sym typeface="Ubuntu"/>
              </a:rPr>
              <a:t>dPI: J. Bodensteiner</a:t>
            </a:r>
            <a:endParaRPr>
              <a:solidFill>
                <a:schemeClr val="dk1"/>
              </a:solidFill>
              <a:latin typeface="Ubuntu"/>
              <a:ea typeface="Ubuntu"/>
              <a:cs typeface="Ubuntu"/>
              <a:sym typeface="Ubuntu"/>
            </a:endParaRPr>
          </a:p>
          <a:p>
            <a:pPr marL="0" lvl="0" indent="0" algn="r" rtl="0">
              <a:spcBef>
                <a:spcPts val="0"/>
              </a:spcBef>
              <a:spcAft>
                <a:spcPts val="0"/>
              </a:spcAft>
              <a:buNone/>
            </a:pPr>
            <a:r>
              <a:rPr lang="en">
                <a:solidFill>
                  <a:schemeClr val="dk1"/>
                </a:solidFill>
                <a:latin typeface="Ubuntu"/>
                <a:ea typeface="Ubuntu"/>
                <a:cs typeface="Ubuntu"/>
                <a:sym typeface="Ubuntu"/>
              </a:rPr>
              <a:t> + ~100 collaborators</a:t>
            </a:r>
            <a:endParaRPr>
              <a:solidFill>
                <a:schemeClr val="dk1"/>
              </a:solidFill>
              <a:latin typeface="Ubuntu"/>
              <a:ea typeface="Ubuntu"/>
              <a:cs typeface="Ubuntu"/>
              <a:sym typeface="Ubuntu"/>
            </a:endParaRPr>
          </a:p>
          <a:p>
            <a:pPr marL="0" lvl="0" indent="0" algn="r" rtl="0">
              <a:spcBef>
                <a:spcPts val="0"/>
              </a:spcBef>
              <a:spcAft>
                <a:spcPts val="0"/>
              </a:spcAft>
              <a:buNone/>
            </a:pPr>
            <a:endParaRPr>
              <a:solidFill>
                <a:schemeClr val="dk1"/>
              </a:solidFill>
              <a:latin typeface="Ubuntu"/>
              <a:ea typeface="Ubuntu"/>
              <a:cs typeface="Ubuntu"/>
              <a:sym typeface="Ubuntu"/>
            </a:endParaRPr>
          </a:p>
        </p:txBody>
      </p:sp>
      <p:pic>
        <p:nvPicPr>
          <p:cNvPr id="287" name="Google Shape;287;p29"/>
          <p:cNvPicPr preferRelativeResize="0"/>
          <p:nvPr/>
        </p:nvPicPr>
        <p:blipFill>
          <a:blip r:embed="rId4">
            <a:alphaModFix/>
          </a:blip>
          <a:stretch>
            <a:fillRect/>
          </a:stretch>
        </p:blipFill>
        <p:spPr>
          <a:xfrm>
            <a:off x="3292825" y="2104775"/>
            <a:ext cx="4025700" cy="2745300"/>
          </a:xfrm>
          <a:prstGeom prst="roundRect">
            <a:avLst>
              <a:gd name="adj" fmla="val 0"/>
            </a:avLst>
          </a:prstGeom>
          <a:noFill/>
          <a:ln w="19050" cap="flat" cmpd="sng">
            <a:solidFill>
              <a:schemeClr val="dk2"/>
            </a:solidFill>
            <a:prstDash val="solid"/>
            <a:round/>
            <a:headEnd type="none" w="sm" len="sm"/>
            <a:tailEnd type="none" w="sm" len="sm"/>
          </a:ln>
        </p:spPr>
      </p:pic>
      <p:sp>
        <p:nvSpPr>
          <p:cNvPr id="288" name="Google Shape;288;p29"/>
          <p:cNvSpPr txBox="1"/>
          <p:nvPr/>
        </p:nvSpPr>
        <p:spPr>
          <a:xfrm>
            <a:off x="6006620" y="4797824"/>
            <a:ext cx="1895400" cy="40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Ubuntu"/>
                <a:ea typeface="Ubuntu"/>
                <a:cs typeface="Ubuntu"/>
                <a:sym typeface="Ubuntu"/>
              </a:rPr>
              <a:t>Shenar et al. 2024</a:t>
            </a:r>
            <a:endParaRPr sz="1200">
              <a:solidFill>
                <a:schemeClr val="dk1"/>
              </a:solidFill>
              <a:latin typeface="Ubuntu"/>
              <a:ea typeface="Ubuntu"/>
              <a:cs typeface="Ubuntu"/>
              <a:sym typeface="Ubuntu"/>
            </a:endParaRPr>
          </a:p>
        </p:txBody>
      </p:sp>
      <p:sp>
        <p:nvSpPr>
          <p:cNvPr id="289" name="Google Shape;289;p29"/>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5</a:t>
            </a:r>
            <a:endParaRPr>
              <a:solidFill>
                <a:schemeClr val="dk1"/>
              </a:solidFill>
              <a:latin typeface="Ubuntu"/>
              <a:ea typeface="Ubuntu"/>
              <a:cs typeface="Ubuntu"/>
              <a:sym typeface="Ubuntu"/>
            </a:endParaRPr>
          </a:p>
        </p:txBody>
      </p:sp>
      <p:pic>
        <p:nvPicPr>
          <p:cNvPr id="290" name="Google Shape;290;p29"/>
          <p:cNvPicPr preferRelativeResize="0"/>
          <p:nvPr/>
        </p:nvPicPr>
        <p:blipFill rotWithShape="1">
          <a:blip r:embed="rId5">
            <a:alphaModFix/>
          </a:blip>
          <a:srcRect t="25603" b="12239"/>
          <a:stretch/>
        </p:blipFill>
        <p:spPr>
          <a:xfrm>
            <a:off x="311700" y="3241575"/>
            <a:ext cx="2847300" cy="1327200"/>
          </a:xfrm>
          <a:prstGeom prst="roundRect">
            <a:avLst>
              <a:gd name="adj" fmla="val 10782"/>
            </a:avLst>
          </a:prstGeom>
          <a:noFill/>
          <a:ln w="19050" cap="flat" cmpd="sng">
            <a:solidFill>
              <a:schemeClr val="dk2"/>
            </a:solidFill>
            <a:prstDash val="solid"/>
            <a:round/>
            <a:headEnd type="none" w="sm" len="sm"/>
            <a:tailEnd type="none" w="sm" len="sm"/>
          </a:ln>
        </p:spPr>
      </p:pic>
      <p:sp>
        <p:nvSpPr>
          <p:cNvPr id="291" name="Google Shape;291;p29"/>
          <p:cNvSpPr txBox="1"/>
          <p:nvPr/>
        </p:nvSpPr>
        <p:spPr>
          <a:xfrm>
            <a:off x="1616930" y="4527525"/>
            <a:ext cx="1560000" cy="27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a:solidFill>
                  <a:schemeClr val="dk1"/>
                </a:solidFill>
                <a:latin typeface="Ubuntu"/>
                <a:ea typeface="Ubuntu"/>
                <a:cs typeface="Ubuntu"/>
                <a:sym typeface="Ubuntu"/>
              </a:rPr>
              <a:t>Image: S. Brunier/ESO</a:t>
            </a:r>
            <a:endParaRPr sz="900">
              <a:solidFill>
                <a:schemeClr val="dk1"/>
              </a:solidFill>
              <a:latin typeface="Ubuntu"/>
              <a:ea typeface="Ubuntu"/>
              <a:cs typeface="Ubuntu"/>
              <a:sym typeface="Ubuntu"/>
            </a:endParaRPr>
          </a:p>
        </p:txBody>
      </p:sp>
      <p:sp>
        <p:nvSpPr>
          <p:cNvPr id="292" name="Google Shape;292;p29"/>
          <p:cNvSpPr txBox="1"/>
          <p:nvPr/>
        </p:nvSpPr>
        <p:spPr>
          <a:xfrm>
            <a:off x="311700" y="3196771"/>
            <a:ext cx="2096700" cy="22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latin typeface="Ubuntu"/>
                <a:ea typeface="Ubuntu"/>
                <a:cs typeface="Ubuntu"/>
                <a:sym typeface="Ubuntu"/>
              </a:rPr>
              <a:t>ESO - VLT</a:t>
            </a:r>
            <a:endParaRPr sz="1300">
              <a:solidFill>
                <a:schemeClr val="dk1"/>
              </a:solidFill>
              <a:latin typeface="Ubuntu"/>
              <a:ea typeface="Ubuntu"/>
              <a:cs typeface="Ubuntu"/>
              <a:sym typeface="Ubuntu"/>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B</a:t>
            </a:r>
            <a:r>
              <a:rPr lang="en"/>
              <a:t>inarity at </a:t>
            </a:r>
            <a:r>
              <a:rPr lang="en" b="1"/>
              <a:t>LO</a:t>
            </a:r>
            <a:r>
              <a:rPr lang="en"/>
              <a:t>w </a:t>
            </a:r>
            <a:r>
              <a:rPr lang="en" b="1"/>
              <a:t>M</a:t>
            </a:r>
            <a:r>
              <a:rPr lang="en"/>
              <a:t>etallicity: </a:t>
            </a:r>
            <a:r>
              <a:rPr lang="en" b="1"/>
              <a:t>BLOeM</a:t>
            </a:r>
            <a:endParaRPr b="1"/>
          </a:p>
        </p:txBody>
      </p:sp>
      <p:sp>
        <p:nvSpPr>
          <p:cNvPr id="298" name="Google Shape;298;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Spectroscopic survey of 929 massive stars in the small magellanic cloud (SMC)</a:t>
            </a:r>
            <a:endParaRPr/>
          </a:p>
          <a:p>
            <a:pPr marL="457200" lvl="0" indent="-342900" algn="l" rtl="0">
              <a:spcBef>
                <a:spcPts val="1200"/>
              </a:spcBef>
              <a:spcAft>
                <a:spcPts val="0"/>
              </a:spcAft>
              <a:buSzPts val="1800"/>
              <a:buChar char="●"/>
            </a:pPr>
            <a:r>
              <a:rPr lang="en"/>
              <a:t>929 massive stars selected based on color and magnitude</a:t>
            </a:r>
            <a:endParaRPr/>
          </a:p>
          <a:p>
            <a:pPr marL="457200" lvl="0" indent="-342900" algn="l" rtl="0">
              <a:spcBef>
                <a:spcPts val="0"/>
              </a:spcBef>
              <a:spcAft>
                <a:spcPts val="0"/>
              </a:spcAft>
              <a:buSzPts val="1800"/>
              <a:buChar char="●"/>
            </a:pPr>
            <a:r>
              <a:rPr lang="en"/>
              <a:t>VLT-FLAMES</a:t>
            </a:r>
            <a:endParaRPr/>
          </a:p>
          <a:p>
            <a:pPr marL="457200" lvl="0" indent="-342900" algn="l" rtl="0">
              <a:spcBef>
                <a:spcPts val="0"/>
              </a:spcBef>
              <a:spcAft>
                <a:spcPts val="0"/>
              </a:spcAft>
              <a:buSzPts val="1800"/>
              <a:buChar char="●"/>
            </a:pPr>
            <a:r>
              <a:rPr lang="en"/>
              <a:t>96 OBe stars</a:t>
            </a:r>
            <a:endParaRPr/>
          </a:p>
          <a:p>
            <a:pPr marL="0" lvl="0" indent="0" algn="l" rtl="0">
              <a:spcBef>
                <a:spcPts val="1200"/>
              </a:spcBef>
              <a:spcAft>
                <a:spcPts val="1200"/>
              </a:spcAft>
              <a:buNone/>
            </a:pPr>
            <a:endParaRPr/>
          </a:p>
        </p:txBody>
      </p:sp>
      <p:pic>
        <p:nvPicPr>
          <p:cNvPr id="299" name="Google Shape;299;p30"/>
          <p:cNvPicPr preferRelativeResize="0"/>
          <p:nvPr/>
        </p:nvPicPr>
        <p:blipFill>
          <a:blip r:embed="rId3">
            <a:alphaModFix/>
          </a:blip>
          <a:stretch>
            <a:fillRect/>
          </a:stretch>
        </p:blipFill>
        <p:spPr>
          <a:xfrm>
            <a:off x="8114273" y="57727"/>
            <a:ext cx="972000" cy="1094100"/>
          </a:xfrm>
          <a:prstGeom prst="roundRect">
            <a:avLst>
              <a:gd name="adj" fmla="val 5059"/>
            </a:avLst>
          </a:prstGeom>
          <a:noFill/>
          <a:ln>
            <a:noFill/>
          </a:ln>
        </p:spPr>
      </p:pic>
      <p:sp>
        <p:nvSpPr>
          <p:cNvPr id="300" name="Google Shape;300;p30"/>
          <p:cNvSpPr txBox="1"/>
          <p:nvPr/>
        </p:nvSpPr>
        <p:spPr>
          <a:xfrm>
            <a:off x="5574175" y="57725"/>
            <a:ext cx="2540100" cy="86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dk1"/>
                </a:solidFill>
                <a:latin typeface="Ubuntu"/>
                <a:ea typeface="Ubuntu"/>
                <a:cs typeface="Ubuntu"/>
                <a:sym typeface="Ubuntu"/>
              </a:rPr>
              <a:t>PI: T. Shenar</a:t>
            </a:r>
            <a:endParaRPr>
              <a:solidFill>
                <a:schemeClr val="dk1"/>
              </a:solidFill>
              <a:latin typeface="Ubuntu"/>
              <a:ea typeface="Ubuntu"/>
              <a:cs typeface="Ubuntu"/>
              <a:sym typeface="Ubuntu"/>
            </a:endParaRPr>
          </a:p>
          <a:p>
            <a:pPr marL="0" lvl="0" indent="0" algn="r" rtl="0">
              <a:spcBef>
                <a:spcPts val="0"/>
              </a:spcBef>
              <a:spcAft>
                <a:spcPts val="0"/>
              </a:spcAft>
              <a:buNone/>
            </a:pPr>
            <a:r>
              <a:rPr lang="en">
                <a:solidFill>
                  <a:schemeClr val="dk1"/>
                </a:solidFill>
                <a:latin typeface="Ubuntu"/>
                <a:ea typeface="Ubuntu"/>
                <a:cs typeface="Ubuntu"/>
                <a:sym typeface="Ubuntu"/>
              </a:rPr>
              <a:t>dPI: J. Bodensteiner</a:t>
            </a:r>
            <a:endParaRPr>
              <a:solidFill>
                <a:schemeClr val="dk1"/>
              </a:solidFill>
              <a:latin typeface="Ubuntu"/>
              <a:ea typeface="Ubuntu"/>
              <a:cs typeface="Ubuntu"/>
              <a:sym typeface="Ubuntu"/>
            </a:endParaRPr>
          </a:p>
          <a:p>
            <a:pPr marL="0" lvl="0" indent="0" algn="r" rtl="0">
              <a:spcBef>
                <a:spcPts val="0"/>
              </a:spcBef>
              <a:spcAft>
                <a:spcPts val="0"/>
              </a:spcAft>
              <a:buNone/>
            </a:pPr>
            <a:r>
              <a:rPr lang="en">
                <a:solidFill>
                  <a:schemeClr val="dk1"/>
                </a:solidFill>
                <a:latin typeface="Ubuntu"/>
                <a:ea typeface="Ubuntu"/>
                <a:cs typeface="Ubuntu"/>
                <a:sym typeface="Ubuntu"/>
              </a:rPr>
              <a:t> + ~100 collaborators</a:t>
            </a:r>
            <a:endParaRPr>
              <a:solidFill>
                <a:schemeClr val="dk1"/>
              </a:solidFill>
              <a:latin typeface="Ubuntu"/>
              <a:ea typeface="Ubuntu"/>
              <a:cs typeface="Ubuntu"/>
              <a:sym typeface="Ubuntu"/>
            </a:endParaRPr>
          </a:p>
          <a:p>
            <a:pPr marL="0" lvl="0" indent="0" algn="r" rtl="0">
              <a:spcBef>
                <a:spcPts val="0"/>
              </a:spcBef>
              <a:spcAft>
                <a:spcPts val="0"/>
              </a:spcAft>
              <a:buNone/>
            </a:pPr>
            <a:endParaRPr>
              <a:solidFill>
                <a:schemeClr val="dk1"/>
              </a:solidFill>
              <a:latin typeface="Ubuntu"/>
              <a:ea typeface="Ubuntu"/>
              <a:cs typeface="Ubuntu"/>
              <a:sym typeface="Ubuntu"/>
            </a:endParaRPr>
          </a:p>
        </p:txBody>
      </p:sp>
      <p:sp>
        <p:nvSpPr>
          <p:cNvPr id="301" name="Google Shape;301;p30"/>
          <p:cNvSpPr txBox="1"/>
          <p:nvPr/>
        </p:nvSpPr>
        <p:spPr>
          <a:xfrm>
            <a:off x="5514864" y="4797824"/>
            <a:ext cx="1895400" cy="40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Ubuntu"/>
                <a:ea typeface="Ubuntu"/>
                <a:cs typeface="Ubuntu"/>
                <a:sym typeface="Ubuntu"/>
              </a:rPr>
              <a:t>Bodensteiner et al. 2025</a:t>
            </a:r>
            <a:endParaRPr sz="1200">
              <a:solidFill>
                <a:schemeClr val="dk1"/>
              </a:solidFill>
              <a:latin typeface="Ubuntu"/>
              <a:ea typeface="Ubuntu"/>
              <a:cs typeface="Ubuntu"/>
              <a:sym typeface="Ubuntu"/>
            </a:endParaRPr>
          </a:p>
        </p:txBody>
      </p:sp>
      <p:pic>
        <p:nvPicPr>
          <p:cNvPr id="302" name="Google Shape;302;p30"/>
          <p:cNvPicPr preferRelativeResize="0"/>
          <p:nvPr/>
        </p:nvPicPr>
        <p:blipFill>
          <a:blip r:embed="rId4">
            <a:alphaModFix/>
          </a:blip>
          <a:stretch>
            <a:fillRect/>
          </a:stretch>
        </p:blipFill>
        <p:spPr>
          <a:xfrm>
            <a:off x="3292825" y="2104775"/>
            <a:ext cx="4025700" cy="2745300"/>
          </a:xfrm>
          <a:prstGeom prst="roundRect">
            <a:avLst>
              <a:gd name="adj" fmla="val 0"/>
            </a:avLst>
          </a:prstGeom>
          <a:noFill/>
          <a:ln w="19050" cap="flat" cmpd="sng">
            <a:solidFill>
              <a:schemeClr val="dk2"/>
            </a:solidFill>
            <a:prstDash val="solid"/>
            <a:round/>
            <a:headEnd type="none" w="sm" len="sm"/>
            <a:tailEnd type="none" w="sm" len="sm"/>
          </a:ln>
        </p:spPr>
      </p:pic>
      <p:pic>
        <p:nvPicPr>
          <p:cNvPr id="303" name="Google Shape;303;p30"/>
          <p:cNvPicPr preferRelativeResize="0"/>
          <p:nvPr/>
        </p:nvPicPr>
        <p:blipFill>
          <a:blip r:embed="rId5">
            <a:alphaModFix/>
          </a:blip>
          <a:stretch>
            <a:fillRect/>
          </a:stretch>
        </p:blipFill>
        <p:spPr>
          <a:xfrm>
            <a:off x="3292875" y="2104813"/>
            <a:ext cx="4025700" cy="2745225"/>
          </a:xfrm>
          <a:prstGeom prst="rect">
            <a:avLst/>
          </a:prstGeom>
          <a:noFill/>
          <a:ln w="19050" cap="flat" cmpd="sng">
            <a:solidFill>
              <a:schemeClr val="dk2"/>
            </a:solidFill>
            <a:prstDash val="solid"/>
            <a:round/>
            <a:headEnd type="none" w="sm" len="sm"/>
            <a:tailEnd type="none" w="sm" len="sm"/>
          </a:ln>
        </p:spPr>
      </p:pic>
      <p:sp>
        <p:nvSpPr>
          <p:cNvPr id="304" name="Google Shape;304;p30"/>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5</a:t>
            </a:r>
            <a:endParaRPr>
              <a:solidFill>
                <a:schemeClr val="dk1"/>
              </a:solidFill>
              <a:latin typeface="Ubuntu"/>
              <a:ea typeface="Ubuntu"/>
              <a:cs typeface="Ubuntu"/>
              <a:sym typeface="Ubuntu"/>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B</a:t>
            </a:r>
            <a:r>
              <a:rPr lang="en"/>
              <a:t>inarity at </a:t>
            </a:r>
            <a:r>
              <a:rPr lang="en" b="1"/>
              <a:t>LO</a:t>
            </a:r>
            <a:r>
              <a:rPr lang="en"/>
              <a:t>w </a:t>
            </a:r>
            <a:r>
              <a:rPr lang="en" b="1"/>
              <a:t>M</a:t>
            </a:r>
            <a:r>
              <a:rPr lang="en"/>
              <a:t>etallicity: </a:t>
            </a:r>
            <a:r>
              <a:rPr lang="en" b="1"/>
              <a:t>BLOeM</a:t>
            </a:r>
            <a:endParaRPr b="1"/>
          </a:p>
        </p:txBody>
      </p:sp>
      <p:sp>
        <p:nvSpPr>
          <p:cNvPr id="310" name="Google Shape;310;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Spectroscopic survey of 929 massive stars in the small magellanic cloud (SMC)</a:t>
            </a:r>
            <a:endParaRPr/>
          </a:p>
          <a:p>
            <a:pPr marL="457200" lvl="0" indent="-342900" algn="l" rtl="0">
              <a:spcBef>
                <a:spcPts val="1200"/>
              </a:spcBef>
              <a:spcAft>
                <a:spcPts val="0"/>
              </a:spcAft>
              <a:buSzPts val="1800"/>
              <a:buChar char="●"/>
            </a:pPr>
            <a:r>
              <a:rPr lang="en"/>
              <a:t>929 massive stars selected based on color and magnitude</a:t>
            </a:r>
            <a:endParaRPr/>
          </a:p>
          <a:p>
            <a:pPr marL="457200" lvl="0" indent="-342900" algn="l" rtl="0">
              <a:spcBef>
                <a:spcPts val="0"/>
              </a:spcBef>
              <a:spcAft>
                <a:spcPts val="0"/>
              </a:spcAft>
              <a:buSzPts val="1800"/>
              <a:buChar char="●"/>
            </a:pPr>
            <a:r>
              <a:rPr lang="en"/>
              <a:t>VLT-FLAMES</a:t>
            </a:r>
            <a:endParaRPr/>
          </a:p>
          <a:p>
            <a:pPr marL="457200" lvl="0" indent="-342900" algn="l" rtl="0">
              <a:spcBef>
                <a:spcPts val="0"/>
              </a:spcBef>
              <a:spcAft>
                <a:spcPts val="0"/>
              </a:spcAft>
              <a:buSzPts val="1800"/>
              <a:buChar char="●"/>
            </a:pPr>
            <a:r>
              <a:rPr lang="en"/>
              <a:t>96 OBe stars</a:t>
            </a:r>
            <a:endParaRPr/>
          </a:p>
          <a:p>
            <a:pPr marL="457200" lvl="0" indent="-342900" algn="l" rtl="0">
              <a:spcBef>
                <a:spcPts val="0"/>
              </a:spcBef>
              <a:spcAft>
                <a:spcPts val="0"/>
              </a:spcAft>
              <a:buSzPts val="1800"/>
              <a:buChar char="●"/>
            </a:pPr>
            <a:r>
              <a:rPr lang="en"/>
              <a:t>25 epochs over 2 </a:t>
            </a:r>
            <a:br>
              <a:rPr lang="en"/>
            </a:br>
            <a:r>
              <a:rPr lang="en"/>
              <a:t>years</a:t>
            </a:r>
            <a:endParaRPr/>
          </a:p>
        </p:txBody>
      </p:sp>
      <p:pic>
        <p:nvPicPr>
          <p:cNvPr id="311" name="Google Shape;311;p31"/>
          <p:cNvPicPr preferRelativeResize="0"/>
          <p:nvPr/>
        </p:nvPicPr>
        <p:blipFill>
          <a:blip r:embed="rId3">
            <a:alphaModFix/>
          </a:blip>
          <a:stretch>
            <a:fillRect/>
          </a:stretch>
        </p:blipFill>
        <p:spPr>
          <a:xfrm>
            <a:off x="8114273" y="57727"/>
            <a:ext cx="972000" cy="1094100"/>
          </a:xfrm>
          <a:prstGeom prst="roundRect">
            <a:avLst>
              <a:gd name="adj" fmla="val 5059"/>
            </a:avLst>
          </a:prstGeom>
          <a:noFill/>
          <a:ln>
            <a:noFill/>
          </a:ln>
        </p:spPr>
      </p:pic>
      <p:sp>
        <p:nvSpPr>
          <p:cNvPr id="312" name="Google Shape;312;p31"/>
          <p:cNvSpPr txBox="1"/>
          <p:nvPr/>
        </p:nvSpPr>
        <p:spPr>
          <a:xfrm>
            <a:off x="5574175" y="57725"/>
            <a:ext cx="2540100" cy="86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dk1"/>
                </a:solidFill>
                <a:latin typeface="Ubuntu"/>
                <a:ea typeface="Ubuntu"/>
                <a:cs typeface="Ubuntu"/>
                <a:sym typeface="Ubuntu"/>
              </a:rPr>
              <a:t>PI: T. Shenar</a:t>
            </a:r>
            <a:endParaRPr>
              <a:solidFill>
                <a:schemeClr val="dk1"/>
              </a:solidFill>
              <a:latin typeface="Ubuntu"/>
              <a:ea typeface="Ubuntu"/>
              <a:cs typeface="Ubuntu"/>
              <a:sym typeface="Ubuntu"/>
            </a:endParaRPr>
          </a:p>
          <a:p>
            <a:pPr marL="0" lvl="0" indent="0" algn="r" rtl="0">
              <a:spcBef>
                <a:spcPts val="0"/>
              </a:spcBef>
              <a:spcAft>
                <a:spcPts val="0"/>
              </a:spcAft>
              <a:buNone/>
            </a:pPr>
            <a:r>
              <a:rPr lang="en">
                <a:solidFill>
                  <a:schemeClr val="dk1"/>
                </a:solidFill>
                <a:latin typeface="Ubuntu"/>
                <a:ea typeface="Ubuntu"/>
                <a:cs typeface="Ubuntu"/>
                <a:sym typeface="Ubuntu"/>
              </a:rPr>
              <a:t>dPI: J. Bodensteiner</a:t>
            </a:r>
            <a:endParaRPr>
              <a:solidFill>
                <a:schemeClr val="dk1"/>
              </a:solidFill>
              <a:latin typeface="Ubuntu"/>
              <a:ea typeface="Ubuntu"/>
              <a:cs typeface="Ubuntu"/>
              <a:sym typeface="Ubuntu"/>
            </a:endParaRPr>
          </a:p>
          <a:p>
            <a:pPr marL="0" lvl="0" indent="0" algn="r" rtl="0">
              <a:spcBef>
                <a:spcPts val="0"/>
              </a:spcBef>
              <a:spcAft>
                <a:spcPts val="0"/>
              </a:spcAft>
              <a:buNone/>
            </a:pPr>
            <a:r>
              <a:rPr lang="en">
                <a:solidFill>
                  <a:schemeClr val="dk1"/>
                </a:solidFill>
                <a:latin typeface="Ubuntu"/>
                <a:ea typeface="Ubuntu"/>
                <a:cs typeface="Ubuntu"/>
                <a:sym typeface="Ubuntu"/>
              </a:rPr>
              <a:t> + ~100 collaborators</a:t>
            </a:r>
            <a:endParaRPr>
              <a:solidFill>
                <a:schemeClr val="dk1"/>
              </a:solidFill>
              <a:latin typeface="Ubuntu"/>
              <a:ea typeface="Ubuntu"/>
              <a:cs typeface="Ubuntu"/>
              <a:sym typeface="Ubuntu"/>
            </a:endParaRPr>
          </a:p>
          <a:p>
            <a:pPr marL="0" lvl="0" indent="0" algn="r" rtl="0">
              <a:spcBef>
                <a:spcPts val="0"/>
              </a:spcBef>
              <a:spcAft>
                <a:spcPts val="0"/>
              </a:spcAft>
              <a:buNone/>
            </a:pPr>
            <a:endParaRPr>
              <a:solidFill>
                <a:schemeClr val="dk1"/>
              </a:solidFill>
              <a:latin typeface="Ubuntu"/>
              <a:ea typeface="Ubuntu"/>
              <a:cs typeface="Ubuntu"/>
              <a:sym typeface="Ubuntu"/>
            </a:endParaRPr>
          </a:p>
        </p:txBody>
      </p:sp>
      <p:pic>
        <p:nvPicPr>
          <p:cNvPr id="313" name="Google Shape;313;p31"/>
          <p:cNvPicPr preferRelativeResize="0"/>
          <p:nvPr/>
        </p:nvPicPr>
        <p:blipFill>
          <a:blip r:embed="rId4">
            <a:alphaModFix/>
          </a:blip>
          <a:stretch>
            <a:fillRect/>
          </a:stretch>
        </p:blipFill>
        <p:spPr>
          <a:xfrm>
            <a:off x="2762926" y="2571750"/>
            <a:ext cx="6229800" cy="2433600"/>
          </a:xfrm>
          <a:prstGeom prst="roundRect">
            <a:avLst>
              <a:gd name="adj" fmla="val 7507"/>
            </a:avLst>
          </a:prstGeom>
          <a:noFill/>
          <a:ln w="19050" cap="flat" cmpd="sng">
            <a:solidFill>
              <a:schemeClr val="dk2"/>
            </a:solidFill>
            <a:prstDash val="solid"/>
            <a:round/>
            <a:headEnd type="none" w="sm" len="sm"/>
            <a:tailEnd type="none" w="sm" len="sm"/>
          </a:ln>
        </p:spPr>
      </p:pic>
      <p:sp>
        <p:nvSpPr>
          <p:cNvPr id="314" name="Google Shape;314;p31"/>
          <p:cNvSpPr txBox="1"/>
          <p:nvPr/>
        </p:nvSpPr>
        <p:spPr>
          <a:xfrm>
            <a:off x="1534580" y="3241501"/>
            <a:ext cx="1521000" cy="1094100"/>
          </a:xfrm>
          <a:prstGeom prst="rect">
            <a:avLst/>
          </a:prstGeom>
          <a:no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5000" b="1">
                <a:solidFill>
                  <a:srgbClr val="FF0000"/>
                </a:solidFill>
                <a:latin typeface="Ubuntu"/>
                <a:ea typeface="Ubuntu"/>
                <a:cs typeface="Ubuntu"/>
                <a:sym typeface="Ubuntu"/>
              </a:rPr>
              <a:t>25x</a:t>
            </a:r>
            <a:endParaRPr sz="5000" b="1">
              <a:solidFill>
                <a:srgbClr val="FF0000"/>
              </a:solidFill>
              <a:latin typeface="Ubuntu"/>
              <a:ea typeface="Ubuntu"/>
              <a:cs typeface="Ubuntu"/>
              <a:sym typeface="Ubuntu"/>
            </a:endParaRPr>
          </a:p>
        </p:txBody>
      </p:sp>
      <p:pic>
        <p:nvPicPr>
          <p:cNvPr id="315" name="Google Shape;315;p31"/>
          <p:cNvPicPr preferRelativeResize="0"/>
          <p:nvPr/>
        </p:nvPicPr>
        <p:blipFill>
          <a:blip r:embed="rId5">
            <a:alphaModFix/>
          </a:blip>
          <a:stretch>
            <a:fillRect/>
          </a:stretch>
        </p:blipFill>
        <p:spPr>
          <a:xfrm rot="1497897">
            <a:off x="6841448" y="2857123"/>
            <a:ext cx="485383" cy="173057"/>
          </a:xfrm>
          <a:prstGeom prst="rect">
            <a:avLst/>
          </a:prstGeom>
          <a:noFill/>
          <a:ln>
            <a:noFill/>
          </a:ln>
        </p:spPr>
      </p:pic>
      <p:sp>
        <p:nvSpPr>
          <p:cNvPr id="316" name="Google Shape;316;p31"/>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5</a:t>
            </a:r>
            <a:endParaRPr>
              <a:solidFill>
                <a:schemeClr val="dk1"/>
              </a:solidFill>
              <a:latin typeface="Ubuntu"/>
              <a:ea typeface="Ubuntu"/>
              <a:cs typeface="Ubuntu"/>
              <a:sym typeface="Ubuntu"/>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0"/>
        <p:cNvGrpSpPr/>
        <p:nvPr/>
      </p:nvGrpSpPr>
      <p:grpSpPr>
        <a:xfrm>
          <a:off x="0" y="0"/>
          <a:ext cx="0" cy="0"/>
          <a:chOff x="0" y="0"/>
          <a:chExt cx="0" cy="0"/>
        </a:xfrm>
      </p:grpSpPr>
      <p:sp>
        <p:nvSpPr>
          <p:cNvPr id="321" name="Google Shape;321;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22" name="Google Shape;322;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323" name="Google Shape;323;p32"/>
          <p:cNvSpPr/>
          <p:nvPr/>
        </p:nvSpPr>
        <p:spPr>
          <a:xfrm>
            <a:off x="925500" y="3104675"/>
            <a:ext cx="7293000" cy="1143300"/>
          </a:xfrm>
          <a:prstGeom prst="roundRect">
            <a:avLst>
              <a:gd name="adj" fmla="val 16667"/>
            </a:avLst>
          </a:prstGeom>
          <a:solidFill>
            <a:srgbClr val="000000">
              <a:alpha val="70450"/>
            </a:srgbClr>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324" name="Google Shape;324;p32"/>
          <p:cNvSpPr txBox="1"/>
          <p:nvPr/>
        </p:nvSpPr>
        <p:spPr>
          <a:xfrm>
            <a:off x="1228650" y="3216925"/>
            <a:ext cx="6686700" cy="896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dk1"/>
                </a:solidFill>
                <a:latin typeface="Ubuntu"/>
                <a:ea typeface="Ubuntu"/>
                <a:cs typeface="Ubuntu"/>
                <a:sym typeface="Ubuntu"/>
              </a:rPr>
              <a:t>What are the companions of classical OBe stars in the SMC?</a:t>
            </a:r>
            <a:endParaRPr sz="2200" b="1">
              <a:solidFill>
                <a:schemeClr val="dk1"/>
              </a:solidFill>
              <a:latin typeface="Ubuntu"/>
              <a:ea typeface="Ubuntu"/>
              <a:cs typeface="Ubuntu"/>
              <a:sym typeface="Ubuntu"/>
            </a:endParaRPr>
          </a:p>
        </p:txBody>
      </p:sp>
      <p:sp>
        <p:nvSpPr>
          <p:cNvPr id="325" name="Google Shape;325;p32"/>
          <p:cNvSpPr/>
          <p:nvPr/>
        </p:nvSpPr>
        <p:spPr>
          <a:xfrm>
            <a:off x="925500" y="1625623"/>
            <a:ext cx="7293000" cy="1143300"/>
          </a:xfrm>
          <a:prstGeom prst="roundRect">
            <a:avLst>
              <a:gd name="adj" fmla="val 16667"/>
            </a:avLst>
          </a:prstGeom>
          <a:solidFill>
            <a:srgbClr val="000000">
              <a:alpha val="70450"/>
            </a:srgbClr>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326" name="Google Shape;326;p32"/>
          <p:cNvSpPr txBox="1"/>
          <p:nvPr/>
        </p:nvSpPr>
        <p:spPr>
          <a:xfrm>
            <a:off x="1228650" y="1703025"/>
            <a:ext cx="6686700" cy="94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dk1"/>
                </a:solidFill>
                <a:latin typeface="Ubuntu"/>
                <a:ea typeface="Ubuntu"/>
                <a:cs typeface="Ubuntu"/>
                <a:sym typeface="Ubuntu"/>
              </a:rPr>
              <a:t>What are the binary properties of OBe stars in the SMC?</a:t>
            </a:r>
            <a:endParaRPr sz="2200" b="1">
              <a:solidFill>
                <a:schemeClr val="dk1"/>
              </a:solidFill>
              <a:latin typeface="Ubuntu"/>
              <a:ea typeface="Ubuntu"/>
              <a:cs typeface="Ubuntu"/>
              <a:sym typeface="Ubuntu"/>
            </a:endParaRPr>
          </a:p>
        </p:txBody>
      </p:sp>
      <p:sp>
        <p:nvSpPr>
          <p:cNvPr id="327" name="Google Shape;327;p32"/>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6</a:t>
            </a:r>
            <a:endParaRPr>
              <a:solidFill>
                <a:schemeClr val="dk1"/>
              </a:solidFill>
              <a:latin typeface="Ubuntu"/>
              <a:ea typeface="Ubuntu"/>
              <a:cs typeface="Ubuntu"/>
              <a:sym typeface="Ubuntu"/>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331"/>
        <p:cNvGrpSpPr/>
        <p:nvPr/>
      </p:nvGrpSpPr>
      <p:grpSpPr>
        <a:xfrm>
          <a:off x="0" y="0"/>
          <a:ext cx="0" cy="0"/>
          <a:chOff x="0" y="0"/>
          <a:chExt cx="0" cy="0"/>
        </a:xfrm>
      </p:grpSpPr>
      <p:sp>
        <p:nvSpPr>
          <p:cNvPr id="332" name="Google Shape;332;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33" name="Google Shape;333;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34" name="Google Shape;334;p33"/>
          <p:cNvPicPr preferRelativeResize="0"/>
          <p:nvPr/>
        </p:nvPicPr>
        <p:blipFill>
          <a:blip r:embed="rId3">
            <a:alphaModFix/>
          </a:blip>
          <a:stretch>
            <a:fillRect/>
          </a:stretch>
        </p:blipFill>
        <p:spPr>
          <a:xfrm>
            <a:off x="311700" y="709975"/>
            <a:ext cx="8520600" cy="3617671"/>
          </a:xfrm>
          <a:prstGeom prst="rect">
            <a:avLst/>
          </a:prstGeom>
          <a:noFill/>
          <a:ln>
            <a:noFill/>
          </a:ln>
        </p:spPr>
      </p:pic>
      <p:sp>
        <p:nvSpPr>
          <p:cNvPr id="335" name="Google Shape;335;p33"/>
          <p:cNvSpPr txBox="1"/>
          <p:nvPr/>
        </p:nvSpPr>
        <p:spPr>
          <a:xfrm>
            <a:off x="7460335" y="4283537"/>
            <a:ext cx="1895400" cy="40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Ubuntu"/>
                <a:ea typeface="Ubuntu"/>
                <a:cs typeface="Ubuntu"/>
                <a:sym typeface="Ubuntu"/>
              </a:rPr>
              <a:t>Shenar et al. 2024</a:t>
            </a:r>
            <a:endParaRPr sz="1200">
              <a:solidFill>
                <a:schemeClr val="dk1"/>
              </a:solidFill>
              <a:latin typeface="Ubuntu"/>
              <a:ea typeface="Ubuntu"/>
              <a:cs typeface="Ubuntu"/>
              <a:sym typeface="Ubuntu"/>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339"/>
        <p:cNvGrpSpPr/>
        <p:nvPr/>
      </p:nvGrpSpPr>
      <p:grpSpPr>
        <a:xfrm>
          <a:off x="0" y="0"/>
          <a:ext cx="0" cy="0"/>
          <a:chOff x="0" y="0"/>
          <a:chExt cx="0" cy="0"/>
        </a:xfrm>
      </p:grpSpPr>
      <p:sp>
        <p:nvSpPr>
          <p:cNvPr id="340" name="Google Shape;340;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41" name="Google Shape;341;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42" name="Google Shape;342;p34"/>
          <p:cNvPicPr preferRelativeResize="0"/>
          <p:nvPr/>
        </p:nvPicPr>
        <p:blipFill>
          <a:blip r:embed="rId3">
            <a:alphaModFix/>
          </a:blip>
          <a:stretch>
            <a:fillRect/>
          </a:stretch>
        </p:blipFill>
        <p:spPr>
          <a:xfrm>
            <a:off x="311700" y="309297"/>
            <a:ext cx="8520600" cy="4524928"/>
          </a:xfrm>
          <a:prstGeom prst="rect">
            <a:avLst/>
          </a:prstGeom>
          <a:noFill/>
          <a:ln>
            <a:noFill/>
          </a:ln>
        </p:spPr>
      </p:pic>
      <p:sp>
        <p:nvSpPr>
          <p:cNvPr id="343" name="Google Shape;343;p34"/>
          <p:cNvSpPr txBox="1"/>
          <p:nvPr/>
        </p:nvSpPr>
        <p:spPr>
          <a:xfrm>
            <a:off x="7027387" y="4738915"/>
            <a:ext cx="2346000" cy="40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Ubuntu"/>
                <a:ea typeface="Ubuntu"/>
                <a:cs typeface="Ubuntu"/>
                <a:sym typeface="Ubuntu"/>
              </a:rPr>
              <a:t>Bestenlehner et al. 2025</a:t>
            </a:r>
            <a:endParaRPr sz="1200">
              <a:solidFill>
                <a:schemeClr val="dk1"/>
              </a:solidFill>
              <a:latin typeface="Ubuntu"/>
              <a:ea typeface="Ubuntu"/>
              <a:cs typeface="Ubuntu"/>
              <a:sym typeface="Ubuntu"/>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to identify binaries</a:t>
            </a:r>
            <a:endParaRPr>
              <a:latin typeface="Ubuntu"/>
              <a:ea typeface="Ubuntu"/>
              <a:cs typeface="Ubuntu"/>
              <a:sym typeface="Ubuntu"/>
            </a:endParaRPr>
          </a:p>
        </p:txBody>
      </p:sp>
      <p:pic>
        <p:nvPicPr>
          <p:cNvPr id="358" name="Google Shape;358;p36"/>
          <p:cNvPicPr preferRelativeResize="0"/>
          <p:nvPr/>
        </p:nvPicPr>
        <p:blipFill>
          <a:blip r:embed="rId3">
            <a:alphaModFix/>
          </a:blip>
          <a:stretch>
            <a:fillRect/>
          </a:stretch>
        </p:blipFill>
        <p:spPr>
          <a:xfrm>
            <a:off x="50950" y="2127475"/>
            <a:ext cx="3733200" cy="2781600"/>
          </a:xfrm>
          <a:prstGeom prst="roundRect">
            <a:avLst>
              <a:gd name="adj" fmla="val 5070"/>
            </a:avLst>
          </a:prstGeom>
          <a:noFill/>
          <a:ln w="19050" cap="flat" cmpd="sng">
            <a:solidFill>
              <a:schemeClr val="dk2"/>
            </a:solidFill>
            <a:prstDash val="solid"/>
            <a:round/>
            <a:headEnd type="none" w="sm" len="sm"/>
            <a:tailEnd type="none" w="sm" len="sm"/>
          </a:ln>
        </p:spPr>
      </p:pic>
      <p:sp>
        <p:nvSpPr>
          <p:cNvPr id="359" name="Google Shape;359;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latin typeface="Ubuntu"/>
                <a:ea typeface="Ubuntu"/>
                <a:cs typeface="Ubuntu"/>
                <a:sym typeface="Ubuntu"/>
              </a:rPr>
              <a:t>Measured radial velocities (RVs) by performing voigt profile </a:t>
            </a:r>
            <a:r>
              <a:rPr lang="en"/>
              <a:t>fitting</a:t>
            </a:r>
            <a:r>
              <a:rPr lang="en">
                <a:latin typeface="Ubuntu"/>
                <a:ea typeface="Ubuntu"/>
                <a:cs typeface="Ubuntu"/>
                <a:sym typeface="Ubuntu"/>
              </a:rPr>
              <a:t> and CCF method to suitable HeI </a:t>
            </a:r>
            <a:r>
              <a:rPr lang="en"/>
              <a:t>and </a:t>
            </a:r>
            <a:r>
              <a:rPr lang="en">
                <a:latin typeface="Ubuntu"/>
                <a:ea typeface="Ubuntu"/>
                <a:cs typeface="Ubuntu"/>
                <a:sym typeface="Ubuntu"/>
              </a:rPr>
              <a:t>HeII lines</a:t>
            </a:r>
            <a:endParaRPr>
              <a:latin typeface="Ubuntu"/>
              <a:ea typeface="Ubuntu"/>
              <a:cs typeface="Ubuntu"/>
              <a:sym typeface="Ubuntu"/>
            </a:endParaRPr>
          </a:p>
        </p:txBody>
      </p:sp>
      <p:pic>
        <p:nvPicPr>
          <p:cNvPr id="360" name="Google Shape;360;p36"/>
          <p:cNvPicPr preferRelativeResize="0"/>
          <p:nvPr/>
        </p:nvPicPr>
        <p:blipFill rotWithShape="1">
          <a:blip r:embed="rId4">
            <a:alphaModFix/>
          </a:blip>
          <a:srcRect r="6916"/>
          <a:stretch/>
        </p:blipFill>
        <p:spPr>
          <a:xfrm>
            <a:off x="3803380" y="2091029"/>
            <a:ext cx="5319000" cy="2829300"/>
          </a:xfrm>
          <a:prstGeom prst="roundRect">
            <a:avLst>
              <a:gd name="adj" fmla="val 5247"/>
            </a:avLst>
          </a:prstGeom>
          <a:noFill/>
          <a:ln w="19050" cap="flat" cmpd="sng">
            <a:solidFill>
              <a:srgbClr val="000000"/>
            </a:solidFill>
            <a:prstDash val="solid"/>
            <a:round/>
            <a:headEnd type="none" w="sm" len="sm"/>
            <a:tailEnd type="none" w="sm" len="sm"/>
          </a:ln>
        </p:spPr>
      </p:pic>
      <p:cxnSp>
        <p:nvCxnSpPr>
          <p:cNvPr id="361" name="Google Shape;361;p36"/>
          <p:cNvCxnSpPr/>
          <p:nvPr/>
        </p:nvCxnSpPr>
        <p:spPr>
          <a:xfrm rot="10800000">
            <a:off x="1203475" y="2938900"/>
            <a:ext cx="443100" cy="332100"/>
          </a:xfrm>
          <a:prstGeom prst="straightConnector1">
            <a:avLst/>
          </a:prstGeom>
          <a:noFill/>
          <a:ln w="19050" cap="flat" cmpd="sng">
            <a:solidFill>
              <a:srgbClr val="073763"/>
            </a:solidFill>
            <a:prstDash val="solid"/>
            <a:round/>
            <a:headEnd type="none" w="med" len="med"/>
            <a:tailEnd type="triangle" w="med" len="med"/>
          </a:ln>
        </p:spPr>
      </p:cxnSp>
      <p:cxnSp>
        <p:nvCxnSpPr>
          <p:cNvPr id="362" name="Google Shape;362;p36"/>
          <p:cNvCxnSpPr>
            <a:stCxn id="363" idx="2"/>
          </p:cNvCxnSpPr>
          <p:nvPr/>
        </p:nvCxnSpPr>
        <p:spPr>
          <a:xfrm>
            <a:off x="1917557" y="3412698"/>
            <a:ext cx="533700" cy="360300"/>
          </a:xfrm>
          <a:prstGeom prst="straightConnector1">
            <a:avLst/>
          </a:prstGeom>
          <a:noFill/>
          <a:ln w="19050" cap="flat" cmpd="sng">
            <a:solidFill>
              <a:schemeClr val="accent5"/>
            </a:solidFill>
            <a:prstDash val="solid"/>
            <a:round/>
            <a:headEnd type="none" w="med" len="med"/>
            <a:tailEnd type="triangle" w="med" len="med"/>
          </a:ln>
        </p:spPr>
      </p:cxnSp>
      <p:pic>
        <p:nvPicPr>
          <p:cNvPr id="363" name="Google Shape;363;p36"/>
          <p:cNvPicPr preferRelativeResize="0"/>
          <p:nvPr/>
        </p:nvPicPr>
        <p:blipFill>
          <a:blip r:embed="rId5">
            <a:alphaModFix/>
          </a:blip>
          <a:stretch>
            <a:fillRect/>
          </a:stretch>
        </p:blipFill>
        <p:spPr>
          <a:xfrm>
            <a:off x="1465161" y="3090111"/>
            <a:ext cx="904794" cy="322587"/>
          </a:xfrm>
          <a:prstGeom prst="rect">
            <a:avLst/>
          </a:prstGeom>
          <a:noFill/>
          <a:ln>
            <a:noFill/>
          </a:ln>
        </p:spPr>
      </p:pic>
      <p:grpSp>
        <p:nvGrpSpPr>
          <p:cNvPr id="364" name="Google Shape;364;p36"/>
          <p:cNvGrpSpPr/>
          <p:nvPr/>
        </p:nvGrpSpPr>
        <p:grpSpPr>
          <a:xfrm>
            <a:off x="4124525" y="2242810"/>
            <a:ext cx="4950009" cy="2422135"/>
            <a:chOff x="4124525" y="2242810"/>
            <a:chExt cx="4950009" cy="2422135"/>
          </a:xfrm>
        </p:grpSpPr>
        <p:sp>
          <p:nvSpPr>
            <p:cNvPr id="365" name="Google Shape;365;p36"/>
            <p:cNvSpPr/>
            <p:nvPr/>
          </p:nvSpPr>
          <p:spPr>
            <a:xfrm>
              <a:off x="4124525" y="3012225"/>
              <a:ext cx="687300" cy="1149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366" name="Google Shape;366;p36"/>
            <p:cNvSpPr/>
            <p:nvPr/>
          </p:nvSpPr>
          <p:spPr>
            <a:xfrm rot="5400000">
              <a:off x="5812184" y="555160"/>
              <a:ext cx="1574700" cy="4950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367" name="Google Shape;367;p36"/>
            <p:cNvSpPr/>
            <p:nvPr/>
          </p:nvSpPr>
          <p:spPr>
            <a:xfrm>
              <a:off x="4557903" y="3515945"/>
              <a:ext cx="4507200" cy="1149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368" name="Google Shape;368;p36"/>
            <p:cNvSpPr/>
            <p:nvPr/>
          </p:nvSpPr>
          <p:spPr>
            <a:xfrm>
              <a:off x="4124525" y="4393726"/>
              <a:ext cx="1144500" cy="224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grpSp>
      <p:cxnSp>
        <p:nvCxnSpPr>
          <p:cNvPr id="369" name="Google Shape;369;p36"/>
          <p:cNvCxnSpPr>
            <a:endCxn id="370" idx="2"/>
          </p:cNvCxnSpPr>
          <p:nvPr/>
        </p:nvCxnSpPr>
        <p:spPr>
          <a:xfrm>
            <a:off x="2690325" y="4017175"/>
            <a:ext cx="1695600" cy="224700"/>
          </a:xfrm>
          <a:prstGeom prst="straightConnector1">
            <a:avLst/>
          </a:prstGeom>
          <a:noFill/>
          <a:ln w="28575" cap="flat" cmpd="sng">
            <a:solidFill>
              <a:srgbClr val="FF0000"/>
            </a:solidFill>
            <a:prstDash val="solid"/>
            <a:round/>
            <a:headEnd type="none" w="med" len="med"/>
            <a:tailEnd type="triangle" w="med" len="med"/>
          </a:ln>
        </p:spPr>
      </p:cxnSp>
      <p:sp>
        <p:nvSpPr>
          <p:cNvPr id="370" name="Google Shape;370;p36"/>
          <p:cNvSpPr/>
          <p:nvPr/>
        </p:nvSpPr>
        <p:spPr>
          <a:xfrm>
            <a:off x="4385925" y="4142275"/>
            <a:ext cx="186000" cy="199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371" name="Google Shape;371;p36"/>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7</a:t>
            </a:r>
            <a:endParaRPr>
              <a:solidFill>
                <a:schemeClr val="dk1"/>
              </a:solidFill>
              <a:latin typeface="Ubuntu"/>
              <a:ea typeface="Ubuntu"/>
              <a:cs typeface="Ubuntu"/>
              <a:sym typeface="Ubuntu"/>
            </a:endParaRPr>
          </a:p>
        </p:txBody>
      </p:sp>
      <p:cxnSp>
        <p:nvCxnSpPr>
          <p:cNvPr id="372" name="Google Shape;372;p36"/>
          <p:cNvCxnSpPr/>
          <p:nvPr/>
        </p:nvCxnSpPr>
        <p:spPr>
          <a:xfrm flipH="1">
            <a:off x="1354457" y="3412698"/>
            <a:ext cx="563100" cy="527700"/>
          </a:xfrm>
          <a:prstGeom prst="straightConnector1">
            <a:avLst/>
          </a:prstGeom>
          <a:noFill/>
          <a:ln w="19050" cap="flat" cmpd="sng">
            <a:solidFill>
              <a:schemeClr val="accent5"/>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to identify binaries</a:t>
            </a:r>
            <a:endParaRPr>
              <a:latin typeface="Ubuntu"/>
              <a:ea typeface="Ubuntu"/>
              <a:cs typeface="Ubuntu"/>
              <a:sym typeface="Ubuntu"/>
            </a:endParaRPr>
          </a:p>
        </p:txBody>
      </p:sp>
      <p:pic>
        <p:nvPicPr>
          <p:cNvPr id="378" name="Google Shape;378;p37"/>
          <p:cNvPicPr preferRelativeResize="0"/>
          <p:nvPr/>
        </p:nvPicPr>
        <p:blipFill>
          <a:blip r:embed="rId3">
            <a:alphaModFix/>
          </a:blip>
          <a:stretch>
            <a:fillRect/>
          </a:stretch>
        </p:blipFill>
        <p:spPr>
          <a:xfrm>
            <a:off x="50950" y="2127475"/>
            <a:ext cx="3733200" cy="2781600"/>
          </a:xfrm>
          <a:prstGeom prst="roundRect">
            <a:avLst>
              <a:gd name="adj" fmla="val 5070"/>
            </a:avLst>
          </a:prstGeom>
          <a:noFill/>
          <a:ln w="19050" cap="flat" cmpd="sng">
            <a:solidFill>
              <a:schemeClr val="dk2"/>
            </a:solidFill>
            <a:prstDash val="solid"/>
            <a:round/>
            <a:headEnd type="none" w="sm" len="sm"/>
            <a:tailEnd type="none" w="sm" len="sm"/>
          </a:ln>
        </p:spPr>
      </p:pic>
      <p:sp>
        <p:nvSpPr>
          <p:cNvPr id="379" name="Google Shape;379;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latin typeface="Ubuntu"/>
                <a:ea typeface="Ubuntu"/>
                <a:cs typeface="Ubuntu"/>
                <a:sym typeface="Ubuntu"/>
              </a:rPr>
              <a:t>Measured radial velocities (RVs) by performing voigt profile </a:t>
            </a:r>
            <a:r>
              <a:rPr lang="en"/>
              <a:t>fitting</a:t>
            </a:r>
            <a:r>
              <a:rPr lang="en">
                <a:latin typeface="Ubuntu"/>
                <a:ea typeface="Ubuntu"/>
                <a:cs typeface="Ubuntu"/>
                <a:sym typeface="Ubuntu"/>
              </a:rPr>
              <a:t> and CCF method to suitable HeI </a:t>
            </a:r>
            <a:r>
              <a:rPr lang="en"/>
              <a:t>and </a:t>
            </a:r>
            <a:r>
              <a:rPr lang="en">
                <a:latin typeface="Ubuntu"/>
                <a:ea typeface="Ubuntu"/>
                <a:cs typeface="Ubuntu"/>
                <a:sym typeface="Ubuntu"/>
              </a:rPr>
              <a:t>HeII lines</a:t>
            </a:r>
            <a:endParaRPr>
              <a:latin typeface="Ubuntu"/>
              <a:ea typeface="Ubuntu"/>
              <a:cs typeface="Ubuntu"/>
              <a:sym typeface="Ubuntu"/>
            </a:endParaRPr>
          </a:p>
        </p:txBody>
      </p:sp>
      <p:pic>
        <p:nvPicPr>
          <p:cNvPr id="380" name="Google Shape;380;p37"/>
          <p:cNvPicPr preferRelativeResize="0"/>
          <p:nvPr/>
        </p:nvPicPr>
        <p:blipFill rotWithShape="1">
          <a:blip r:embed="rId4">
            <a:alphaModFix/>
          </a:blip>
          <a:srcRect r="6916"/>
          <a:stretch/>
        </p:blipFill>
        <p:spPr>
          <a:xfrm>
            <a:off x="3803380" y="2091029"/>
            <a:ext cx="5319000" cy="2829300"/>
          </a:xfrm>
          <a:prstGeom prst="roundRect">
            <a:avLst>
              <a:gd name="adj" fmla="val 5247"/>
            </a:avLst>
          </a:prstGeom>
          <a:noFill/>
          <a:ln w="19050" cap="flat" cmpd="sng">
            <a:solidFill>
              <a:srgbClr val="000000"/>
            </a:solidFill>
            <a:prstDash val="solid"/>
            <a:round/>
            <a:headEnd type="none" w="sm" len="sm"/>
            <a:tailEnd type="none" w="sm" len="sm"/>
          </a:ln>
        </p:spPr>
      </p:pic>
      <p:cxnSp>
        <p:nvCxnSpPr>
          <p:cNvPr id="381" name="Google Shape;381;p37"/>
          <p:cNvCxnSpPr/>
          <p:nvPr/>
        </p:nvCxnSpPr>
        <p:spPr>
          <a:xfrm rot="10800000">
            <a:off x="1203475" y="2938900"/>
            <a:ext cx="443100" cy="332100"/>
          </a:xfrm>
          <a:prstGeom prst="straightConnector1">
            <a:avLst/>
          </a:prstGeom>
          <a:noFill/>
          <a:ln w="19050" cap="flat" cmpd="sng">
            <a:solidFill>
              <a:srgbClr val="073763"/>
            </a:solidFill>
            <a:prstDash val="solid"/>
            <a:round/>
            <a:headEnd type="none" w="med" len="med"/>
            <a:tailEnd type="triangle" w="med" len="med"/>
          </a:ln>
        </p:spPr>
      </p:cxnSp>
      <p:cxnSp>
        <p:nvCxnSpPr>
          <p:cNvPr id="382" name="Google Shape;382;p37"/>
          <p:cNvCxnSpPr>
            <a:stCxn id="383" idx="2"/>
          </p:cNvCxnSpPr>
          <p:nvPr/>
        </p:nvCxnSpPr>
        <p:spPr>
          <a:xfrm>
            <a:off x="1917557" y="3412698"/>
            <a:ext cx="533700" cy="360300"/>
          </a:xfrm>
          <a:prstGeom prst="straightConnector1">
            <a:avLst/>
          </a:prstGeom>
          <a:noFill/>
          <a:ln w="19050" cap="flat" cmpd="sng">
            <a:solidFill>
              <a:schemeClr val="accent5"/>
            </a:solidFill>
            <a:prstDash val="solid"/>
            <a:round/>
            <a:headEnd type="none" w="med" len="med"/>
            <a:tailEnd type="triangle" w="med" len="med"/>
          </a:ln>
        </p:spPr>
      </p:cxnSp>
      <p:pic>
        <p:nvPicPr>
          <p:cNvPr id="383" name="Google Shape;383;p37"/>
          <p:cNvPicPr preferRelativeResize="0"/>
          <p:nvPr/>
        </p:nvPicPr>
        <p:blipFill>
          <a:blip r:embed="rId5">
            <a:alphaModFix/>
          </a:blip>
          <a:stretch>
            <a:fillRect/>
          </a:stretch>
        </p:blipFill>
        <p:spPr>
          <a:xfrm>
            <a:off x="1465161" y="3090111"/>
            <a:ext cx="904794" cy="322587"/>
          </a:xfrm>
          <a:prstGeom prst="rect">
            <a:avLst/>
          </a:prstGeom>
          <a:noFill/>
          <a:ln>
            <a:noFill/>
          </a:ln>
        </p:spPr>
      </p:pic>
      <p:cxnSp>
        <p:nvCxnSpPr>
          <p:cNvPr id="384" name="Google Shape;384;p37"/>
          <p:cNvCxnSpPr>
            <a:endCxn id="385" idx="2"/>
          </p:cNvCxnSpPr>
          <p:nvPr/>
        </p:nvCxnSpPr>
        <p:spPr>
          <a:xfrm>
            <a:off x="2690325" y="4017175"/>
            <a:ext cx="1695600" cy="224700"/>
          </a:xfrm>
          <a:prstGeom prst="straightConnector1">
            <a:avLst/>
          </a:prstGeom>
          <a:noFill/>
          <a:ln w="28575" cap="flat" cmpd="sng">
            <a:solidFill>
              <a:srgbClr val="FF0000"/>
            </a:solidFill>
            <a:prstDash val="solid"/>
            <a:round/>
            <a:headEnd type="none" w="med" len="med"/>
            <a:tailEnd type="triangle" w="med" len="med"/>
          </a:ln>
        </p:spPr>
      </p:cxnSp>
      <p:sp>
        <p:nvSpPr>
          <p:cNvPr id="385" name="Google Shape;385;p37"/>
          <p:cNvSpPr/>
          <p:nvPr/>
        </p:nvSpPr>
        <p:spPr>
          <a:xfrm>
            <a:off x="4385925" y="4142275"/>
            <a:ext cx="186000" cy="199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386" name="Google Shape;386;p37"/>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7</a:t>
            </a:r>
            <a:endParaRPr>
              <a:solidFill>
                <a:schemeClr val="dk1"/>
              </a:solidFill>
              <a:latin typeface="Ubuntu"/>
              <a:ea typeface="Ubuntu"/>
              <a:cs typeface="Ubuntu"/>
              <a:sym typeface="Ubuntu"/>
            </a:endParaRPr>
          </a:p>
        </p:txBody>
      </p:sp>
      <p:cxnSp>
        <p:nvCxnSpPr>
          <p:cNvPr id="387" name="Google Shape;387;p37"/>
          <p:cNvCxnSpPr/>
          <p:nvPr/>
        </p:nvCxnSpPr>
        <p:spPr>
          <a:xfrm flipH="1">
            <a:off x="1354457" y="3412698"/>
            <a:ext cx="563100" cy="527700"/>
          </a:xfrm>
          <a:prstGeom prst="straightConnector1">
            <a:avLst/>
          </a:prstGeom>
          <a:noFill/>
          <a:ln w="19050" cap="flat" cmpd="sng">
            <a:solidFill>
              <a:schemeClr val="accent5"/>
            </a:solidFill>
            <a:prstDash val="solid"/>
            <a:round/>
            <a:headEnd type="none" w="med" len="med"/>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Why are massive stars important?</a:t>
            </a:r>
            <a:endParaRPr/>
          </a:p>
        </p:txBody>
      </p:sp>
      <p:sp>
        <p:nvSpPr>
          <p:cNvPr id="67" name="Google Shape;67;p14"/>
          <p:cNvSpPr txBox="1">
            <a:spLocks noGrp="1"/>
          </p:cNvSpPr>
          <p:nvPr>
            <p:ph type="body" idx="1"/>
          </p:nvPr>
        </p:nvSpPr>
        <p:spPr>
          <a:xfrm>
            <a:off x="311700" y="1152475"/>
            <a:ext cx="8520600" cy="5727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r>
              <a:rPr lang="en" b="1"/>
              <a:t>Massive stars are fundamental drivers of cosmic evolution</a:t>
            </a:r>
            <a:endParaRPr/>
          </a:p>
        </p:txBody>
      </p:sp>
      <p:sp>
        <p:nvSpPr>
          <p:cNvPr id="68" name="Google Shape;68;p14"/>
          <p:cNvSpPr txBox="1"/>
          <p:nvPr/>
        </p:nvSpPr>
        <p:spPr>
          <a:xfrm>
            <a:off x="6799534" y="4258947"/>
            <a:ext cx="2407500" cy="10449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900">
                <a:solidFill>
                  <a:schemeClr val="dk1"/>
                </a:solidFill>
                <a:latin typeface="Ubuntu"/>
                <a:ea typeface="Ubuntu"/>
                <a:cs typeface="Ubuntu"/>
                <a:sym typeface="Ubuntu"/>
              </a:rPr>
              <a:t>e.g., Salpeter 1955, Heger et al. 2003,</a:t>
            </a:r>
            <a:endParaRPr sz="900">
              <a:solidFill>
                <a:schemeClr val="dk1"/>
              </a:solidFill>
              <a:latin typeface="Ubuntu"/>
              <a:ea typeface="Ubuntu"/>
              <a:cs typeface="Ubuntu"/>
              <a:sym typeface="Ubuntu"/>
            </a:endParaRPr>
          </a:p>
          <a:p>
            <a:pPr marL="0" lvl="0" indent="0" algn="r" rtl="0">
              <a:lnSpc>
                <a:spcPct val="115000"/>
              </a:lnSpc>
              <a:spcBef>
                <a:spcPts val="0"/>
              </a:spcBef>
              <a:spcAft>
                <a:spcPts val="0"/>
              </a:spcAft>
              <a:buNone/>
            </a:pPr>
            <a:r>
              <a:rPr lang="en" sz="900">
                <a:solidFill>
                  <a:schemeClr val="dk1"/>
                </a:solidFill>
                <a:latin typeface="Ubuntu"/>
                <a:ea typeface="Ubuntu"/>
                <a:cs typeface="Ubuntu"/>
                <a:sym typeface="Ubuntu"/>
              </a:rPr>
              <a:t>Jamet et al. 2004, Bresolin et al. 2008,</a:t>
            </a:r>
            <a:endParaRPr sz="900">
              <a:solidFill>
                <a:schemeClr val="dk1"/>
              </a:solidFill>
              <a:latin typeface="Ubuntu"/>
              <a:ea typeface="Ubuntu"/>
              <a:cs typeface="Ubuntu"/>
              <a:sym typeface="Ubuntu"/>
            </a:endParaRPr>
          </a:p>
          <a:p>
            <a:pPr marL="0" lvl="0" indent="0" algn="r" rtl="0">
              <a:lnSpc>
                <a:spcPct val="115000"/>
              </a:lnSpc>
              <a:spcBef>
                <a:spcPts val="0"/>
              </a:spcBef>
              <a:spcAft>
                <a:spcPts val="0"/>
              </a:spcAft>
              <a:buNone/>
            </a:pPr>
            <a:r>
              <a:rPr lang="en" sz="900">
                <a:solidFill>
                  <a:schemeClr val="dk1"/>
                </a:solidFill>
                <a:latin typeface="Ubuntu"/>
                <a:ea typeface="Ubuntu"/>
                <a:cs typeface="Ubuntu"/>
                <a:sym typeface="Ubuntu"/>
              </a:rPr>
              <a:t>Langer 2012, Tanvir et al. 2013,</a:t>
            </a:r>
            <a:endParaRPr sz="900">
              <a:solidFill>
                <a:schemeClr val="dk1"/>
              </a:solidFill>
              <a:latin typeface="Ubuntu"/>
              <a:ea typeface="Ubuntu"/>
              <a:cs typeface="Ubuntu"/>
              <a:sym typeface="Ubuntu"/>
            </a:endParaRPr>
          </a:p>
          <a:p>
            <a:pPr marL="0" lvl="0" indent="0" algn="r" rtl="0">
              <a:lnSpc>
                <a:spcPct val="115000"/>
              </a:lnSpc>
              <a:spcBef>
                <a:spcPts val="0"/>
              </a:spcBef>
              <a:spcAft>
                <a:spcPts val="0"/>
              </a:spcAft>
              <a:buNone/>
            </a:pPr>
            <a:r>
              <a:rPr lang="en" sz="900">
                <a:solidFill>
                  <a:schemeClr val="dk1"/>
                </a:solidFill>
                <a:latin typeface="Ubuntu"/>
                <a:ea typeface="Ubuntu"/>
                <a:cs typeface="Ubuntu"/>
                <a:sym typeface="Ubuntu"/>
              </a:rPr>
              <a:t>Hopkins et al. 2014, Aoki et al. 2014,</a:t>
            </a:r>
            <a:endParaRPr sz="900">
              <a:solidFill>
                <a:schemeClr val="dk1"/>
              </a:solidFill>
              <a:latin typeface="Ubuntu"/>
              <a:ea typeface="Ubuntu"/>
              <a:cs typeface="Ubuntu"/>
              <a:sym typeface="Ubuntu"/>
            </a:endParaRPr>
          </a:p>
          <a:p>
            <a:pPr marL="0" lvl="0" indent="0" algn="r" rtl="0">
              <a:lnSpc>
                <a:spcPct val="115000"/>
              </a:lnSpc>
              <a:spcBef>
                <a:spcPts val="0"/>
              </a:spcBef>
              <a:spcAft>
                <a:spcPts val="0"/>
              </a:spcAft>
              <a:buNone/>
            </a:pPr>
            <a:r>
              <a:rPr lang="en" sz="900">
                <a:solidFill>
                  <a:schemeClr val="dk1"/>
                </a:solidFill>
                <a:latin typeface="Ubuntu"/>
                <a:ea typeface="Ubuntu"/>
                <a:cs typeface="Ubuntu"/>
                <a:sym typeface="Ubuntu"/>
              </a:rPr>
              <a:t>Belczynski et al. 2016, Abbott et al. 2019.</a:t>
            </a:r>
            <a:endParaRPr sz="900">
              <a:solidFill>
                <a:schemeClr val="dk1"/>
              </a:solidFill>
              <a:latin typeface="Ubuntu"/>
              <a:ea typeface="Ubuntu"/>
              <a:cs typeface="Ubuntu"/>
              <a:sym typeface="Ubuntu"/>
            </a:endParaRPr>
          </a:p>
        </p:txBody>
      </p:sp>
      <p:pic>
        <p:nvPicPr>
          <p:cNvPr id="69" name="Google Shape;69;p14"/>
          <p:cNvPicPr preferRelativeResize="0"/>
          <p:nvPr/>
        </p:nvPicPr>
        <p:blipFill rotWithShape="1">
          <a:blip r:embed="rId3">
            <a:alphaModFix/>
          </a:blip>
          <a:srcRect l="15533" t="12322" r="14183" b="10666"/>
          <a:stretch/>
        </p:blipFill>
        <p:spPr>
          <a:xfrm rot="5400000">
            <a:off x="4347100" y="2692000"/>
            <a:ext cx="849600" cy="1490100"/>
          </a:xfrm>
          <a:prstGeom prst="roundRect">
            <a:avLst>
              <a:gd name="adj" fmla="val 41696"/>
            </a:avLst>
          </a:prstGeom>
          <a:noFill/>
          <a:ln w="19050" cap="flat" cmpd="sng">
            <a:solidFill>
              <a:schemeClr val="dk2"/>
            </a:solidFill>
            <a:prstDash val="solid"/>
            <a:round/>
            <a:headEnd type="none" w="sm" len="sm"/>
            <a:tailEnd type="none" w="sm" len="sm"/>
          </a:ln>
        </p:spPr>
      </p:pic>
      <p:pic>
        <p:nvPicPr>
          <p:cNvPr id="70" name="Google Shape;70;p14"/>
          <p:cNvPicPr preferRelativeResize="0"/>
          <p:nvPr/>
        </p:nvPicPr>
        <p:blipFill>
          <a:blip r:embed="rId4">
            <a:alphaModFix/>
          </a:blip>
          <a:stretch>
            <a:fillRect/>
          </a:stretch>
        </p:blipFill>
        <p:spPr>
          <a:xfrm>
            <a:off x="7145825" y="1017725"/>
            <a:ext cx="1616400" cy="1534800"/>
          </a:xfrm>
          <a:prstGeom prst="roundRect">
            <a:avLst>
              <a:gd name="adj" fmla="val 33588"/>
            </a:avLst>
          </a:prstGeom>
          <a:noFill/>
          <a:ln w="19050" cap="flat" cmpd="sng">
            <a:solidFill>
              <a:schemeClr val="dk2"/>
            </a:solidFill>
            <a:prstDash val="solid"/>
            <a:round/>
            <a:headEnd type="none" w="sm" len="sm"/>
            <a:tailEnd type="none" w="sm" len="sm"/>
          </a:ln>
        </p:spPr>
      </p:pic>
      <p:sp>
        <p:nvSpPr>
          <p:cNvPr id="71" name="Google Shape;71;p14"/>
          <p:cNvSpPr txBox="1"/>
          <p:nvPr/>
        </p:nvSpPr>
        <p:spPr>
          <a:xfrm>
            <a:off x="311700" y="3541313"/>
            <a:ext cx="3561900" cy="490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Ubuntu"/>
              <a:buChar char="-"/>
            </a:pPr>
            <a:r>
              <a:rPr lang="en" sz="1800">
                <a:solidFill>
                  <a:schemeClr val="dk1"/>
                </a:solidFill>
                <a:latin typeface="Ubuntu"/>
                <a:ea typeface="Ubuntu"/>
                <a:cs typeface="Ubuntu"/>
                <a:sym typeface="Ubuntu"/>
              </a:rPr>
              <a:t>Supernova progenitors</a:t>
            </a:r>
            <a:endParaRPr sz="1800">
              <a:solidFill>
                <a:schemeClr val="dk1"/>
              </a:solidFill>
              <a:latin typeface="Ubuntu"/>
              <a:ea typeface="Ubuntu"/>
              <a:cs typeface="Ubuntu"/>
              <a:sym typeface="Ubuntu"/>
            </a:endParaRPr>
          </a:p>
        </p:txBody>
      </p:sp>
      <p:sp>
        <p:nvSpPr>
          <p:cNvPr id="72" name="Google Shape;72;p14"/>
          <p:cNvSpPr txBox="1"/>
          <p:nvPr/>
        </p:nvSpPr>
        <p:spPr>
          <a:xfrm>
            <a:off x="311688" y="1631472"/>
            <a:ext cx="3561900" cy="490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Ubuntu"/>
              <a:buChar char="-"/>
            </a:pPr>
            <a:r>
              <a:rPr lang="en" sz="1800">
                <a:solidFill>
                  <a:schemeClr val="dk1"/>
                </a:solidFill>
                <a:latin typeface="Ubuntu"/>
                <a:ea typeface="Ubuntu"/>
                <a:cs typeface="Ubuntu"/>
                <a:sym typeface="Ubuntu"/>
              </a:rPr>
              <a:t>Source of ionizing radiation</a:t>
            </a:r>
            <a:endParaRPr sz="1800">
              <a:solidFill>
                <a:schemeClr val="dk1"/>
              </a:solidFill>
              <a:latin typeface="Ubuntu"/>
              <a:ea typeface="Ubuntu"/>
              <a:cs typeface="Ubuntu"/>
              <a:sym typeface="Ubuntu"/>
            </a:endParaRPr>
          </a:p>
        </p:txBody>
      </p:sp>
      <p:pic>
        <p:nvPicPr>
          <p:cNvPr id="73" name="Google Shape;73;p14"/>
          <p:cNvPicPr preferRelativeResize="0"/>
          <p:nvPr/>
        </p:nvPicPr>
        <p:blipFill rotWithShape="1">
          <a:blip r:embed="rId5">
            <a:alphaModFix/>
          </a:blip>
          <a:srcRect l="13432" t="13648" r="14817" b="11073"/>
          <a:stretch/>
        </p:blipFill>
        <p:spPr>
          <a:xfrm>
            <a:off x="7279200" y="2748552"/>
            <a:ext cx="1528800" cy="1254300"/>
          </a:xfrm>
          <a:prstGeom prst="roundRect">
            <a:avLst>
              <a:gd name="adj" fmla="val 30232"/>
            </a:avLst>
          </a:prstGeom>
          <a:noFill/>
          <a:ln w="19050" cap="flat" cmpd="sng">
            <a:solidFill>
              <a:schemeClr val="dk2"/>
            </a:solidFill>
            <a:prstDash val="solid"/>
            <a:round/>
            <a:headEnd type="none" w="sm" len="sm"/>
            <a:tailEnd type="none" w="sm" len="sm"/>
          </a:ln>
        </p:spPr>
      </p:pic>
      <p:sp>
        <p:nvSpPr>
          <p:cNvPr id="74" name="Google Shape;74;p14"/>
          <p:cNvSpPr txBox="1"/>
          <p:nvPr/>
        </p:nvSpPr>
        <p:spPr>
          <a:xfrm>
            <a:off x="311700" y="2586400"/>
            <a:ext cx="3561900" cy="490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Ubuntu"/>
              <a:buChar char="-"/>
            </a:pPr>
            <a:r>
              <a:rPr lang="en" sz="1800">
                <a:solidFill>
                  <a:schemeClr val="dk1"/>
                </a:solidFill>
                <a:latin typeface="Ubuntu"/>
                <a:ea typeface="Ubuntu"/>
                <a:cs typeface="Ubuntu"/>
                <a:sym typeface="Ubuntu"/>
              </a:rPr>
              <a:t>Chemical enrichment</a:t>
            </a:r>
            <a:endParaRPr sz="1800">
              <a:solidFill>
                <a:schemeClr val="dk1"/>
              </a:solidFill>
              <a:latin typeface="Ubuntu"/>
              <a:ea typeface="Ubuntu"/>
              <a:cs typeface="Ubuntu"/>
              <a:sym typeface="Ubuntu"/>
            </a:endParaRPr>
          </a:p>
        </p:txBody>
      </p:sp>
      <p:sp>
        <p:nvSpPr>
          <p:cNvPr id="75" name="Google Shape;75;p14"/>
          <p:cNvSpPr txBox="1"/>
          <p:nvPr/>
        </p:nvSpPr>
        <p:spPr>
          <a:xfrm>
            <a:off x="311700" y="3056550"/>
            <a:ext cx="3561900" cy="490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Ubuntu"/>
              <a:buChar char="-"/>
            </a:pPr>
            <a:r>
              <a:rPr lang="en" sz="1800">
                <a:solidFill>
                  <a:schemeClr val="dk1"/>
                </a:solidFill>
                <a:latin typeface="Ubuntu"/>
                <a:ea typeface="Ubuntu"/>
                <a:cs typeface="Ubuntu"/>
                <a:sym typeface="Ubuntu"/>
              </a:rPr>
              <a:t>Building blocks of galaxies</a:t>
            </a:r>
            <a:endParaRPr sz="1800">
              <a:solidFill>
                <a:schemeClr val="dk1"/>
              </a:solidFill>
              <a:latin typeface="Ubuntu"/>
              <a:ea typeface="Ubuntu"/>
              <a:cs typeface="Ubuntu"/>
              <a:sym typeface="Ubuntu"/>
            </a:endParaRPr>
          </a:p>
        </p:txBody>
      </p:sp>
      <p:pic>
        <p:nvPicPr>
          <p:cNvPr id="76" name="Google Shape;76;p14"/>
          <p:cNvPicPr preferRelativeResize="0"/>
          <p:nvPr/>
        </p:nvPicPr>
        <p:blipFill rotWithShape="1">
          <a:blip r:embed="rId6">
            <a:alphaModFix/>
          </a:blip>
          <a:srcRect l="23056" r="17979"/>
          <a:stretch/>
        </p:blipFill>
        <p:spPr>
          <a:xfrm>
            <a:off x="5813063" y="1934350"/>
            <a:ext cx="1126200" cy="1794600"/>
          </a:xfrm>
          <a:prstGeom prst="roundRect">
            <a:avLst>
              <a:gd name="adj" fmla="val 22432"/>
            </a:avLst>
          </a:prstGeom>
          <a:noFill/>
          <a:ln w="19050" cap="flat" cmpd="sng">
            <a:solidFill>
              <a:schemeClr val="dk2"/>
            </a:solidFill>
            <a:prstDash val="solid"/>
            <a:round/>
            <a:headEnd type="none" w="sm" len="sm"/>
            <a:tailEnd type="none" w="sm" len="sm"/>
          </a:ln>
        </p:spPr>
      </p:pic>
      <p:sp>
        <p:nvSpPr>
          <p:cNvPr id="77" name="Google Shape;77;p14"/>
          <p:cNvSpPr txBox="1"/>
          <p:nvPr/>
        </p:nvSpPr>
        <p:spPr>
          <a:xfrm>
            <a:off x="311700" y="2111375"/>
            <a:ext cx="3561900" cy="490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Ubuntu"/>
              <a:buChar char="-"/>
            </a:pPr>
            <a:r>
              <a:rPr lang="en" sz="1800">
                <a:solidFill>
                  <a:schemeClr val="dk1"/>
                </a:solidFill>
                <a:latin typeface="Ubuntu"/>
                <a:ea typeface="Ubuntu"/>
                <a:cs typeface="Ubuntu"/>
                <a:sym typeface="Ubuntu"/>
              </a:rPr>
              <a:t>Mechanical feedback</a:t>
            </a:r>
            <a:endParaRPr sz="1800">
              <a:solidFill>
                <a:schemeClr val="dk1"/>
              </a:solidFill>
              <a:latin typeface="Ubuntu"/>
              <a:ea typeface="Ubuntu"/>
              <a:cs typeface="Ubuntu"/>
              <a:sym typeface="Ubuntu"/>
            </a:endParaRPr>
          </a:p>
        </p:txBody>
      </p:sp>
      <p:pic>
        <p:nvPicPr>
          <p:cNvPr id="78" name="Google Shape;78;p14"/>
          <p:cNvPicPr preferRelativeResize="0"/>
          <p:nvPr/>
        </p:nvPicPr>
        <p:blipFill rotWithShape="1">
          <a:blip r:embed="rId7">
            <a:alphaModFix/>
          </a:blip>
          <a:srcRect t="15689" b="10548"/>
          <a:stretch/>
        </p:blipFill>
        <p:spPr>
          <a:xfrm>
            <a:off x="4198325" y="1725175"/>
            <a:ext cx="1408200" cy="1061100"/>
          </a:xfrm>
          <a:prstGeom prst="roundRect">
            <a:avLst>
              <a:gd name="adj" fmla="val 32903"/>
            </a:avLst>
          </a:prstGeom>
          <a:noFill/>
          <a:ln w="19050" cap="flat" cmpd="sng">
            <a:solidFill>
              <a:schemeClr val="dk2"/>
            </a:solidFill>
            <a:prstDash val="solid"/>
            <a:round/>
            <a:headEnd type="none" w="sm" len="sm"/>
            <a:tailEnd type="none" w="sm" len="sm"/>
          </a:ln>
        </p:spPr>
      </p:pic>
      <p:sp>
        <p:nvSpPr>
          <p:cNvPr id="79" name="Google Shape;79;p14"/>
          <p:cNvSpPr txBox="1"/>
          <p:nvPr/>
        </p:nvSpPr>
        <p:spPr>
          <a:xfrm>
            <a:off x="-62160" y="4873200"/>
            <a:ext cx="1560000" cy="27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latin typeface="Ubuntu"/>
                <a:ea typeface="Ubuntu"/>
                <a:cs typeface="Ubuntu"/>
                <a:sym typeface="Ubuntu"/>
              </a:rPr>
              <a:t>Images: ESA/NASA/STScI</a:t>
            </a:r>
            <a:endParaRPr sz="900">
              <a:solidFill>
                <a:schemeClr val="dk1"/>
              </a:solidFill>
              <a:latin typeface="Ubuntu"/>
              <a:ea typeface="Ubuntu"/>
              <a:cs typeface="Ubuntu"/>
              <a:sym typeface="Ubuntu"/>
            </a:endParaRPr>
          </a:p>
        </p:txBody>
      </p:sp>
      <p:sp>
        <p:nvSpPr>
          <p:cNvPr id="80" name="Google Shape;80;p14"/>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1</a:t>
            </a:r>
            <a:endParaRPr>
              <a:solidFill>
                <a:schemeClr val="dk1"/>
              </a:solidFill>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391"/>
        <p:cNvGrpSpPr/>
        <p:nvPr/>
      </p:nvGrpSpPr>
      <p:grpSpPr>
        <a:xfrm>
          <a:off x="0" y="0"/>
          <a:ext cx="0" cy="0"/>
          <a:chOff x="0" y="0"/>
          <a:chExt cx="0" cy="0"/>
        </a:xfrm>
      </p:grpSpPr>
      <p:sp>
        <p:nvSpPr>
          <p:cNvPr id="392" name="Google Shape;392;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93" name="Google Shape;393;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94" name="Google Shape;394;p38"/>
          <p:cNvPicPr preferRelativeResize="0"/>
          <p:nvPr/>
        </p:nvPicPr>
        <p:blipFill>
          <a:blip r:embed="rId3">
            <a:alphaModFix/>
          </a:blip>
          <a:stretch>
            <a:fillRect/>
          </a:stretch>
        </p:blipFill>
        <p:spPr>
          <a:xfrm>
            <a:off x="2036666" y="0"/>
            <a:ext cx="5070668" cy="5143501"/>
          </a:xfrm>
          <a:prstGeom prst="rect">
            <a:avLst/>
          </a:prstGeom>
          <a:noFill/>
          <a:ln>
            <a:noFill/>
          </a:ln>
        </p:spPr>
      </p:pic>
      <p:grpSp>
        <p:nvGrpSpPr>
          <p:cNvPr id="395" name="Google Shape;395;p38"/>
          <p:cNvGrpSpPr/>
          <p:nvPr/>
        </p:nvGrpSpPr>
        <p:grpSpPr>
          <a:xfrm>
            <a:off x="7778559" y="-409275"/>
            <a:ext cx="1722000" cy="1722300"/>
            <a:chOff x="7778559" y="-409275"/>
            <a:chExt cx="1722000" cy="1722300"/>
          </a:xfrm>
        </p:grpSpPr>
        <p:sp>
          <p:nvSpPr>
            <p:cNvPr id="396" name="Google Shape;396;p38"/>
            <p:cNvSpPr/>
            <p:nvPr/>
          </p:nvSpPr>
          <p:spPr>
            <a:xfrm rot="2700360">
              <a:off x="7625886" y="247804"/>
              <a:ext cx="2027346" cy="408142"/>
            </a:xfrm>
            <a:prstGeom prst="rect">
              <a:avLst/>
            </a:prstGeom>
            <a:solidFill>
              <a:srgbClr val="F4CCCC"/>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397" name="Google Shape;397;p38"/>
            <p:cNvSpPr txBox="1"/>
            <p:nvPr/>
          </p:nvSpPr>
          <p:spPr>
            <a:xfrm rot="2700000">
              <a:off x="7726083" y="170219"/>
              <a:ext cx="1817547" cy="57275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Ubuntu"/>
                  <a:ea typeface="Ubuntu"/>
                  <a:cs typeface="Ubuntu"/>
                  <a:sym typeface="Ubuntu"/>
                </a:rPr>
                <a:t>Preliminary</a:t>
              </a:r>
              <a:endParaRPr>
                <a:solidFill>
                  <a:schemeClr val="lt1"/>
                </a:solidFill>
                <a:latin typeface="Ubuntu"/>
                <a:ea typeface="Ubuntu"/>
                <a:cs typeface="Ubuntu"/>
                <a:sym typeface="Ubuntu"/>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39"/>
          <p:cNvSpPr txBox="1">
            <a:spLocks noGrp="1"/>
          </p:cNvSpPr>
          <p:nvPr>
            <p:ph type="body" idx="1"/>
          </p:nvPr>
        </p:nvSpPr>
        <p:spPr>
          <a:xfrm>
            <a:off x="311700" y="1104675"/>
            <a:ext cx="3117300" cy="369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Current binary criteria:</a:t>
            </a:r>
            <a:endParaRPr/>
          </a:p>
          <a:p>
            <a:pPr marL="457200" lvl="0" indent="-342900" algn="l" rtl="0">
              <a:spcBef>
                <a:spcPts val="1200"/>
              </a:spcBef>
              <a:spcAft>
                <a:spcPts val="0"/>
              </a:spcAft>
              <a:buSzPts val="1800"/>
              <a:buAutoNum type="arabicPeriod"/>
            </a:pPr>
            <a:r>
              <a:rPr lang="en"/>
              <a:t>ΔRV</a:t>
            </a:r>
            <a:r>
              <a:rPr lang="en" baseline="-25000"/>
              <a:t>max</a:t>
            </a:r>
            <a:r>
              <a:rPr lang="en"/>
              <a:t> &gt; 20 km/s</a:t>
            </a:r>
            <a:endParaRPr/>
          </a:p>
        </p:txBody>
      </p:sp>
      <p:sp>
        <p:nvSpPr>
          <p:cNvPr id="403" name="Google Shape;403;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Binary classification and observed fraction</a:t>
            </a:r>
            <a:endParaRPr/>
          </a:p>
          <a:p>
            <a:pPr marL="0" lvl="0" indent="0" algn="l" rtl="0">
              <a:spcBef>
                <a:spcPts val="0"/>
              </a:spcBef>
              <a:spcAft>
                <a:spcPts val="0"/>
              </a:spcAft>
              <a:buNone/>
            </a:pPr>
            <a:endParaRPr/>
          </a:p>
        </p:txBody>
      </p:sp>
      <p:grpSp>
        <p:nvGrpSpPr>
          <p:cNvPr id="404" name="Google Shape;404;p39"/>
          <p:cNvGrpSpPr/>
          <p:nvPr/>
        </p:nvGrpSpPr>
        <p:grpSpPr>
          <a:xfrm>
            <a:off x="7778559" y="-409275"/>
            <a:ext cx="1722000" cy="1722300"/>
            <a:chOff x="7778559" y="-409275"/>
            <a:chExt cx="1722000" cy="1722300"/>
          </a:xfrm>
        </p:grpSpPr>
        <p:sp>
          <p:nvSpPr>
            <p:cNvPr id="405" name="Google Shape;405;p39"/>
            <p:cNvSpPr/>
            <p:nvPr/>
          </p:nvSpPr>
          <p:spPr>
            <a:xfrm rot="2700360">
              <a:off x="7625886" y="247804"/>
              <a:ext cx="2027346" cy="408142"/>
            </a:xfrm>
            <a:prstGeom prst="rect">
              <a:avLst/>
            </a:prstGeom>
            <a:solidFill>
              <a:srgbClr val="F4CCCC"/>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406" name="Google Shape;406;p39"/>
            <p:cNvSpPr txBox="1"/>
            <p:nvPr/>
          </p:nvSpPr>
          <p:spPr>
            <a:xfrm rot="2700000">
              <a:off x="7726083" y="170219"/>
              <a:ext cx="1817547" cy="57275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Ubuntu"/>
                  <a:ea typeface="Ubuntu"/>
                  <a:cs typeface="Ubuntu"/>
                  <a:sym typeface="Ubuntu"/>
                </a:rPr>
                <a:t>Preliminary</a:t>
              </a:r>
              <a:endParaRPr>
                <a:solidFill>
                  <a:schemeClr val="lt1"/>
                </a:solidFill>
                <a:latin typeface="Ubuntu"/>
                <a:ea typeface="Ubuntu"/>
                <a:cs typeface="Ubuntu"/>
                <a:sym typeface="Ubuntu"/>
              </a:endParaRPr>
            </a:p>
          </p:txBody>
        </p:sp>
      </p:grpSp>
      <p:pic>
        <p:nvPicPr>
          <p:cNvPr id="407" name="Google Shape;407;p39"/>
          <p:cNvPicPr preferRelativeResize="0"/>
          <p:nvPr/>
        </p:nvPicPr>
        <p:blipFill>
          <a:blip r:embed="rId3">
            <a:alphaModFix/>
          </a:blip>
          <a:stretch>
            <a:fillRect/>
          </a:stretch>
        </p:blipFill>
        <p:spPr>
          <a:xfrm>
            <a:off x="3429001" y="1313013"/>
            <a:ext cx="5339400" cy="3279900"/>
          </a:xfrm>
          <a:prstGeom prst="roundRect">
            <a:avLst>
              <a:gd name="adj" fmla="val 7550"/>
            </a:avLst>
          </a:prstGeom>
          <a:noFill/>
          <a:ln w="19050" cap="flat" cmpd="sng">
            <a:solidFill>
              <a:schemeClr val="dk2"/>
            </a:solidFill>
            <a:prstDash val="solid"/>
            <a:round/>
            <a:headEnd type="none" w="sm" len="sm"/>
            <a:tailEnd type="none" w="sm" len="sm"/>
          </a:ln>
        </p:spPr>
      </p:pic>
      <p:sp>
        <p:nvSpPr>
          <p:cNvPr id="408" name="Google Shape;408;p39"/>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8</a:t>
            </a:r>
            <a:endParaRPr>
              <a:solidFill>
                <a:schemeClr val="dk1"/>
              </a:solidFill>
              <a:latin typeface="Ubuntu"/>
              <a:ea typeface="Ubuntu"/>
              <a:cs typeface="Ubuntu"/>
              <a:sym typeface="Ubuntu"/>
            </a:endParaRPr>
          </a:p>
        </p:txBody>
      </p:sp>
      <p:cxnSp>
        <p:nvCxnSpPr>
          <p:cNvPr id="409" name="Google Shape;409;p39"/>
          <p:cNvCxnSpPr/>
          <p:nvPr/>
        </p:nvCxnSpPr>
        <p:spPr>
          <a:xfrm>
            <a:off x="4895432" y="1959825"/>
            <a:ext cx="893100" cy="0"/>
          </a:xfrm>
          <a:prstGeom prst="straightConnector1">
            <a:avLst/>
          </a:prstGeom>
          <a:noFill/>
          <a:ln w="19050" cap="flat" cmpd="sng">
            <a:solidFill>
              <a:schemeClr val="dk2"/>
            </a:solidFill>
            <a:prstDash val="solid"/>
            <a:round/>
            <a:headEnd type="none" w="med" len="med"/>
            <a:tailEnd type="triangle" w="med" len="med"/>
          </a:ln>
        </p:spPr>
      </p:cxnSp>
      <p:sp>
        <p:nvSpPr>
          <p:cNvPr id="410" name="Google Shape;410;p39"/>
          <p:cNvSpPr txBox="1"/>
          <p:nvPr/>
        </p:nvSpPr>
        <p:spPr>
          <a:xfrm>
            <a:off x="4812722" y="1604250"/>
            <a:ext cx="17220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lt1"/>
                </a:solidFill>
                <a:latin typeface="Ubuntu"/>
                <a:ea typeface="Ubuntu"/>
                <a:cs typeface="Ubuntu"/>
                <a:sym typeface="Ubuntu"/>
              </a:rPr>
              <a:t>Binary candidate</a:t>
            </a:r>
            <a:endParaRPr sz="1300">
              <a:solidFill>
                <a:schemeClr val="lt1"/>
              </a:solidFill>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0"/>
          <p:cNvSpPr txBox="1">
            <a:spLocks noGrp="1"/>
          </p:cNvSpPr>
          <p:nvPr>
            <p:ph type="body" idx="1"/>
          </p:nvPr>
        </p:nvSpPr>
        <p:spPr>
          <a:xfrm>
            <a:off x="311700" y="1104675"/>
            <a:ext cx="3117300" cy="369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Current binary criteria:</a:t>
            </a:r>
            <a:endParaRPr/>
          </a:p>
          <a:p>
            <a:pPr marL="457200" lvl="0" indent="-342900" algn="l" rtl="0">
              <a:spcBef>
                <a:spcPts val="1200"/>
              </a:spcBef>
              <a:spcAft>
                <a:spcPts val="0"/>
              </a:spcAft>
              <a:buSzPts val="1800"/>
              <a:buAutoNum type="arabicPeriod"/>
            </a:pPr>
            <a:r>
              <a:rPr lang="en"/>
              <a:t>ΔRV</a:t>
            </a:r>
            <a:r>
              <a:rPr lang="en" baseline="-25000"/>
              <a:t>max</a:t>
            </a:r>
            <a:r>
              <a:rPr lang="en"/>
              <a:t> &gt; 20 km/s</a:t>
            </a:r>
            <a:endParaRPr/>
          </a:p>
        </p:txBody>
      </p:sp>
      <p:sp>
        <p:nvSpPr>
          <p:cNvPr id="416" name="Google Shape;416;p40"/>
          <p:cNvSpPr/>
          <p:nvPr/>
        </p:nvSpPr>
        <p:spPr>
          <a:xfrm flipH="1">
            <a:off x="710946" y="3229699"/>
            <a:ext cx="1979100" cy="539100"/>
          </a:xfrm>
          <a:prstGeom prst="roundRect">
            <a:avLst>
              <a:gd name="adj" fmla="val 16667"/>
            </a:avLst>
          </a:prstGeom>
          <a:solidFill>
            <a:srgbClr val="000000">
              <a:alpha val="70450"/>
            </a:srgbClr>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a:solidFill>
                  <a:schemeClr val="dk1"/>
                </a:solidFill>
                <a:latin typeface="Ubuntu"/>
                <a:ea typeface="Ubuntu"/>
                <a:cs typeface="Ubuntu"/>
                <a:sym typeface="Ubuntu"/>
              </a:rPr>
              <a:t>f</a:t>
            </a:r>
            <a:r>
              <a:rPr lang="en" sz="1800" baseline="-25000">
                <a:solidFill>
                  <a:schemeClr val="dk1"/>
                </a:solidFill>
                <a:latin typeface="Ubuntu"/>
                <a:ea typeface="Ubuntu"/>
                <a:cs typeface="Ubuntu"/>
                <a:sym typeface="Ubuntu"/>
              </a:rPr>
              <a:t>bin</a:t>
            </a:r>
            <a:r>
              <a:rPr lang="en" sz="1800">
                <a:solidFill>
                  <a:schemeClr val="dk1"/>
                </a:solidFill>
                <a:latin typeface="Ubuntu"/>
                <a:ea typeface="Ubuntu"/>
                <a:cs typeface="Ubuntu"/>
                <a:sym typeface="Ubuntu"/>
              </a:rPr>
              <a:t> = 48.3 ± 5.2%</a:t>
            </a:r>
            <a:endParaRPr sz="1800">
              <a:solidFill>
                <a:schemeClr val="dk1"/>
              </a:solidFill>
              <a:latin typeface="Ubuntu"/>
              <a:ea typeface="Ubuntu"/>
              <a:cs typeface="Ubuntu"/>
              <a:sym typeface="Ubuntu"/>
            </a:endParaRPr>
          </a:p>
          <a:p>
            <a:pPr marL="0" lvl="0" indent="0" algn="ctr" rtl="0">
              <a:spcBef>
                <a:spcPts val="1200"/>
              </a:spcBef>
              <a:spcAft>
                <a:spcPts val="0"/>
              </a:spcAft>
              <a:buNone/>
            </a:pPr>
            <a:endParaRPr>
              <a:latin typeface="Ubuntu"/>
              <a:ea typeface="Ubuntu"/>
              <a:cs typeface="Ubuntu"/>
              <a:sym typeface="Ubuntu"/>
            </a:endParaRPr>
          </a:p>
        </p:txBody>
      </p:sp>
      <p:sp>
        <p:nvSpPr>
          <p:cNvPr id="417" name="Google Shape;417;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Binary classification and observed fraction</a:t>
            </a:r>
            <a:endParaRPr/>
          </a:p>
          <a:p>
            <a:pPr marL="0" lvl="0" indent="0" algn="l" rtl="0">
              <a:spcBef>
                <a:spcPts val="0"/>
              </a:spcBef>
              <a:spcAft>
                <a:spcPts val="0"/>
              </a:spcAft>
              <a:buNone/>
            </a:pPr>
            <a:endParaRPr/>
          </a:p>
        </p:txBody>
      </p:sp>
      <p:grpSp>
        <p:nvGrpSpPr>
          <p:cNvPr id="418" name="Google Shape;418;p40"/>
          <p:cNvGrpSpPr/>
          <p:nvPr/>
        </p:nvGrpSpPr>
        <p:grpSpPr>
          <a:xfrm>
            <a:off x="7778559" y="-409275"/>
            <a:ext cx="1722000" cy="1722300"/>
            <a:chOff x="7778559" y="-409275"/>
            <a:chExt cx="1722000" cy="1722300"/>
          </a:xfrm>
        </p:grpSpPr>
        <p:sp>
          <p:nvSpPr>
            <p:cNvPr id="419" name="Google Shape;419;p40"/>
            <p:cNvSpPr/>
            <p:nvPr/>
          </p:nvSpPr>
          <p:spPr>
            <a:xfrm rot="2700360">
              <a:off x="7625886" y="247804"/>
              <a:ext cx="2027346" cy="408142"/>
            </a:xfrm>
            <a:prstGeom prst="rect">
              <a:avLst/>
            </a:prstGeom>
            <a:solidFill>
              <a:srgbClr val="F4CCCC"/>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420" name="Google Shape;420;p40"/>
            <p:cNvSpPr txBox="1"/>
            <p:nvPr/>
          </p:nvSpPr>
          <p:spPr>
            <a:xfrm rot="2700000">
              <a:off x="7726083" y="170219"/>
              <a:ext cx="1817547" cy="57275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Ubuntu"/>
                  <a:ea typeface="Ubuntu"/>
                  <a:cs typeface="Ubuntu"/>
                  <a:sym typeface="Ubuntu"/>
                </a:rPr>
                <a:t>Preliminary</a:t>
              </a:r>
              <a:endParaRPr>
                <a:solidFill>
                  <a:schemeClr val="lt1"/>
                </a:solidFill>
                <a:latin typeface="Ubuntu"/>
                <a:ea typeface="Ubuntu"/>
                <a:cs typeface="Ubuntu"/>
                <a:sym typeface="Ubuntu"/>
              </a:endParaRPr>
            </a:p>
          </p:txBody>
        </p:sp>
      </p:grpSp>
      <p:pic>
        <p:nvPicPr>
          <p:cNvPr id="421" name="Google Shape;421;p40"/>
          <p:cNvPicPr preferRelativeResize="0"/>
          <p:nvPr/>
        </p:nvPicPr>
        <p:blipFill>
          <a:blip r:embed="rId3">
            <a:alphaModFix/>
          </a:blip>
          <a:stretch>
            <a:fillRect/>
          </a:stretch>
        </p:blipFill>
        <p:spPr>
          <a:xfrm>
            <a:off x="3429001" y="1313013"/>
            <a:ext cx="5339400" cy="3279900"/>
          </a:xfrm>
          <a:prstGeom prst="roundRect">
            <a:avLst>
              <a:gd name="adj" fmla="val 7550"/>
            </a:avLst>
          </a:prstGeom>
          <a:noFill/>
          <a:ln w="19050" cap="flat" cmpd="sng">
            <a:solidFill>
              <a:schemeClr val="dk2"/>
            </a:solidFill>
            <a:prstDash val="solid"/>
            <a:round/>
            <a:headEnd type="none" w="sm" len="sm"/>
            <a:tailEnd type="none" w="sm" len="sm"/>
          </a:ln>
        </p:spPr>
      </p:pic>
      <p:sp>
        <p:nvSpPr>
          <p:cNvPr id="422" name="Google Shape;422;p40"/>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8</a:t>
            </a:r>
            <a:endParaRPr>
              <a:solidFill>
                <a:schemeClr val="dk1"/>
              </a:solidFill>
              <a:latin typeface="Ubuntu"/>
              <a:ea typeface="Ubuntu"/>
              <a:cs typeface="Ubuntu"/>
              <a:sym typeface="Ubuntu"/>
            </a:endParaRPr>
          </a:p>
        </p:txBody>
      </p:sp>
      <p:sp>
        <p:nvSpPr>
          <p:cNvPr id="423" name="Google Shape;423;p40"/>
          <p:cNvSpPr txBox="1">
            <a:spLocks noGrp="1"/>
          </p:cNvSpPr>
          <p:nvPr>
            <p:ph type="body" idx="1"/>
          </p:nvPr>
        </p:nvSpPr>
        <p:spPr>
          <a:xfrm>
            <a:off x="356599" y="1885541"/>
            <a:ext cx="3117300" cy="3696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t> 2.    </a:t>
            </a:r>
            <a:r>
              <a:rPr lang="en" dirty="0" err="1"/>
              <a:t>ΔRV</a:t>
            </a:r>
            <a:r>
              <a:rPr lang="en" baseline="-25000" dirty="0" err="1"/>
              <a:t>max</a:t>
            </a:r>
            <a:r>
              <a:rPr lang="en" dirty="0"/>
              <a:t> &gt; 4σ</a:t>
            </a:r>
            <a:r>
              <a:rPr lang="en" baseline="-25000" dirty="0"/>
              <a:t>err</a:t>
            </a:r>
            <a:endParaRPr dirty="0"/>
          </a:p>
        </p:txBody>
      </p:sp>
      <p:sp>
        <p:nvSpPr>
          <p:cNvPr id="424" name="Google Shape;424;p40"/>
          <p:cNvSpPr txBox="1"/>
          <p:nvPr/>
        </p:nvSpPr>
        <p:spPr>
          <a:xfrm>
            <a:off x="290446" y="2323875"/>
            <a:ext cx="3332400" cy="1058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800" b="1">
                <a:solidFill>
                  <a:schemeClr val="dk1"/>
                </a:solidFill>
                <a:latin typeface="Ubuntu"/>
                <a:ea typeface="Ubuntu"/>
                <a:cs typeface="Ubuntu"/>
                <a:sym typeface="Ubuntu"/>
              </a:rPr>
              <a:t>Observed</a:t>
            </a:r>
            <a:r>
              <a:rPr lang="en" sz="1800">
                <a:solidFill>
                  <a:schemeClr val="dk1"/>
                </a:solidFill>
                <a:latin typeface="Ubuntu"/>
                <a:ea typeface="Ubuntu"/>
                <a:cs typeface="Ubuntu"/>
                <a:sym typeface="Ubuntu"/>
              </a:rPr>
              <a:t> binary fraction </a:t>
            </a:r>
            <a:br>
              <a:rPr lang="en" sz="1800">
                <a:solidFill>
                  <a:schemeClr val="dk1"/>
                </a:solidFill>
                <a:latin typeface="Ubuntu"/>
                <a:ea typeface="Ubuntu"/>
                <a:cs typeface="Ubuntu"/>
                <a:sym typeface="Ubuntu"/>
              </a:rPr>
            </a:br>
            <a:r>
              <a:rPr lang="en" sz="1800">
                <a:solidFill>
                  <a:schemeClr val="dk1"/>
                </a:solidFill>
                <a:latin typeface="Ubuntu"/>
                <a:ea typeface="Ubuntu"/>
                <a:cs typeface="Ubuntu"/>
                <a:sym typeface="Ubuntu"/>
              </a:rPr>
              <a:t>with 25 epochs:</a:t>
            </a:r>
            <a:endParaRPr sz="1800">
              <a:solidFill>
                <a:schemeClr val="dk1"/>
              </a:solidFill>
              <a:latin typeface="Ubuntu"/>
              <a:ea typeface="Ubuntu"/>
              <a:cs typeface="Ubuntu"/>
              <a:sym typeface="Ubuntu"/>
            </a:endParaRPr>
          </a:p>
        </p:txBody>
      </p:sp>
      <p:sp>
        <p:nvSpPr>
          <p:cNvPr id="425" name="Google Shape;425;p40"/>
          <p:cNvSpPr txBox="1"/>
          <p:nvPr/>
        </p:nvSpPr>
        <p:spPr>
          <a:xfrm>
            <a:off x="311700" y="3939525"/>
            <a:ext cx="3030600" cy="102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Ubuntu"/>
                <a:ea typeface="Ubuntu"/>
                <a:cs typeface="Ubuntu"/>
                <a:sym typeface="Ubuntu"/>
              </a:rPr>
              <a:t>Contamination: Magnetic stars, Interacting binaries, Young stellar objects, etc…</a:t>
            </a:r>
            <a:endParaRPr sz="1800">
              <a:solidFill>
                <a:schemeClr val="dk1"/>
              </a:solidFill>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1"/>
          <p:cNvSpPr/>
          <p:nvPr/>
        </p:nvSpPr>
        <p:spPr>
          <a:xfrm flipH="1">
            <a:off x="710946" y="3229699"/>
            <a:ext cx="1979100" cy="539100"/>
          </a:xfrm>
          <a:prstGeom prst="roundRect">
            <a:avLst>
              <a:gd name="adj" fmla="val 16667"/>
            </a:avLst>
          </a:prstGeom>
          <a:solidFill>
            <a:srgbClr val="000000">
              <a:alpha val="70450"/>
            </a:srgbClr>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a:solidFill>
                  <a:schemeClr val="dk1"/>
                </a:solidFill>
                <a:latin typeface="Ubuntu"/>
                <a:ea typeface="Ubuntu"/>
                <a:cs typeface="Ubuntu"/>
                <a:sym typeface="Ubuntu"/>
              </a:rPr>
              <a:t>f</a:t>
            </a:r>
            <a:r>
              <a:rPr lang="en" sz="1800" baseline="-25000">
                <a:solidFill>
                  <a:schemeClr val="dk1"/>
                </a:solidFill>
                <a:latin typeface="Ubuntu"/>
                <a:ea typeface="Ubuntu"/>
                <a:cs typeface="Ubuntu"/>
                <a:sym typeface="Ubuntu"/>
              </a:rPr>
              <a:t>bin</a:t>
            </a:r>
            <a:r>
              <a:rPr lang="en" sz="1800">
                <a:solidFill>
                  <a:schemeClr val="dk1"/>
                </a:solidFill>
                <a:latin typeface="Ubuntu"/>
                <a:ea typeface="Ubuntu"/>
                <a:cs typeface="Ubuntu"/>
                <a:sym typeface="Ubuntu"/>
              </a:rPr>
              <a:t> = 48.3 ± 5.2%</a:t>
            </a:r>
            <a:endParaRPr sz="1800">
              <a:solidFill>
                <a:schemeClr val="dk1"/>
              </a:solidFill>
              <a:latin typeface="Ubuntu"/>
              <a:ea typeface="Ubuntu"/>
              <a:cs typeface="Ubuntu"/>
              <a:sym typeface="Ubuntu"/>
            </a:endParaRPr>
          </a:p>
          <a:p>
            <a:pPr marL="0" lvl="0" indent="0" algn="ctr" rtl="0">
              <a:spcBef>
                <a:spcPts val="1200"/>
              </a:spcBef>
              <a:spcAft>
                <a:spcPts val="0"/>
              </a:spcAft>
              <a:buNone/>
            </a:pPr>
            <a:endParaRPr>
              <a:latin typeface="Ubuntu"/>
              <a:ea typeface="Ubuntu"/>
              <a:cs typeface="Ubuntu"/>
              <a:sym typeface="Ubuntu"/>
            </a:endParaRPr>
          </a:p>
        </p:txBody>
      </p:sp>
      <p:sp>
        <p:nvSpPr>
          <p:cNvPr id="431" name="Google Shape;431;p41"/>
          <p:cNvSpPr txBox="1">
            <a:spLocks noGrp="1"/>
          </p:cNvSpPr>
          <p:nvPr>
            <p:ph type="body" idx="1"/>
          </p:nvPr>
        </p:nvSpPr>
        <p:spPr>
          <a:xfrm>
            <a:off x="311700" y="1104675"/>
            <a:ext cx="3117300" cy="369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Current binary criteria:</a:t>
            </a:r>
            <a:endParaRPr/>
          </a:p>
          <a:p>
            <a:pPr marL="457200" lvl="0" indent="-342900" algn="l" rtl="0">
              <a:spcBef>
                <a:spcPts val="1200"/>
              </a:spcBef>
              <a:spcAft>
                <a:spcPts val="0"/>
              </a:spcAft>
              <a:buSzPts val="1800"/>
              <a:buAutoNum type="arabicPeriod"/>
            </a:pPr>
            <a:r>
              <a:rPr lang="en"/>
              <a:t>ΔRV</a:t>
            </a:r>
            <a:r>
              <a:rPr lang="en" baseline="-25000"/>
              <a:t>max</a:t>
            </a:r>
            <a:r>
              <a:rPr lang="en"/>
              <a:t> &gt; 20 km/s</a:t>
            </a:r>
            <a:endParaRPr/>
          </a:p>
          <a:p>
            <a:pPr marL="457200" lvl="0" indent="-342900" algn="l" rtl="0">
              <a:spcBef>
                <a:spcPts val="0"/>
              </a:spcBef>
              <a:spcAft>
                <a:spcPts val="0"/>
              </a:spcAft>
              <a:buSzPts val="1800"/>
              <a:buAutoNum type="arabicPeriod"/>
            </a:pPr>
            <a:r>
              <a:rPr lang="en"/>
              <a:t>ΔRV</a:t>
            </a:r>
            <a:r>
              <a:rPr lang="en" baseline="-25000"/>
              <a:t>max</a:t>
            </a:r>
            <a:r>
              <a:rPr lang="en"/>
              <a:t> &gt; 4σ</a:t>
            </a:r>
            <a:r>
              <a:rPr lang="en" baseline="-25000"/>
              <a:t>err</a:t>
            </a:r>
            <a:endParaRPr baseline="-25000"/>
          </a:p>
          <a:p>
            <a:pPr marL="0" lvl="0" indent="0" algn="l" rtl="0">
              <a:spcBef>
                <a:spcPts val="1200"/>
              </a:spcBef>
              <a:spcAft>
                <a:spcPts val="0"/>
              </a:spcAft>
              <a:buNone/>
            </a:pPr>
            <a:r>
              <a:rPr lang="en"/>
              <a:t>Observed binary fraction with 25 epochs:</a:t>
            </a:r>
            <a:endParaRPr/>
          </a:p>
          <a:p>
            <a:pPr marL="457200" lvl="0" indent="0" algn="l" rtl="0">
              <a:spcBef>
                <a:spcPts val="1200"/>
              </a:spcBef>
              <a:spcAft>
                <a:spcPts val="1200"/>
              </a:spcAft>
              <a:buNone/>
            </a:pPr>
            <a:endParaRPr/>
          </a:p>
        </p:txBody>
      </p:sp>
      <p:sp>
        <p:nvSpPr>
          <p:cNvPr id="432" name="Google Shape;432;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Binary classification and observed fraction</a:t>
            </a:r>
            <a:endParaRPr/>
          </a:p>
          <a:p>
            <a:pPr marL="0" lvl="0" indent="0" algn="l" rtl="0">
              <a:spcBef>
                <a:spcPts val="0"/>
              </a:spcBef>
              <a:spcAft>
                <a:spcPts val="0"/>
              </a:spcAft>
              <a:buNone/>
            </a:pPr>
            <a:endParaRPr/>
          </a:p>
        </p:txBody>
      </p:sp>
      <p:pic>
        <p:nvPicPr>
          <p:cNvPr id="433" name="Google Shape;433;p41"/>
          <p:cNvPicPr preferRelativeResize="0"/>
          <p:nvPr/>
        </p:nvPicPr>
        <p:blipFill>
          <a:blip r:embed="rId3">
            <a:alphaModFix/>
          </a:blip>
          <a:stretch>
            <a:fillRect/>
          </a:stretch>
        </p:blipFill>
        <p:spPr>
          <a:xfrm>
            <a:off x="3429001" y="1313013"/>
            <a:ext cx="5339400" cy="3279900"/>
          </a:xfrm>
          <a:prstGeom prst="roundRect">
            <a:avLst>
              <a:gd name="adj" fmla="val 7550"/>
            </a:avLst>
          </a:prstGeom>
          <a:noFill/>
          <a:ln w="19050" cap="flat" cmpd="sng">
            <a:solidFill>
              <a:schemeClr val="dk2"/>
            </a:solidFill>
            <a:prstDash val="solid"/>
            <a:round/>
            <a:headEnd type="none" w="sm" len="sm"/>
            <a:tailEnd type="none" w="sm" len="sm"/>
          </a:ln>
        </p:spPr>
      </p:pic>
      <p:sp>
        <p:nvSpPr>
          <p:cNvPr id="434" name="Google Shape;434;p41"/>
          <p:cNvSpPr/>
          <p:nvPr/>
        </p:nvSpPr>
        <p:spPr>
          <a:xfrm>
            <a:off x="271350" y="483650"/>
            <a:ext cx="8601300" cy="4317600"/>
          </a:xfrm>
          <a:prstGeom prst="roundRect">
            <a:avLst>
              <a:gd name="adj" fmla="val 9695"/>
            </a:avLst>
          </a:prstGeom>
          <a:solidFill>
            <a:srgbClr val="000000">
              <a:alpha val="8682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435" name="Google Shape;435;p41"/>
          <p:cNvSpPr txBox="1"/>
          <p:nvPr/>
        </p:nvSpPr>
        <p:spPr>
          <a:xfrm>
            <a:off x="1411500" y="500550"/>
            <a:ext cx="63210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u="sng">
                <a:solidFill>
                  <a:schemeClr val="dk1"/>
                </a:solidFill>
                <a:latin typeface="Ubuntu"/>
                <a:ea typeface="Ubuntu"/>
                <a:cs typeface="Ubuntu"/>
                <a:sym typeface="Ubuntu"/>
              </a:rPr>
              <a:t>What are the natures of the companions?</a:t>
            </a:r>
            <a:endParaRPr sz="2400" u="sng">
              <a:solidFill>
                <a:schemeClr val="dk1"/>
              </a:solidFill>
              <a:latin typeface="Ubuntu"/>
              <a:ea typeface="Ubuntu"/>
              <a:cs typeface="Ubuntu"/>
              <a:sym typeface="Ubuntu"/>
            </a:endParaRPr>
          </a:p>
        </p:txBody>
      </p:sp>
      <p:grpSp>
        <p:nvGrpSpPr>
          <p:cNvPr id="436" name="Google Shape;436;p41"/>
          <p:cNvGrpSpPr/>
          <p:nvPr/>
        </p:nvGrpSpPr>
        <p:grpSpPr>
          <a:xfrm>
            <a:off x="5801506" y="1773008"/>
            <a:ext cx="2312700" cy="1443531"/>
            <a:chOff x="6276686" y="1079608"/>
            <a:chExt cx="2312700" cy="1443531"/>
          </a:xfrm>
        </p:grpSpPr>
        <p:pic>
          <p:nvPicPr>
            <p:cNvPr id="437" name="Google Shape;437;p41"/>
            <p:cNvPicPr preferRelativeResize="0"/>
            <p:nvPr/>
          </p:nvPicPr>
          <p:blipFill>
            <a:blip r:embed="rId4">
              <a:alphaModFix/>
            </a:blip>
            <a:stretch>
              <a:fillRect/>
            </a:stretch>
          </p:blipFill>
          <p:spPr>
            <a:xfrm>
              <a:off x="6298578" y="1117428"/>
              <a:ext cx="2063725" cy="1405710"/>
            </a:xfrm>
            <a:prstGeom prst="rect">
              <a:avLst/>
            </a:prstGeom>
            <a:solidFill>
              <a:srgbClr val="000000">
                <a:alpha val="86820"/>
              </a:srgbClr>
            </a:solidFill>
            <a:ln>
              <a:noFill/>
            </a:ln>
          </p:spPr>
        </p:pic>
        <p:sp>
          <p:nvSpPr>
            <p:cNvPr id="438" name="Google Shape;438;p41"/>
            <p:cNvSpPr txBox="1"/>
            <p:nvPr/>
          </p:nvSpPr>
          <p:spPr>
            <a:xfrm>
              <a:off x="6276686" y="1079608"/>
              <a:ext cx="2312700" cy="37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Ubuntu"/>
                  <a:ea typeface="Ubuntu"/>
                  <a:cs typeface="Ubuntu"/>
                  <a:sym typeface="Ubuntu"/>
                </a:rPr>
                <a:t>OBe + stripped star</a:t>
              </a:r>
              <a:endParaRPr sz="1500">
                <a:solidFill>
                  <a:schemeClr val="lt1"/>
                </a:solidFill>
                <a:latin typeface="Ubuntu"/>
                <a:ea typeface="Ubuntu"/>
                <a:cs typeface="Ubuntu"/>
                <a:sym typeface="Ubuntu"/>
              </a:endParaRPr>
            </a:p>
          </p:txBody>
        </p:sp>
      </p:grpSp>
      <p:grpSp>
        <p:nvGrpSpPr>
          <p:cNvPr id="439" name="Google Shape;439;p41"/>
          <p:cNvGrpSpPr/>
          <p:nvPr/>
        </p:nvGrpSpPr>
        <p:grpSpPr>
          <a:xfrm>
            <a:off x="7778559" y="-409275"/>
            <a:ext cx="1722000" cy="1722300"/>
            <a:chOff x="7778559" y="-409275"/>
            <a:chExt cx="1722000" cy="1722300"/>
          </a:xfrm>
        </p:grpSpPr>
        <p:sp>
          <p:nvSpPr>
            <p:cNvPr id="440" name="Google Shape;440;p41"/>
            <p:cNvSpPr/>
            <p:nvPr/>
          </p:nvSpPr>
          <p:spPr>
            <a:xfrm rot="2700360">
              <a:off x="7625886" y="247804"/>
              <a:ext cx="2027346" cy="408142"/>
            </a:xfrm>
            <a:prstGeom prst="rect">
              <a:avLst/>
            </a:prstGeom>
            <a:solidFill>
              <a:srgbClr val="F4CCCC"/>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441" name="Google Shape;441;p41"/>
            <p:cNvSpPr txBox="1"/>
            <p:nvPr/>
          </p:nvSpPr>
          <p:spPr>
            <a:xfrm rot="2700000">
              <a:off x="7726083" y="170219"/>
              <a:ext cx="1817547" cy="57275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Ubuntu"/>
                  <a:ea typeface="Ubuntu"/>
                  <a:cs typeface="Ubuntu"/>
                  <a:sym typeface="Ubuntu"/>
                </a:rPr>
                <a:t>Preliminary</a:t>
              </a:r>
              <a:endParaRPr>
                <a:solidFill>
                  <a:schemeClr val="lt1"/>
                </a:solidFill>
                <a:latin typeface="Ubuntu"/>
                <a:ea typeface="Ubuntu"/>
                <a:cs typeface="Ubuntu"/>
                <a:sym typeface="Ubuntu"/>
              </a:endParaRPr>
            </a:p>
          </p:txBody>
        </p:sp>
      </p:grpSp>
      <p:grpSp>
        <p:nvGrpSpPr>
          <p:cNvPr id="442" name="Google Shape;442;p41"/>
          <p:cNvGrpSpPr/>
          <p:nvPr/>
        </p:nvGrpSpPr>
        <p:grpSpPr>
          <a:xfrm>
            <a:off x="3361336" y="2302158"/>
            <a:ext cx="2312700" cy="1376375"/>
            <a:chOff x="1857086" y="2832208"/>
            <a:chExt cx="2312700" cy="1376375"/>
          </a:xfrm>
        </p:grpSpPr>
        <p:pic>
          <p:nvPicPr>
            <p:cNvPr id="443" name="Google Shape;443;p41"/>
            <p:cNvPicPr preferRelativeResize="0"/>
            <p:nvPr/>
          </p:nvPicPr>
          <p:blipFill>
            <a:blip r:embed="rId5">
              <a:alphaModFix/>
            </a:blip>
            <a:stretch>
              <a:fillRect/>
            </a:stretch>
          </p:blipFill>
          <p:spPr>
            <a:xfrm>
              <a:off x="1876927" y="2876675"/>
              <a:ext cx="2063725" cy="1331908"/>
            </a:xfrm>
            <a:prstGeom prst="rect">
              <a:avLst/>
            </a:prstGeom>
            <a:solidFill>
              <a:srgbClr val="000000">
                <a:alpha val="86820"/>
              </a:srgbClr>
            </a:solidFill>
            <a:ln>
              <a:noFill/>
            </a:ln>
          </p:spPr>
        </p:pic>
        <p:sp>
          <p:nvSpPr>
            <p:cNvPr id="444" name="Google Shape;444;p41"/>
            <p:cNvSpPr txBox="1"/>
            <p:nvPr/>
          </p:nvSpPr>
          <p:spPr>
            <a:xfrm>
              <a:off x="1857086" y="2832208"/>
              <a:ext cx="2312700" cy="37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Ubuntu"/>
                  <a:ea typeface="Ubuntu"/>
                  <a:cs typeface="Ubuntu"/>
                  <a:sym typeface="Ubuntu"/>
                </a:rPr>
                <a:t>interacting binary</a:t>
              </a:r>
              <a:endParaRPr sz="1500">
                <a:solidFill>
                  <a:schemeClr val="lt1"/>
                </a:solidFill>
                <a:latin typeface="Ubuntu"/>
                <a:ea typeface="Ubuntu"/>
                <a:cs typeface="Ubuntu"/>
                <a:sym typeface="Ubuntu"/>
              </a:endParaRPr>
            </a:p>
          </p:txBody>
        </p:sp>
      </p:grpSp>
      <p:sp>
        <p:nvSpPr>
          <p:cNvPr id="445" name="Google Shape;445;p41"/>
          <p:cNvSpPr txBox="1"/>
          <p:nvPr/>
        </p:nvSpPr>
        <p:spPr>
          <a:xfrm>
            <a:off x="7276167" y="1351406"/>
            <a:ext cx="1106400" cy="172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0" b="1">
                <a:solidFill>
                  <a:schemeClr val="accent5"/>
                </a:solidFill>
                <a:latin typeface="Ubuntu"/>
                <a:ea typeface="Ubuntu"/>
                <a:cs typeface="Ubuntu"/>
                <a:sym typeface="Ubuntu"/>
              </a:rPr>
              <a:t>?</a:t>
            </a:r>
            <a:endParaRPr sz="15000" b="1">
              <a:solidFill>
                <a:schemeClr val="accent5"/>
              </a:solidFill>
              <a:latin typeface="Ubuntu"/>
              <a:ea typeface="Ubuntu"/>
              <a:cs typeface="Ubuntu"/>
              <a:sym typeface="Ubuntu"/>
            </a:endParaRPr>
          </a:p>
        </p:txBody>
      </p:sp>
      <p:grpSp>
        <p:nvGrpSpPr>
          <p:cNvPr id="446" name="Google Shape;446;p41"/>
          <p:cNvGrpSpPr/>
          <p:nvPr/>
        </p:nvGrpSpPr>
        <p:grpSpPr>
          <a:xfrm>
            <a:off x="6407484" y="3292603"/>
            <a:ext cx="2312700" cy="1352397"/>
            <a:chOff x="5200265" y="2822586"/>
            <a:chExt cx="2312700" cy="1352397"/>
          </a:xfrm>
        </p:grpSpPr>
        <p:pic>
          <p:nvPicPr>
            <p:cNvPr id="447" name="Google Shape;447;p41"/>
            <p:cNvPicPr preferRelativeResize="0"/>
            <p:nvPr/>
          </p:nvPicPr>
          <p:blipFill>
            <a:blip r:embed="rId6">
              <a:alphaModFix/>
            </a:blip>
            <a:stretch>
              <a:fillRect/>
            </a:stretch>
          </p:blipFill>
          <p:spPr>
            <a:xfrm>
              <a:off x="5222700" y="2853613"/>
              <a:ext cx="2063725" cy="1321370"/>
            </a:xfrm>
            <a:prstGeom prst="rect">
              <a:avLst/>
            </a:prstGeom>
            <a:solidFill>
              <a:srgbClr val="000000">
                <a:alpha val="86820"/>
              </a:srgbClr>
            </a:solidFill>
            <a:ln>
              <a:noFill/>
            </a:ln>
          </p:spPr>
        </p:pic>
        <p:sp>
          <p:nvSpPr>
            <p:cNvPr id="448" name="Google Shape;448;p41"/>
            <p:cNvSpPr txBox="1"/>
            <p:nvPr/>
          </p:nvSpPr>
          <p:spPr>
            <a:xfrm>
              <a:off x="5200265" y="2822586"/>
              <a:ext cx="2312700" cy="37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lt1"/>
                  </a:solidFill>
                  <a:latin typeface="Ubuntu"/>
                  <a:ea typeface="Ubuntu"/>
                  <a:cs typeface="Ubuntu"/>
                  <a:sym typeface="Ubuntu"/>
                </a:rPr>
                <a:t>OBe + compact object</a:t>
              </a:r>
              <a:endParaRPr sz="1300">
                <a:solidFill>
                  <a:schemeClr val="lt1"/>
                </a:solidFill>
                <a:latin typeface="Ubuntu"/>
                <a:ea typeface="Ubuntu"/>
                <a:cs typeface="Ubuntu"/>
                <a:sym typeface="Ubuntu"/>
              </a:endParaRPr>
            </a:p>
          </p:txBody>
        </p:sp>
      </p:grpSp>
      <p:grpSp>
        <p:nvGrpSpPr>
          <p:cNvPr id="449" name="Google Shape;449;p41"/>
          <p:cNvGrpSpPr/>
          <p:nvPr/>
        </p:nvGrpSpPr>
        <p:grpSpPr>
          <a:xfrm>
            <a:off x="355178" y="2240988"/>
            <a:ext cx="2312700" cy="1383243"/>
            <a:chOff x="552065" y="1098850"/>
            <a:chExt cx="2312700" cy="1383243"/>
          </a:xfrm>
        </p:grpSpPr>
        <p:pic>
          <p:nvPicPr>
            <p:cNvPr id="450" name="Google Shape;450;p41"/>
            <p:cNvPicPr preferRelativeResize="0"/>
            <p:nvPr/>
          </p:nvPicPr>
          <p:blipFill>
            <a:blip r:embed="rId7">
              <a:alphaModFix/>
            </a:blip>
            <a:stretch>
              <a:fillRect/>
            </a:stretch>
          </p:blipFill>
          <p:spPr>
            <a:xfrm>
              <a:off x="575625" y="1158463"/>
              <a:ext cx="2063725" cy="1323630"/>
            </a:xfrm>
            <a:prstGeom prst="rect">
              <a:avLst/>
            </a:prstGeom>
            <a:solidFill>
              <a:srgbClr val="000000">
                <a:alpha val="86820"/>
              </a:srgbClr>
            </a:solidFill>
            <a:ln>
              <a:noFill/>
            </a:ln>
          </p:spPr>
        </p:pic>
        <p:sp>
          <p:nvSpPr>
            <p:cNvPr id="451" name="Google Shape;451;p41"/>
            <p:cNvSpPr txBox="1"/>
            <p:nvPr/>
          </p:nvSpPr>
          <p:spPr>
            <a:xfrm>
              <a:off x="552065" y="1098850"/>
              <a:ext cx="2312700" cy="37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lt1"/>
                  </a:solidFill>
                  <a:latin typeface="Ubuntu"/>
                  <a:ea typeface="Ubuntu"/>
                  <a:cs typeface="Ubuntu"/>
                  <a:sym typeface="Ubuntu"/>
                </a:rPr>
                <a:t>OBe + main sequence</a:t>
              </a:r>
              <a:endParaRPr sz="1300">
                <a:solidFill>
                  <a:schemeClr val="lt1"/>
                </a:solidFill>
                <a:latin typeface="Ubuntu"/>
                <a:ea typeface="Ubuntu"/>
                <a:cs typeface="Ubuntu"/>
                <a:sym typeface="Ubuntu"/>
              </a:endParaRPr>
            </a:p>
          </p:txBody>
        </p:sp>
      </p:grpSp>
      <p:sp>
        <p:nvSpPr>
          <p:cNvPr id="452" name="Google Shape;452;p41"/>
          <p:cNvSpPr txBox="1"/>
          <p:nvPr/>
        </p:nvSpPr>
        <p:spPr>
          <a:xfrm>
            <a:off x="1999509" y="1866215"/>
            <a:ext cx="1106400" cy="172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0" b="1">
                <a:solidFill>
                  <a:schemeClr val="accent5"/>
                </a:solidFill>
                <a:latin typeface="Ubuntu"/>
                <a:ea typeface="Ubuntu"/>
                <a:cs typeface="Ubuntu"/>
                <a:sym typeface="Ubuntu"/>
              </a:rPr>
              <a:t>?</a:t>
            </a:r>
            <a:endParaRPr sz="15000" b="1">
              <a:solidFill>
                <a:schemeClr val="accent5"/>
              </a:solidFill>
              <a:latin typeface="Ubuntu"/>
              <a:ea typeface="Ubuntu"/>
              <a:cs typeface="Ubuntu"/>
              <a:sym typeface="Ubuntu"/>
            </a:endParaRPr>
          </a:p>
        </p:txBody>
      </p:sp>
      <p:sp>
        <p:nvSpPr>
          <p:cNvPr id="453" name="Google Shape;453;p41"/>
          <p:cNvSpPr txBox="1"/>
          <p:nvPr/>
        </p:nvSpPr>
        <p:spPr>
          <a:xfrm>
            <a:off x="7892279" y="2822488"/>
            <a:ext cx="1106400" cy="172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0" b="1">
                <a:solidFill>
                  <a:schemeClr val="accent5"/>
                </a:solidFill>
                <a:latin typeface="Ubuntu"/>
                <a:ea typeface="Ubuntu"/>
                <a:cs typeface="Ubuntu"/>
                <a:sym typeface="Ubuntu"/>
              </a:rPr>
              <a:t>?</a:t>
            </a:r>
            <a:endParaRPr sz="15000" b="1">
              <a:solidFill>
                <a:schemeClr val="accent5"/>
              </a:solidFill>
              <a:latin typeface="Ubuntu"/>
              <a:ea typeface="Ubuntu"/>
              <a:cs typeface="Ubuntu"/>
              <a:sym typeface="Ubuntu"/>
            </a:endParaRPr>
          </a:p>
        </p:txBody>
      </p:sp>
      <p:cxnSp>
        <p:nvCxnSpPr>
          <p:cNvPr id="454" name="Google Shape;454;p41"/>
          <p:cNvCxnSpPr/>
          <p:nvPr/>
        </p:nvCxnSpPr>
        <p:spPr>
          <a:xfrm>
            <a:off x="5715000" y="962150"/>
            <a:ext cx="0" cy="3839100"/>
          </a:xfrm>
          <a:prstGeom prst="straightConnector1">
            <a:avLst/>
          </a:prstGeom>
          <a:noFill/>
          <a:ln w="28575" cap="flat" cmpd="sng">
            <a:solidFill>
              <a:schemeClr val="dk1"/>
            </a:solidFill>
            <a:prstDash val="solid"/>
            <a:round/>
            <a:headEnd type="none" w="med" len="med"/>
            <a:tailEnd type="none" w="med" len="med"/>
          </a:ln>
        </p:spPr>
      </p:cxnSp>
      <p:sp>
        <p:nvSpPr>
          <p:cNvPr id="455" name="Google Shape;455;p41"/>
          <p:cNvSpPr txBox="1"/>
          <p:nvPr/>
        </p:nvSpPr>
        <p:spPr>
          <a:xfrm>
            <a:off x="360900" y="1017725"/>
            <a:ext cx="2610900" cy="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Ubuntu"/>
                <a:ea typeface="Ubuntu"/>
                <a:cs typeface="Ubuntu"/>
                <a:sym typeface="Ubuntu"/>
              </a:rPr>
              <a:t>Pre-interaction</a:t>
            </a:r>
            <a:endParaRPr sz="1800">
              <a:solidFill>
                <a:schemeClr val="dk1"/>
              </a:solidFill>
              <a:latin typeface="Ubuntu"/>
              <a:ea typeface="Ubuntu"/>
              <a:cs typeface="Ubuntu"/>
              <a:sym typeface="Ubuntu"/>
            </a:endParaRPr>
          </a:p>
        </p:txBody>
      </p:sp>
      <p:sp>
        <p:nvSpPr>
          <p:cNvPr id="456" name="Google Shape;456;p41"/>
          <p:cNvSpPr txBox="1"/>
          <p:nvPr/>
        </p:nvSpPr>
        <p:spPr>
          <a:xfrm>
            <a:off x="4919061" y="1908109"/>
            <a:ext cx="1106400" cy="172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0" b="1">
                <a:solidFill>
                  <a:schemeClr val="accent5"/>
                </a:solidFill>
                <a:latin typeface="Ubuntu"/>
                <a:ea typeface="Ubuntu"/>
                <a:cs typeface="Ubuntu"/>
                <a:sym typeface="Ubuntu"/>
              </a:rPr>
              <a:t>?</a:t>
            </a:r>
            <a:endParaRPr sz="15000" b="1">
              <a:solidFill>
                <a:schemeClr val="accent5"/>
              </a:solidFill>
              <a:latin typeface="Ubuntu"/>
              <a:ea typeface="Ubuntu"/>
              <a:cs typeface="Ubuntu"/>
              <a:sym typeface="Ubuntu"/>
            </a:endParaRPr>
          </a:p>
        </p:txBody>
      </p:sp>
      <p:sp>
        <p:nvSpPr>
          <p:cNvPr id="457" name="Google Shape;457;p41"/>
          <p:cNvSpPr txBox="1"/>
          <p:nvPr/>
        </p:nvSpPr>
        <p:spPr>
          <a:xfrm>
            <a:off x="5701226" y="1017725"/>
            <a:ext cx="2610900" cy="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Ubuntu"/>
                <a:ea typeface="Ubuntu"/>
                <a:cs typeface="Ubuntu"/>
                <a:sym typeface="Ubuntu"/>
              </a:rPr>
              <a:t>Post-interaction</a:t>
            </a:r>
            <a:endParaRPr sz="1800">
              <a:solidFill>
                <a:schemeClr val="dk1"/>
              </a:solidFill>
              <a:latin typeface="Ubuntu"/>
              <a:ea typeface="Ubuntu"/>
              <a:cs typeface="Ubuntu"/>
              <a:sym typeface="Ubuntu"/>
            </a:endParaRPr>
          </a:p>
        </p:txBody>
      </p:sp>
      <p:sp>
        <p:nvSpPr>
          <p:cNvPr id="458" name="Google Shape;458;p41"/>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8</a:t>
            </a:r>
            <a:endParaRPr>
              <a:solidFill>
                <a:schemeClr val="dk1"/>
              </a:solidFill>
              <a:latin typeface="Ubuntu"/>
              <a:ea typeface="Ubuntu"/>
              <a:cs typeface="Ubuntu"/>
              <a:sym typeface="Ubuntu"/>
            </a:endParaRPr>
          </a:p>
        </p:txBody>
      </p:sp>
      <p:cxnSp>
        <p:nvCxnSpPr>
          <p:cNvPr id="459" name="Google Shape;459;p41"/>
          <p:cNvCxnSpPr/>
          <p:nvPr/>
        </p:nvCxnSpPr>
        <p:spPr>
          <a:xfrm>
            <a:off x="3031461" y="962150"/>
            <a:ext cx="0" cy="3839100"/>
          </a:xfrm>
          <a:prstGeom prst="straightConnector1">
            <a:avLst/>
          </a:prstGeom>
          <a:noFill/>
          <a:ln w="28575" cap="flat" cmpd="sng">
            <a:solidFill>
              <a:schemeClr val="dk1"/>
            </a:solidFill>
            <a:prstDash val="solid"/>
            <a:round/>
            <a:headEnd type="none" w="med" len="med"/>
            <a:tailEnd type="none" w="med" len="med"/>
          </a:ln>
        </p:spPr>
      </p:cxnSp>
      <p:sp>
        <p:nvSpPr>
          <p:cNvPr id="460" name="Google Shape;460;p41"/>
          <p:cNvSpPr txBox="1"/>
          <p:nvPr/>
        </p:nvSpPr>
        <p:spPr>
          <a:xfrm>
            <a:off x="3067775" y="1017725"/>
            <a:ext cx="2610900" cy="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Ubuntu"/>
                <a:ea typeface="Ubuntu"/>
                <a:cs typeface="Ubuntu"/>
                <a:sym typeface="Ubuntu"/>
              </a:rPr>
              <a:t>Interaction</a:t>
            </a:r>
            <a:endParaRPr sz="1800">
              <a:solidFill>
                <a:schemeClr val="dk1"/>
              </a:solidFill>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464"/>
        <p:cNvGrpSpPr/>
        <p:nvPr/>
      </p:nvGrpSpPr>
      <p:grpSpPr>
        <a:xfrm>
          <a:off x="0" y="0"/>
          <a:ext cx="0" cy="0"/>
          <a:chOff x="0" y="0"/>
          <a:chExt cx="0" cy="0"/>
        </a:xfrm>
      </p:grpSpPr>
      <p:sp>
        <p:nvSpPr>
          <p:cNvPr id="465" name="Google Shape;465;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20"/>
              <a:t>Orbital properties</a:t>
            </a:r>
            <a:endParaRPr sz="2520"/>
          </a:p>
        </p:txBody>
      </p:sp>
      <p:sp>
        <p:nvSpPr>
          <p:cNvPr id="466" name="Google Shape;466;p42"/>
          <p:cNvSpPr txBox="1">
            <a:spLocks noGrp="1"/>
          </p:cNvSpPr>
          <p:nvPr>
            <p:ph type="body" idx="1"/>
          </p:nvPr>
        </p:nvSpPr>
        <p:spPr>
          <a:xfrm>
            <a:off x="311700" y="1152475"/>
            <a:ext cx="3209700" cy="3416400"/>
          </a:xfrm>
          <a:prstGeom prst="rect">
            <a:avLst/>
          </a:prstGeom>
          <a:effectLst>
            <a:outerShdw blurRad="28575" algn="bl" rotWithShape="0">
              <a:srgbClr val="000000"/>
            </a:outerShdw>
          </a:effectLst>
        </p:spPr>
        <p:txBody>
          <a:bodyPr spcFirstLastPara="1" wrap="square" lIns="91425" tIns="91425" rIns="91425" bIns="91425" anchor="t" anchorCtr="0">
            <a:normAutofit/>
          </a:bodyPr>
          <a:lstStyle/>
          <a:p>
            <a:pPr marL="0" lvl="0" indent="0" algn="l" rtl="0">
              <a:spcBef>
                <a:spcPts val="0"/>
              </a:spcBef>
              <a:spcAft>
                <a:spcPts val="0"/>
              </a:spcAft>
              <a:buNone/>
            </a:pPr>
            <a:r>
              <a:rPr lang="en"/>
              <a:t>We use Juliet (Espinoza et al. 2019) determine orbital parameters </a:t>
            </a:r>
            <a:endParaRPr/>
          </a:p>
          <a:p>
            <a:pPr marL="0" lvl="0" indent="0" algn="l" rtl="0">
              <a:spcBef>
                <a:spcPts val="1200"/>
              </a:spcBef>
              <a:spcAft>
                <a:spcPts val="1200"/>
              </a:spcAft>
              <a:buNone/>
            </a:pPr>
            <a:r>
              <a:rPr lang="en"/>
              <a:t>Test with simulated data to understand the limitations of the code</a:t>
            </a:r>
            <a:endParaRPr/>
          </a:p>
        </p:txBody>
      </p:sp>
      <p:pic>
        <p:nvPicPr>
          <p:cNvPr id="467" name="Google Shape;467;p42"/>
          <p:cNvPicPr preferRelativeResize="0"/>
          <p:nvPr/>
        </p:nvPicPr>
        <p:blipFill>
          <a:blip r:embed="rId3">
            <a:alphaModFix/>
          </a:blip>
          <a:stretch>
            <a:fillRect/>
          </a:stretch>
        </p:blipFill>
        <p:spPr>
          <a:xfrm>
            <a:off x="3676825" y="437063"/>
            <a:ext cx="5155500" cy="4269300"/>
          </a:xfrm>
          <a:prstGeom prst="roundRect">
            <a:avLst>
              <a:gd name="adj" fmla="val 7401"/>
            </a:avLst>
          </a:prstGeom>
          <a:noFill/>
          <a:ln w="28575" cap="flat" cmpd="sng">
            <a:solidFill>
              <a:schemeClr val="lt1"/>
            </a:solidFill>
            <a:prstDash val="solid"/>
            <a:round/>
            <a:headEnd type="none" w="sm" len="sm"/>
            <a:tailEnd type="none" w="sm" len="sm"/>
          </a:ln>
        </p:spPr>
      </p:pic>
      <p:grpSp>
        <p:nvGrpSpPr>
          <p:cNvPr id="468" name="Google Shape;468;p42"/>
          <p:cNvGrpSpPr/>
          <p:nvPr/>
        </p:nvGrpSpPr>
        <p:grpSpPr>
          <a:xfrm>
            <a:off x="7778559" y="-409275"/>
            <a:ext cx="1722000" cy="1722300"/>
            <a:chOff x="7778559" y="-409275"/>
            <a:chExt cx="1722000" cy="1722300"/>
          </a:xfrm>
        </p:grpSpPr>
        <p:sp>
          <p:nvSpPr>
            <p:cNvPr id="469" name="Google Shape;469;p42"/>
            <p:cNvSpPr/>
            <p:nvPr/>
          </p:nvSpPr>
          <p:spPr>
            <a:xfrm rot="2700360">
              <a:off x="7625886" y="247804"/>
              <a:ext cx="2027346" cy="408142"/>
            </a:xfrm>
            <a:prstGeom prst="rect">
              <a:avLst/>
            </a:prstGeom>
            <a:solidFill>
              <a:srgbClr val="F4CCCC"/>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470" name="Google Shape;470;p42"/>
            <p:cNvSpPr txBox="1"/>
            <p:nvPr/>
          </p:nvSpPr>
          <p:spPr>
            <a:xfrm rot="2700000">
              <a:off x="7726083" y="170219"/>
              <a:ext cx="1817547" cy="57275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Ubuntu"/>
                  <a:ea typeface="Ubuntu"/>
                  <a:cs typeface="Ubuntu"/>
                  <a:sym typeface="Ubuntu"/>
                </a:rPr>
                <a:t>Preliminary</a:t>
              </a:r>
              <a:endParaRPr>
                <a:solidFill>
                  <a:schemeClr val="lt1"/>
                </a:solidFill>
                <a:latin typeface="Ubuntu"/>
                <a:ea typeface="Ubuntu"/>
                <a:cs typeface="Ubuntu"/>
                <a:sym typeface="Ubuntu"/>
              </a:endParaRPr>
            </a:p>
          </p:txBody>
        </p:sp>
      </p:grpSp>
      <p:sp>
        <p:nvSpPr>
          <p:cNvPr id="471" name="Google Shape;471;p42"/>
          <p:cNvSpPr txBox="1"/>
          <p:nvPr/>
        </p:nvSpPr>
        <p:spPr>
          <a:xfrm>
            <a:off x="3696067" y="445025"/>
            <a:ext cx="1412700" cy="380700"/>
          </a:xfrm>
          <a:prstGeom prst="rect">
            <a:avLst/>
          </a:prstGeom>
          <a:solidFill>
            <a:srgbClr val="FFF2CC"/>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Ubuntu"/>
                <a:ea typeface="Ubuntu"/>
                <a:cs typeface="Ubuntu"/>
                <a:sym typeface="Ubuntu"/>
              </a:rPr>
              <a:t>Simulated data</a:t>
            </a:r>
            <a:endParaRPr>
              <a:solidFill>
                <a:schemeClr val="lt1"/>
              </a:solidFill>
              <a:latin typeface="Ubuntu"/>
              <a:ea typeface="Ubuntu"/>
              <a:cs typeface="Ubuntu"/>
              <a:sym typeface="Ubuntu"/>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475"/>
        <p:cNvGrpSpPr/>
        <p:nvPr/>
      </p:nvGrpSpPr>
      <p:grpSpPr>
        <a:xfrm>
          <a:off x="0" y="0"/>
          <a:ext cx="0" cy="0"/>
          <a:chOff x="0" y="0"/>
          <a:chExt cx="0" cy="0"/>
        </a:xfrm>
      </p:grpSpPr>
      <p:sp>
        <p:nvSpPr>
          <p:cNvPr id="476" name="Google Shape;476;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477" name="Google Shape;477;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78" name="Google Shape;478;p43"/>
          <p:cNvPicPr preferRelativeResize="0"/>
          <p:nvPr/>
        </p:nvPicPr>
        <p:blipFill>
          <a:blip r:embed="rId3">
            <a:alphaModFix/>
          </a:blip>
          <a:stretch>
            <a:fillRect/>
          </a:stretch>
        </p:blipFill>
        <p:spPr>
          <a:xfrm>
            <a:off x="2031643" y="0"/>
            <a:ext cx="5080714" cy="5143501"/>
          </a:xfrm>
          <a:prstGeom prst="rect">
            <a:avLst/>
          </a:prstGeom>
          <a:noFill/>
          <a:ln>
            <a:noFill/>
          </a:ln>
        </p:spPr>
      </p:pic>
      <p:grpSp>
        <p:nvGrpSpPr>
          <p:cNvPr id="479" name="Google Shape;479;p43"/>
          <p:cNvGrpSpPr/>
          <p:nvPr/>
        </p:nvGrpSpPr>
        <p:grpSpPr>
          <a:xfrm>
            <a:off x="7778559" y="-409275"/>
            <a:ext cx="1722000" cy="1722300"/>
            <a:chOff x="7778559" y="-409275"/>
            <a:chExt cx="1722000" cy="1722300"/>
          </a:xfrm>
        </p:grpSpPr>
        <p:sp>
          <p:nvSpPr>
            <p:cNvPr id="480" name="Google Shape;480;p43"/>
            <p:cNvSpPr/>
            <p:nvPr/>
          </p:nvSpPr>
          <p:spPr>
            <a:xfrm rot="2700360">
              <a:off x="7625886" y="247804"/>
              <a:ext cx="2027346" cy="408142"/>
            </a:xfrm>
            <a:prstGeom prst="rect">
              <a:avLst/>
            </a:prstGeom>
            <a:solidFill>
              <a:srgbClr val="F4CCCC"/>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481" name="Google Shape;481;p43"/>
            <p:cNvSpPr txBox="1"/>
            <p:nvPr/>
          </p:nvSpPr>
          <p:spPr>
            <a:xfrm rot="2700000">
              <a:off x="7726083" y="170219"/>
              <a:ext cx="1817547" cy="57275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Ubuntu"/>
                  <a:ea typeface="Ubuntu"/>
                  <a:cs typeface="Ubuntu"/>
                  <a:sym typeface="Ubuntu"/>
                </a:rPr>
                <a:t>Preliminary</a:t>
              </a:r>
              <a:endParaRPr>
                <a:solidFill>
                  <a:schemeClr val="lt1"/>
                </a:solidFill>
                <a:latin typeface="Ubuntu"/>
                <a:ea typeface="Ubuntu"/>
                <a:cs typeface="Ubuntu"/>
                <a:sym typeface="Ubuntu"/>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                                                                 Orbital properties</a:t>
            </a:r>
            <a:endParaRPr/>
          </a:p>
        </p:txBody>
      </p:sp>
      <p:pic>
        <p:nvPicPr>
          <p:cNvPr id="487" name="Google Shape;487;p44"/>
          <p:cNvPicPr preferRelativeResize="0"/>
          <p:nvPr/>
        </p:nvPicPr>
        <p:blipFill>
          <a:blip r:embed="rId3">
            <a:alphaModFix/>
          </a:blip>
          <a:stretch>
            <a:fillRect/>
          </a:stretch>
        </p:blipFill>
        <p:spPr>
          <a:xfrm>
            <a:off x="311700" y="437100"/>
            <a:ext cx="5198400" cy="4269300"/>
          </a:xfrm>
          <a:prstGeom prst="roundRect">
            <a:avLst>
              <a:gd name="adj" fmla="val 4748"/>
            </a:avLst>
          </a:prstGeom>
          <a:noFill/>
          <a:ln w="28575" cap="flat" cmpd="sng">
            <a:solidFill>
              <a:schemeClr val="dk2"/>
            </a:solidFill>
            <a:prstDash val="solid"/>
            <a:round/>
            <a:headEnd type="none" w="sm" len="sm"/>
            <a:tailEnd type="none" w="sm" len="sm"/>
          </a:ln>
        </p:spPr>
      </p:pic>
      <p:grpSp>
        <p:nvGrpSpPr>
          <p:cNvPr id="488" name="Google Shape;488;p44"/>
          <p:cNvGrpSpPr/>
          <p:nvPr/>
        </p:nvGrpSpPr>
        <p:grpSpPr>
          <a:xfrm>
            <a:off x="7778559" y="-409275"/>
            <a:ext cx="1722000" cy="1722300"/>
            <a:chOff x="7778559" y="-409275"/>
            <a:chExt cx="1722000" cy="1722300"/>
          </a:xfrm>
        </p:grpSpPr>
        <p:sp>
          <p:nvSpPr>
            <p:cNvPr id="489" name="Google Shape;489;p44"/>
            <p:cNvSpPr/>
            <p:nvPr/>
          </p:nvSpPr>
          <p:spPr>
            <a:xfrm rot="2700360">
              <a:off x="7625886" y="247804"/>
              <a:ext cx="2027346" cy="408142"/>
            </a:xfrm>
            <a:prstGeom prst="rect">
              <a:avLst/>
            </a:prstGeom>
            <a:solidFill>
              <a:srgbClr val="F4CCCC"/>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490" name="Google Shape;490;p44"/>
            <p:cNvSpPr txBox="1"/>
            <p:nvPr/>
          </p:nvSpPr>
          <p:spPr>
            <a:xfrm rot="2700000">
              <a:off x="7726083" y="170219"/>
              <a:ext cx="1817547" cy="57275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Ubuntu"/>
                  <a:ea typeface="Ubuntu"/>
                  <a:cs typeface="Ubuntu"/>
                  <a:sym typeface="Ubuntu"/>
                </a:rPr>
                <a:t>Preliminary</a:t>
              </a:r>
              <a:endParaRPr>
                <a:solidFill>
                  <a:schemeClr val="lt1"/>
                </a:solidFill>
                <a:latin typeface="Ubuntu"/>
                <a:ea typeface="Ubuntu"/>
                <a:cs typeface="Ubuntu"/>
                <a:sym typeface="Ubuntu"/>
              </a:endParaRPr>
            </a:p>
          </p:txBody>
        </p:sp>
      </p:grpSp>
      <p:sp>
        <p:nvSpPr>
          <p:cNvPr id="491" name="Google Shape;491;p44"/>
          <p:cNvSpPr txBox="1">
            <a:spLocks noGrp="1"/>
          </p:cNvSpPr>
          <p:nvPr>
            <p:ph type="body" idx="1"/>
          </p:nvPr>
        </p:nvSpPr>
        <p:spPr>
          <a:xfrm>
            <a:off x="5622597" y="1152475"/>
            <a:ext cx="32097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We use Juliet (Espinoza et al. 2019) to determine orbital parameters</a:t>
            </a:r>
            <a:endParaRPr/>
          </a:p>
          <a:p>
            <a:pPr marL="0" lvl="0" indent="0" algn="l" rtl="0">
              <a:spcBef>
                <a:spcPts val="1200"/>
              </a:spcBef>
              <a:spcAft>
                <a:spcPts val="0"/>
              </a:spcAft>
              <a:buNone/>
            </a:pPr>
            <a:r>
              <a:rPr lang="en"/>
              <a:t>Orbit for one of the promising binaries (BLOeM 6-084)</a:t>
            </a:r>
            <a:endParaRPr/>
          </a:p>
          <a:p>
            <a:pPr marL="0" lvl="0" indent="0" algn="l" rtl="0">
              <a:spcBef>
                <a:spcPts val="1200"/>
              </a:spcBef>
              <a:spcAft>
                <a:spcPts val="1200"/>
              </a:spcAft>
              <a:buNone/>
            </a:pPr>
            <a:r>
              <a:rPr lang="en"/>
              <a:t>Long period and eccentric (e=0.49) orbit</a:t>
            </a:r>
            <a:endParaRPr/>
          </a:p>
        </p:txBody>
      </p:sp>
      <p:sp>
        <p:nvSpPr>
          <p:cNvPr id="492" name="Google Shape;492;p44"/>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9</a:t>
            </a:r>
            <a:endParaRPr>
              <a:solidFill>
                <a:schemeClr val="dk1"/>
              </a:solidFill>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496"/>
        <p:cNvGrpSpPr/>
        <p:nvPr/>
      </p:nvGrpSpPr>
      <p:grpSpPr>
        <a:xfrm>
          <a:off x="0" y="0"/>
          <a:ext cx="0" cy="0"/>
          <a:chOff x="0" y="0"/>
          <a:chExt cx="0" cy="0"/>
        </a:xfrm>
      </p:grpSpPr>
      <p:sp>
        <p:nvSpPr>
          <p:cNvPr id="497" name="Google Shape;497;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Orbital properties</a:t>
            </a:r>
            <a:endParaRPr/>
          </a:p>
        </p:txBody>
      </p:sp>
      <p:pic>
        <p:nvPicPr>
          <p:cNvPr id="498" name="Google Shape;498;p45"/>
          <p:cNvPicPr preferRelativeResize="0"/>
          <p:nvPr/>
        </p:nvPicPr>
        <p:blipFill>
          <a:blip r:embed="rId3">
            <a:alphaModFix/>
          </a:blip>
          <a:stretch>
            <a:fillRect/>
          </a:stretch>
        </p:blipFill>
        <p:spPr>
          <a:xfrm>
            <a:off x="3655400" y="437075"/>
            <a:ext cx="5198400" cy="4269300"/>
          </a:xfrm>
          <a:prstGeom prst="roundRect">
            <a:avLst>
              <a:gd name="adj" fmla="val 4973"/>
            </a:avLst>
          </a:prstGeom>
          <a:noFill/>
          <a:ln w="28575" cap="flat" cmpd="sng">
            <a:solidFill>
              <a:schemeClr val="dk2"/>
            </a:solidFill>
            <a:prstDash val="solid"/>
            <a:round/>
            <a:headEnd type="none" w="sm" len="sm"/>
            <a:tailEnd type="none" w="sm" len="sm"/>
          </a:ln>
        </p:spPr>
      </p:pic>
      <p:grpSp>
        <p:nvGrpSpPr>
          <p:cNvPr id="499" name="Google Shape;499;p45"/>
          <p:cNvGrpSpPr/>
          <p:nvPr/>
        </p:nvGrpSpPr>
        <p:grpSpPr>
          <a:xfrm>
            <a:off x="7778559" y="-409275"/>
            <a:ext cx="1722000" cy="1722300"/>
            <a:chOff x="7778559" y="-409275"/>
            <a:chExt cx="1722000" cy="1722300"/>
          </a:xfrm>
        </p:grpSpPr>
        <p:sp>
          <p:nvSpPr>
            <p:cNvPr id="500" name="Google Shape;500;p45"/>
            <p:cNvSpPr/>
            <p:nvPr/>
          </p:nvSpPr>
          <p:spPr>
            <a:xfrm rot="2700360">
              <a:off x="7625886" y="247804"/>
              <a:ext cx="2027346" cy="408142"/>
            </a:xfrm>
            <a:prstGeom prst="rect">
              <a:avLst/>
            </a:prstGeom>
            <a:solidFill>
              <a:srgbClr val="F4CCCC"/>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501" name="Google Shape;501;p45"/>
            <p:cNvSpPr txBox="1"/>
            <p:nvPr/>
          </p:nvSpPr>
          <p:spPr>
            <a:xfrm rot="2700000">
              <a:off x="7726083" y="170219"/>
              <a:ext cx="1817547" cy="57275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Ubuntu"/>
                  <a:ea typeface="Ubuntu"/>
                  <a:cs typeface="Ubuntu"/>
                  <a:sym typeface="Ubuntu"/>
                </a:rPr>
                <a:t>Preliminary</a:t>
              </a:r>
              <a:endParaRPr>
                <a:solidFill>
                  <a:schemeClr val="lt1"/>
                </a:solidFill>
                <a:latin typeface="Ubuntu"/>
                <a:ea typeface="Ubuntu"/>
                <a:cs typeface="Ubuntu"/>
                <a:sym typeface="Ubuntu"/>
              </a:endParaRPr>
            </a:p>
          </p:txBody>
        </p:sp>
      </p:grpSp>
      <p:sp>
        <p:nvSpPr>
          <p:cNvPr id="502" name="Google Shape;502;p45"/>
          <p:cNvSpPr/>
          <p:nvPr/>
        </p:nvSpPr>
        <p:spPr>
          <a:xfrm>
            <a:off x="4244850" y="702350"/>
            <a:ext cx="613800" cy="572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503" name="Google Shape;503;p45"/>
          <p:cNvSpPr txBox="1"/>
          <p:nvPr/>
        </p:nvSpPr>
        <p:spPr>
          <a:xfrm>
            <a:off x="4656619" y="615759"/>
            <a:ext cx="1433400" cy="38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Ubuntu"/>
                <a:ea typeface="Ubuntu"/>
                <a:cs typeface="Ubuntu"/>
                <a:sym typeface="Ubuntu"/>
              </a:rPr>
              <a:t>9 epochs!</a:t>
            </a:r>
            <a:endParaRPr sz="1800">
              <a:solidFill>
                <a:schemeClr val="lt1"/>
              </a:solidFill>
              <a:latin typeface="Ubuntu"/>
              <a:ea typeface="Ubuntu"/>
              <a:cs typeface="Ubuntu"/>
              <a:sym typeface="Ubuntu"/>
            </a:endParaRPr>
          </a:p>
        </p:txBody>
      </p:sp>
      <p:sp>
        <p:nvSpPr>
          <p:cNvPr id="504" name="Google Shape;504;p45"/>
          <p:cNvSpPr txBox="1">
            <a:spLocks noGrp="1"/>
          </p:cNvSpPr>
          <p:nvPr>
            <p:ph type="body" idx="1"/>
          </p:nvPr>
        </p:nvSpPr>
        <p:spPr>
          <a:xfrm>
            <a:off x="311697" y="1152475"/>
            <a:ext cx="32097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We use Juliet (Espinoza et al. 2019) to determine orbital parameters</a:t>
            </a:r>
            <a:endParaRPr/>
          </a:p>
          <a:p>
            <a:pPr marL="0" lvl="0" indent="0" algn="l" rtl="0">
              <a:spcBef>
                <a:spcPts val="1200"/>
              </a:spcBef>
              <a:spcAft>
                <a:spcPts val="0"/>
              </a:spcAft>
              <a:buNone/>
            </a:pPr>
            <a:r>
              <a:rPr lang="en"/>
              <a:t>Orbit for one of the promising binaries (BLOeM 6-084)</a:t>
            </a:r>
            <a:endParaRPr/>
          </a:p>
          <a:p>
            <a:pPr marL="0" lvl="0" indent="0" algn="l" rtl="0">
              <a:spcBef>
                <a:spcPts val="1200"/>
              </a:spcBef>
              <a:spcAft>
                <a:spcPts val="1200"/>
              </a:spcAft>
              <a:buNone/>
            </a:pPr>
            <a:r>
              <a:rPr lang="en"/>
              <a:t>Long period and eccentric (e=0.49) orbit</a:t>
            </a:r>
            <a:endParaRPr/>
          </a:p>
        </p:txBody>
      </p:sp>
      <p:sp>
        <p:nvSpPr>
          <p:cNvPr id="505" name="Google Shape;505;p45"/>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7</a:t>
            </a:r>
            <a:endParaRPr>
              <a:solidFill>
                <a:schemeClr val="dk1"/>
              </a:solidFill>
              <a:latin typeface="Ubuntu"/>
              <a:ea typeface="Ubuntu"/>
              <a:cs typeface="Ubuntu"/>
              <a:sym typeface="Ubuntu"/>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509"/>
        <p:cNvGrpSpPr/>
        <p:nvPr/>
      </p:nvGrpSpPr>
      <p:grpSpPr>
        <a:xfrm>
          <a:off x="0" y="0"/>
          <a:ext cx="0" cy="0"/>
          <a:chOff x="0" y="0"/>
          <a:chExt cx="0" cy="0"/>
        </a:xfrm>
      </p:grpSpPr>
      <p:sp>
        <p:nvSpPr>
          <p:cNvPr id="510" name="Google Shape;510;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511" name="Google Shape;511;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512" name="Google Shape;512;p46"/>
          <p:cNvPicPr preferRelativeResize="0"/>
          <p:nvPr/>
        </p:nvPicPr>
        <p:blipFill>
          <a:blip r:embed="rId3">
            <a:alphaModFix/>
          </a:blip>
          <a:stretch>
            <a:fillRect/>
          </a:stretch>
        </p:blipFill>
        <p:spPr>
          <a:xfrm>
            <a:off x="2039178" y="0"/>
            <a:ext cx="5065645" cy="5143501"/>
          </a:xfrm>
          <a:prstGeom prst="rect">
            <a:avLst/>
          </a:prstGeom>
          <a:noFill/>
          <a:ln>
            <a:noFill/>
          </a:ln>
        </p:spPr>
      </p:pic>
      <p:grpSp>
        <p:nvGrpSpPr>
          <p:cNvPr id="513" name="Google Shape;513;p46"/>
          <p:cNvGrpSpPr/>
          <p:nvPr/>
        </p:nvGrpSpPr>
        <p:grpSpPr>
          <a:xfrm>
            <a:off x="7778559" y="-409275"/>
            <a:ext cx="1722000" cy="1722300"/>
            <a:chOff x="7778559" y="-409275"/>
            <a:chExt cx="1722000" cy="1722300"/>
          </a:xfrm>
        </p:grpSpPr>
        <p:sp>
          <p:nvSpPr>
            <p:cNvPr id="514" name="Google Shape;514;p46"/>
            <p:cNvSpPr/>
            <p:nvPr/>
          </p:nvSpPr>
          <p:spPr>
            <a:xfrm rot="2700360">
              <a:off x="7625886" y="247804"/>
              <a:ext cx="2027346" cy="408142"/>
            </a:xfrm>
            <a:prstGeom prst="rect">
              <a:avLst/>
            </a:prstGeom>
            <a:solidFill>
              <a:srgbClr val="F4CCCC"/>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515" name="Google Shape;515;p46"/>
            <p:cNvSpPr txBox="1"/>
            <p:nvPr/>
          </p:nvSpPr>
          <p:spPr>
            <a:xfrm rot="2700000">
              <a:off x="7726083" y="170219"/>
              <a:ext cx="1817547" cy="57275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Ubuntu"/>
                  <a:ea typeface="Ubuntu"/>
                  <a:cs typeface="Ubuntu"/>
                  <a:sym typeface="Ubuntu"/>
                </a:rPr>
                <a:t>Preliminary</a:t>
              </a:r>
              <a:endParaRPr>
                <a:solidFill>
                  <a:schemeClr val="lt1"/>
                </a:solidFill>
                <a:latin typeface="Ubuntu"/>
                <a:ea typeface="Ubuntu"/>
                <a:cs typeface="Ubuntu"/>
                <a:sym typeface="Ubuntu"/>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519"/>
        <p:cNvGrpSpPr/>
        <p:nvPr/>
      </p:nvGrpSpPr>
      <p:grpSpPr>
        <a:xfrm>
          <a:off x="0" y="0"/>
          <a:ext cx="0" cy="0"/>
          <a:chOff x="0" y="0"/>
          <a:chExt cx="0" cy="0"/>
        </a:xfrm>
      </p:grpSpPr>
      <p:sp>
        <p:nvSpPr>
          <p:cNvPr id="520" name="Google Shape;520;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521" name="Google Shape;521;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522" name="Google Shape;522;p47"/>
          <p:cNvPicPr preferRelativeResize="0"/>
          <p:nvPr/>
        </p:nvPicPr>
        <p:blipFill>
          <a:blip r:embed="rId3">
            <a:alphaModFix/>
          </a:blip>
          <a:stretch>
            <a:fillRect/>
          </a:stretch>
        </p:blipFill>
        <p:spPr>
          <a:xfrm>
            <a:off x="4232348" y="1046712"/>
            <a:ext cx="4599949" cy="3627925"/>
          </a:xfrm>
          <a:prstGeom prst="rect">
            <a:avLst/>
          </a:prstGeom>
          <a:noFill/>
          <a:ln>
            <a:noFill/>
          </a:ln>
        </p:spPr>
      </p:pic>
      <p:pic>
        <p:nvPicPr>
          <p:cNvPr id="523" name="Google Shape;523;p47"/>
          <p:cNvPicPr preferRelativeResize="0"/>
          <p:nvPr/>
        </p:nvPicPr>
        <p:blipFill rotWithShape="1">
          <a:blip r:embed="rId4">
            <a:alphaModFix/>
          </a:blip>
          <a:srcRect b="15995"/>
          <a:stretch/>
        </p:blipFill>
        <p:spPr>
          <a:xfrm>
            <a:off x="152400" y="2438325"/>
            <a:ext cx="4156623" cy="844700"/>
          </a:xfrm>
          <a:prstGeom prst="rect">
            <a:avLst/>
          </a:prstGeom>
          <a:noFill/>
          <a:ln>
            <a:noFill/>
          </a:ln>
        </p:spPr>
      </p:pic>
      <p:sp>
        <p:nvSpPr>
          <p:cNvPr id="524" name="Google Shape;524;p47"/>
          <p:cNvSpPr/>
          <p:nvPr/>
        </p:nvSpPr>
        <p:spPr>
          <a:xfrm>
            <a:off x="4044700" y="2870125"/>
            <a:ext cx="132600" cy="132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grpSp>
        <p:nvGrpSpPr>
          <p:cNvPr id="525" name="Google Shape;525;p47"/>
          <p:cNvGrpSpPr/>
          <p:nvPr/>
        </p:nvGrpSpPr>
        <p:grpSpPr>
          <a:xfrm>
            <a:off x="7778559" y="-409275"/>
            <a:ext cx="1722000" cy="1722300"/>
            <a:chOff x="7778559" y="-409275"/>
            <a:chExt cx="1722000" cy="1722300"/>
          </a:xfrm>
        </p:grpSpPr>
        <p:sp>
          <p:nvSpPr>
            <p:cNvPr id="526" name="Google Shape;526;p47"/>
            <p:cNvSpPr/>
            <p:nvPr/>
          </p:nvSpPr>
          <p:spPr>
            <a:xfrm rot="2700360">
              <a:off x="7625886" y="247804"/>
              <a:ext cx="2027346" cy="408142"/>
            </a:xfrm>
            <a:prstGeom prst="rect">
              <a:avLst/>
            </a:prstGeom>
            <a:solidFill>
              <a:srgbClr val="F4CCCC"/>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527" name="Google Shape;527;p47"/>
            <p:cNvSpPr txBox="1"/>
            <p:nvPr/>
          </p:nvSpPr>
          <p:spPr>
            <a:xfrm rot="2700000">
              <a:off x="7726083" y="170219"/>
              <a:ext cx="1817547" cy="57275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Ubuntu"/>
                  <a:ea typeface="Ubuntu"/>
                  <a:cs typeface="Ubuntu"/>
                  <a:sym typeface="Ubuntu"/>
                </a:rPr>
                <a:t>Preliminary</a:t>
              </a:r>
              <a:endParaRPr>
                <a:solidFill>
                  <a:schemeClr val="lt1"/>
                </a:solidFill>
                <a:latin typeface="Ubuntu"/>
                <a:ea typeface="Ubuntu"/>
                <a:cs typeface="Ubuntu"/>
                <a:sym typeface="Ubuntu"/>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Why are massive stars important?</a:t>
            </a:r>
            <a:endParaRPr/>
          </a:p>
        </p:txBody>
      </p:sp>
      <p:sp>
        <p:nvSpPr>
          <p:cNvPr id="86" name="Google Shape;86;p15"/>
          <p:cNvSpPr txBox="1">
            <a:spLocks noGrp="1"/>
          </p:cNvSpPr>
          <p:nvPr>
            <p:ph type="body" idx="1"/>
          </p:nvPr>
        </p:nvSpPr>
        <p:spPr>
          <a:xfrm>
            <a:off x="311700" y="1152475"/>
            <a:ext cx="8520600" cy="5727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r>
              <a:rPr lang="en" b="1"/>
              <a:t>Massive stars are fundamental drivers of cosmic evolution</a:t>
            </a:r>
            <a:endParaRPr/>
          </a:p>
        </p:txBody>
      </p:sp>
      <p:sp>
        <p:nvSpPr>
          <p:cNvPr id="87" name="Google Shape;87;p15"/>
          <p:cNvSpPr txBox="1"/>
          <p:nvPr/>
        </p:nvSpPr>
        <p:spPr>
          <a:xfrm>
            <a:off x="6799534" y="4258947"/>
            <a:ext cx="2407500" cy="10449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900">
                <a:solidFill>
                  <a:schemeClr val="dk1"/>
                </a:solidFill>
                <a:latin typeface="Ubuntu"/>
                <a:ea typeface="Ubuntu"/>
                <a:cs typeface="Ubuntu"/>
                <a:sym typeface="Ubuntu"/>
              </a:rPr>
              <a:t>e.g., Salpeter 1955, Heger et al. 2003,</a:t>
            </a:r>
            <a:endParaRPr sz="900">
              <a:solidFill>
                <a:schemeClr val="dk1"/>
              </a:solidFill>
              <a:latin typeface="Ubuntu"/>
              <a:ea typeface="Ubuntu"/>
              <a:cs typeface="Ubuntu"/>
              <a:sym typeface="Ubuntu"/>
            </a:endParaRPr>
          </a:p>
          <a:p>
            <a:pPr marL="0" lvl="0" indent="0" algn="r" rtl="0">
              <a:lnSpc>
                <a:spcPct val="115000"/>
              </a:lnSpc>
              <a:spcBef>
                <a:spcPts val="0"/>
              </a:spcBef>
              <a:spcAft>
                <a:spcPts val="0"/>
              </a:spcAft>
              <a:buNone/>
            </a:pPr>
            <a:r>
              <a:rPr lang="en" sz="900">
                <a:solidFill>
                  <a:schemeClr val="dk1"/>
                </a:solidFill>
                <a:latin typeface="Ubuntu"/>
                <a:ea typeface="Ubuntu"/>
                <a:cs typeface="Ubuntu"/>
                <a:sym typeface="Ubuntu"/>
              </a:rPr>
              <a:t>Jamet et al. 2004, Bresolin et al. 2008,</a:t>
            </a:r>
            <a:endParaRPr sz="900">
              <a:solidFill>
                <a:schemeClr val="dk1"/>
              </a:solidFill>
              <a:latin typeface="Ubuntu"/>
              <a:ea typeface="Ubuntu"/>
              <a:cs typeface="Ubuntu"/>
              <a:sym typeface="Ubuntu"/>
            </a:endParaRPr>
          </a:p>
          <a:p>
            <a:pPr marL="0" lvl="0" indent="0" algn="r" rtl="0">
              <a:lnSpc>
                <a:spcPct val="115000"/>
              </a:lnSpc>
              <a:spcBef>
                <a:spcPts val="0"/>
              </a:spcBef>
              <a:spcAft>
                <a:spcPts val="0"/>
              </a:spcAft>
              <a:buNone/>
            </a:pPr>
            <a:r>
              <a:rPr lang="en" sz="900">
                <a:solidFill>
                  <a:schemeClr val="dk1"/>
                </a:solidFill>
                <a:latin typeface="Ubuntu"/>
                <a:ea typeface="Ubuntu"/>
                <a:cs typeface="Ubuntu"/>
                <a:sym typeface="Ubuntu"/>
              </a:rPr>
              <a:t>Langer 2012, Tanvir et al. 2013,</a:t>
            </a:r>
            <a:endParaRPr sz="900">
              <a:solidFill>
                <a:schemeClr val="dk1"/>
              </a:solidFill>
              <a:latin typeface="Ubuntu"/>
              <a:ea typeface="Ubuntu"/>
              <a:cs typeface="Ubuntu"/>
              <a:sym typeface="Ubuntu"/>
            </a:endParaRPr>
          </a:p>
          <a:p>
            <a:pPr marL="0" lvl="0" indent="0" algn="r" rtl="0">
              <a:lnSpc>
                <a:spcPct val="115000"/>
              </a:lnSpc>
              <a:spcBef>
                <a:spcPts val="0"/>
              </a:spcBef>
              <a:spcAft>
                <a:spcPts val="0"/>
              </a:spcAft>
              <a:buNone/>
            </a:pPr>
            <a:r>
              <a:rPr lang="en" sz="900">
                <a:solidFill>
                  <a:schemeClr val="dk1"/>
                </a:solidFill>
                <a:latin typeface="Ubuntu"/>
                <a:ea typeface="Ubuntu"/>
                <a:cs typeface="Ubuntu"/>
                <a:sym typeface="Ubuntu"/>
              </a:rPr>
              <a:t>Hopkins et al. 2014, Aoki et al. 2014,</a:t>
            </a:r>
            <a:endParaRPr sz="900">
              <a:solidFill>
                <a:schemeClr val="dk1"/>
              </a:solidFill>
              <a:latin typeface="Ubuntu"/>
              <a:ea typeface="Ubuntu"/>
              <a:cs typeface="Ubuntu"/>
              <a:sym typeface="Ubuntu"/>
            </a:endParaRPr>
          </a:p>
          <a:p>
            <a:pPr marL="0" lvl="0" indent="0" algn="r" rtl="0">
              <a:lnSpc>
                <a:spcPct val="115000"/>
              </a:lnSpc>
              <a:spcBef>
                <a:spcPts val="0"/>
              </a:spcBef>
              <a:spcAft>
                <a:spcPts val="0"/>
              </a:spcAft>
              <a:buNone/>
            </a:pPr>
            <a:r>
              <a:rPr lang="en" sz="900">
                <a:solidFill>
                  <a:schemeClr val="dk1"/>
                </a:solidFill>
                <a:latin typeface="Ubuntu"/>
                <a:ea typeface="Ubuntu"/>
                <a:cs typeface="Ubuntu"/>
                <a:sym typeface="Ubuntu"/>
              </a:rPr>
              <a:t>Belczynski et al. 2016, Abbott et al. 2019.</a:t>
            </a:r>
            <a:endParaRPr sz="900">
              <a:solidFill>
                <a:schemeClr val="dk1"/>
              </a:solidFill>
              <a:latin typeface="Ubuntu"/>
              <a:ea typeface="Ubuntu"/>
              <a:cs typeface="Ubuntu"/>
              <a:sym typeface="Ubuntu"/>
            </a:endParaRPr>
          </a:p>
        </p:txBody>
      </p:sp>
      <p:pic>
        <p:nvPicPr>
          <p:cNvPr id="88" name="Google Shape;88;p15"/>
          <p:cNvPicPr preferRelativeResize="0"/>
          <p:nvPr/>
        </p:nvPicPr>
        <p:blipFill rotWithShape="1">
          <a:blip r:embed="rId3">
            <a:alphaModFix/>
          </a:blip>
          <a:srcRect l="15533" t="12322" r="14183" b="10666"/>
          <a:stretch/>
        </p:blipFill>
        <p:spPr>
          <a:xfrm rot="5400000">
            <a:off x="4347100" y="2692000"/>
            <a:ext cx="849600" cy="1490100"/>
          </a:xfrm>
          <a:prstGeom prst="roundRect">
            <a:avLst>
              <a:gd name="adj" fmla="val 41696"/>
            </a:avLst>
          </a:prstGeom>
          <a:noFill/>
          <a:ln w="19050" cap="flat" cmpd="sng">
            <a:solidFill>
              <a:schemeClr val="dk2"/>
            </a:solidFill>
            <a:prstDash val="solid"/>
            <a:round/>
            <a:headEnd type="none" w="sm" len="sm"/>
            <a:tailEnd type="none" w="sm" len="sm"/>
          </a:ln>
        </p:spPr>
      </p:pic>
      <p:pic>
        <p:nvPicPr>
          <p:cNvPr id="89" name="Google Shape;89;p15"/>
          <p:cNvPicPr preferRelativeResize="0"/>
          <p:nvPr/>
        </p:nvPicPr>
        <p:blipFill>
          <a:blip r:embed="rId4">
            <a:alphaModFix/>
          </a:blip>
          <a:stretch>
            <a:fillRect/>
          </a:stretch>
        </p:blipFill>
        <p:spPr>
          <a:xfrm>
            <a:off x="4708200" y="4031821"/>
            <a:ext cx="1684800" cy="947700"/>
          </a:xfrm>
          <a:prstGeom prst="roundRect">
            <a:avLst>
              <a:gd name="adj" fmla="val 33020"/>
            </a:avLst>
          </a:prstGeom>
          <a:noFill/>
          <a:ln w="19050" cap="flat" cmpd="sng">
            <a:solidFill>
              <a:schemeClr val="dk2"/>
            </a:solidFill>
            <a:prstDash val="solid"/>
            <a:round/>
            <a:headEnd type="none" w="sm" len="sm"/>
            <a:tailEnd type="none" w="sm" len="sm"/>
          </a:ln>
        </p:spPr>
      </p:pic>
      <p:pic>
        <p:nvPicPr>
          <p:cNvPr id="90" name="Google Shape;90;p15"/>
          <p:cNvPicPr preferRelativeResize="0"/>
          <p:nvPr/>
        </p:nvPicPr>
        <p:blipFill>
          <a:blip r:embed="rId5">
            <a:alphaModFix/>
          </a:blip>
          <a:stretch>
            <a:fillRect/>
          </a:stretch>
        </p:blipFill>
        <p:spPr>
          <a:xfrm>
            <a:off x="7145825" y="1017725"/>
            <a:ext cx="1616400" cy="1534800"/>
          </a:xfrm>
          <a:prstGeom prst="roundRect">
            <a:avLst>
              <a:gd name="adj" fmla="val 33588"/>
            </a:avLst>
          </a:prstGeom>
          <a:noFill/>
          <a:ln w="19050" cap="flat" cmpd="sng">
            <a:solidFill>
              <a:schemeClr val="dk2"/>
            </a:solidFill>
            <a:prstDash val="solid"/>
            <a:round/>
            <a:headEnd type="none" w="sm" len="sm"/>
            <a:tailEnd type="none" w="sm" len="sm"/>
          </a:ln>
        </p:spPr>
      </p:pic>
      <p:sp>
        <p:nvSpPr>
          <p:cNvPr id="91" name="Google Shape;91;p15"/>
          <p:cNvSpPr txBox="1"/>
          <p:nvPr/>
        </p:nvSpPr>
        <p:spPr>
          <a:xfrm>
            <a:off x="311700" y="3541313"/>
            <a:ext cx="3561900" cy="490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Ubuntu"/>
              <a:buChar char="-"/>
            </a:pPr>
            <a:r>
              <a:rPr lang="en" sz="1800">
                <a:solidFill>
                  <a:schemeClr val="dk1"/>
                </a:solidFill>
                <a:latin typeface="Ubuntu"/>
                <a:ea typeface="Ubuntu"/>
                <a:cs typeface="Ubuntu"/>
                <a:sym typeface="Ubuntu"/>
              </a:rPr>
              <a:t>Supernova progenitors</a:t>
            </a:r>
            <a:endParaRPr sz="1800">
              <a:solidFill>
                <a:schemeClr val="dk1"/>
              </a:solidFill>
              <a:latin typeface="Ubuntu"/>
              <a:ea typeface="Ubuntu"/>
              <a:cs typeface="Ubuntu"/>
              <a:sym typeface="Ubuntu"/>
            </a:endParaRPr>
          </a:p>
        </p:txBody>
      </p:sp>
      <p:sp>
        <p:nvSpPr>
          <p:cNvPr id="92" name="Google Shape;92;p15"/>
          <p:cNvSpPr txBox="1"/>
          <p:nvPr/>
        </p:nvSpPr>
        <p:spPr>
          <a:xfrm>
            <a:off x="311688" y="1631472"/>
            <a:ext cx="3561900" cy="490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Ubuntu"/>
              <a:buChar char="-"/>
            </a:pPr>
            <a:r>
              <a:rPr lang="en" sz="1800">
                <a:solidFill>
                  <a:schemeClr val="dk1"/>
                </a:solidFill>
                <a:latin typeface="Ubuntu"/>
                <a:ea typeface="Ubuntu"/>
                <a:cs typeface="Ubuntu"/>
                <a:sym typeface="Ubuntu"/>
              </a:rPr>
              <a:t>Source of ionizing radiation</a:t>
            </a:r>
            <a:endParaRPr sz="1800">
              <a:solidFill>
                <a:schemeClr val="dk1"/>
              </a:solidFill>
              <a:latin typeface="Ubuntu"/>
              <a:ea typeface="Ubuntu"/>
              <a:cs typeface="Ubuntu"/>
              <a:sym typeface="Ubuntu"/>
            </a:endParaRPr>
          </a:p>
        </p:txBody>
      </p:sp>
      <p:pic>
        <p:nvPicPr>
          <p:cNvPr id="93" name="Google Shape;93;p15"/>
          <p:cNvPicPr preferRelativeResize="0"/>
          <p:nvPr/>
        </p:nvPicPr>
        <p:blipFill rotWithShape="1">
          <a:blip r:embed="rId6">
            <a:alphaModFix/>
          </a:blip>
          <a:srcRect l="13432" t="13648" r="14817" b="11073"/>
          <a:stretch/>
        </p:blipFill>
        <p:spPr>
          <a:xfrm>
            <a:off x="7279200" y="2748552"/>
            <a:ext cx="1528800" cy="1254300"/>
          </a:xfrm>
          <a:prstGeom prst="roundRect">
            <a:avLst>
              <a:gd name="adj" fmla="val 30232"/>
            </a:avLst>
          </a:prstGeom>
          <a:noFill/>
          <a:ln w="19050" cap="flat" cmpd="sng">
            <a:solidFill>
              <a:schemeClr val="dk2"/>
            </a:solidFill>
            <a:prstDash val="solid"/>
            <a:round/>
            <a:headEnd type="none" w="sm" len="sm"/>
            <a:tailEnd type="none" w="sm" len="sm"/>
          </a:ln>
        </p:spPr>
      </p:pic>
      <p:sp>
        <p:nvSpPr>
          <p:cNvPr id="94" name="Google Shape;94;p15"/>
          <p:cNvSpPr txBox="1"/>
          <p:nvPr/>
        </p:nvSpPr>
        <p:spPr>
          <a:xfrm>
            <a:off x="311700" y="2586400"/>
            <a:ext cx="3561900" cy="490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Ubuntu"/>
              <a:buChar char="-"/>
            </a:pPr>
            <a:r>
              <a:rPr lang="en" sz="1800">
                <a:solidFill>
                  <a:schemeClr val="dk1"/>
                </a:solidFill>
                <a:latin typeface="Ubuntu"/>
                <a:ea typeface="Ubuntu"/>
                <a:cs typeface="Ubuntu"/>
                <a:sym typeface="Ubuntu"/>
              </a:rPr>
              <a:t>Chemical enrichment</a:t>
            </a:r>
            <a:endParaRPr sz="1800">
              <a:solidFill>
                <a:schemeClr val="dk1"/>
              </a:solidFill>
              <a:latin typeface="Ubuntu"/>
              <a:ea typeface="Ubuntu"/>
              <a:cs typeface="Ubuntu"/>
              <a:sym typeface="Ubuntu"/>
            </a:endParaRPr>
          </a:p>
        </p:txBody>
      </p:sp>
      <p:sp>
        <p:nvSpPr>
          <p:cNvPr id="95" name="Google Shape;95;p15"/>
          <p:cNvSpPr txBox="1"/>
          <p:nvPr/>
        </p:nvSpPr>
        <p:spPr>
          <a:xfrm>
            <a:off x="311700" y="4001725"/>
            <a:ext cx="3852600" cy="490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Ubuntu"/>
              <a:buChar char="-"/>
            </a:pPr>
            <a:r>
              <a:rPr lang="en" sz="1800">
                <a:solidFill>
                  <a:schemeClr val="dk1"/>
                </a:solidFill>
                <a:latin typeface="Ubuntu"/>
                <a:ea typeface="Ubuntu"/>
                <a:cs typeface="Ubuntu"/>
                <a:sym typeface="Ubuntu"/>
              </a:rPr>
              <a:t>Gravitational wave progenitors</a:t>
            </a:r>
            <a:endParaRPr sz="1800">
              <a:solidFill>
                <a:schemeClr val="dk1"/>
              </a:solidFill>
              <a:latin typeface="Ubuntu"/>
              <a:ea typeface="Ubuntu"/>
              <a:cs typeface="Ubuntu"/>
              <a:sym typeface="Ubuntu"/>
            </a:endParaRPr>
          </a:p>
          <a:p>
            <a:pPr marL="0" lvl="0" indent="0" algn="l" rtl="0">
              <a:lnSpc>
                <a:spcPct val="115000"/>
              </a:lnSpc>
              <a:spcBef>
                <a:spcPts val="1200"/>
              </a:spcBef>
              <a:spcAft>
                <a:spcPts val="1200"/>
              </a:spcAft>
              <a:buNone/>
            </a:pPr>
            <a:endParaRPr sz="1800">
              <a:solidFill>
                <a:schemeClr val="dk1"/>
              </a:solidFill>
              <a:latin typeface="Ubuntu"/>
              <a:ea typeface="Ubuntu"/>
              <a:cs typeface="Ubuntu"/>
              <a:sym typeface="Ubuntu"/>
            </a:endParaRPr>
          </a:p>
        </p:txBody>
      </p:sp>
      <p:sp>
        <p:nvSpPr>
          <p:cNvPr id="96" name="Google Shape;96;p15"/>
          <p:cNvSpPr txBox="1"/>
          <p:nvPr/>
        </p:nvSpPr>
        <p:spPr>
          <a:xfrm>
            <a:off x="311700" y="3056550"/>
            <a:ext cx="3561900" cy="490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Ubuntu"/>
              <a:buChar char="-"/>
            </a:pPr>
            <a:r>
              <a:rPr lang="en" sz="1800">
                <a:solidFill>
                  <a:schemeClr val="dk1"/>
                </a:solidFill>
                <a:latin typeface="Ubuntu"/>
                <a:ea typeface="Ubuntu"/>
                <a:cs typeface="Ubuntu"/>
                <a:sym typeface="Ubuntu"/>
              </a:rPr>
              <a:t>Building blocks of galaxies</a:t>
            </a:r>
            <a:endParaRPr sz="1800">
              <a:solidFill>
                <a:schemeClr val="dk1"/>
              </a:solidFill>
              <a:latin typeface="Ubuntu"/>
              <a:ea typeface="Ubuntu"/>
              <a:cs typeface="Ubuntu"/>
              <a:sym typeface="Ubuntu"/>
            </a:endParaRPr>
          </a:p>
        </p:txBody>
      </p:sp>
      <p:pic>
        <p:nvPicPr>
          <p:cNvPr id="97" name="Google Shape;97;p15"/>
          <p:cNvPicPr preferRelativeResize="0"/>
          <p:nvPr/>
        </p:nvPicPr>
        <p:blipFill rotWithShape="1">
          <a:blip r:embed="rId7">
            <a:alphaModFix/>
          </a:blip>
          <a:srcRect l="23056" r="17979"/>
          <a:stretch/>
        </p:blipFill>
        <p:spPr>
          <a:xfrm>
            <a:off x="5813063" y="1934350"/>
            <a:ext cx="1126200" cy="1794600"/>
          </a:xfrm>
          <a:prstGeom prst="roundRect">
            <a:avLst>
              <a:gd name="adj" fmla="val 22432"/>
            </a:avLst>
          </a:prstGeom>
          <a:noFill/>
          <a:ln w="19050" cap="flat" cmpd="sng">
            <a:solidFill>
              <a:schemeClr val="dk2"/>
            </a:solidFill>
            <a:prstDash val="solid"/>
            <a:round/>
            <a:headEnd type="none" w="sm" len="sm"/>
            <a:tailEnd type="none" w="sm" len="sm"/>
          </a:ln>
        </p:spPr>
      </p:pic>
      <p:sp>
        <p:nvSpPr>
          <p:cNvPr id="98" name="Google Shape;98;p15"/>
          <p:cNvSpPr txBox="1"/>
          <p:nvPr/>
        </p:nvSpPr>
        <p:spPr>
          <a:xfrm>
            <a:off x="311700" y="2111375"/>
            <a:ext cx="3561900" cy="490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Ubuntu"/>
              <a:buChar char="-"/>
            </a:pPr>
            <a:r>
              <a:rPr lang="en" sz="1800">
                <a:solidFill>
                  <a:schemeClr val="dk1"/>
                </a:solidFill>
                <a:latin typeface="Ubuntu"/>
                <a:ea typeface="Ubuntu"/>
                <a:cs typeface="Ubuntu"/>
                <a:sym typeface="Ubuntu"/>
              </a:rPr>
              <a:t>Mechanical feedback</a:t>
            </a:r>
            <a:endParaRPr sz="1800">
              <a:solidFill>
                <a:schemeClr val="dk1"/>
              </a:solidFill>
              <a:latin typeface="Ubuntu"/>
              <a:ea typeface="Ubuntu"/>
              <a:cs typeface="Ubuntu"/>
              <a:sym typeface="Ubuntu"/>
            </a:endParaRPr>
          </a:p>
        </p:txBody>
      </p:sp>
      <p:pic>
        <p:nvPicPr>
          <p:cNvPr id="99" name="Google Shape;99;p15"/>
          <p:cNvPicPr preferRelativeResize="0"/>
          <p:nvPr/>
        </p:nvPicPr>
        <p:blipFill rotWithShape="1">
          <a:blip r:embed="rId8">
            <a:alphaModFix/>
          </a:blip>
          <a:srcRect t="15689" b="10548"/>
          <a:stretch/>
        </p:blipFill>
        <p:spPr>
          <a:xfrm>
            <a:off x="4198325" y="1725175"/>
            <a:ext cx="1408200" cy="1061100"/>
          </a:xfrm>
          <a:prstGeom prst="roundRect">
            <a:avLst>
              <a:gd name="adj" fmla="val 32903"/>
            </a:avLst>
          </a:prstGeom>
          <a:noFill/>
          <a:ln w="19050" cap="flat" cmpd="sng">
            <a:solidFill>
              <a:schemeClr val="dk2"/>
            </a:solidFill>
            <a:prstDash val="solid"/>
            <a:round/>
            <a:headEnd type="none" w="sm" len="sm"/>
            <a:tailEnd type="none" w="sm" len="sm"/>
          </a:ln>
        </p:spPr>
      </p:pic>
      <p:sp>
        <p:nvSpPr>
          <p:cNvPr id="100" name="Google Shape;100;p15"/>
          <p:cNvSpPr txBox="1"/>
          <p:nvPr/>
        </p:nvSpPr>
        <p:spPr>
          <a:xfrm>
            <a:off x="-62160" y="4873200"/>
            <a:ext cx="1560000" cy="27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latin typeface="Ubuntu"/>
                <a:ea typeface="Ubuntu"/>
                <a:cs typeface="Ubuntu"/>
                <a:sym typeface="Ubuntu"/>
              </a:rPr>
              <a:t>Images: ESA/NASA/STScI</a:t>
            </a:r>
            <a:endParaRPr sz="900">
              <a:solidFill>
                <a:schemeClr val="dk1"/>
              </a:solidFill>
              <a:latin typeface="Ubuntu"/>
              <a:ea typeface="Ubuntu"/>
              <a:cs typeface="Ubuntu"/>
              <a:sym typeface="Ubuntu"/>
            </a:endParaRPr>
          </a:p>
        </p:txBody>
      </p:sp>
      <p:sp>
        <p:nvSpPr>
          <p:cNvPr id="101" name="Google Shape;101;p15"/>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1</a:t>
            </a:r>
            <a:endParaRPr>
              <a:solidFill>
                <a:schemeClr val="dk1"/>
              </a:solidFill>
              <a:latin typeface="Ubuntu"/>
              <a:ea typeface="Ubuntu"/>
              <a:cs typeface="Ubuntu"/>
              <a:sym typeface="Ubuntu"/>
            </a:endParaRPr>
          </a:p>
        </p:txBody>
      </p:sp>
      <p:pic>
        <p:nvPicPr>
          <p:cNvPr id="102" name="Google Shape;102;p15"/>
          <p:cNvPicPr preferRelativeResize="0"/>
          <p:nvPr/>
        </p:nvPicPr>
        <p:blipFill>
          <a:blip r:embed="rId9">
            <a:alphaModFix/>
          </a:blip>
          <a:stretch>
            <a:fillRect/>
          </a:stretch>
        </p:blipFill>
        <p:spPr>
          <a:xfrm>
            <a:off x="3875163" y="2833219"/>
            <a:ext cx="1793473" cy="11643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                                                                 Orbital properties</a:t>
            </a:r>
            <a:endParaRPr/>
          </a:p>
        </p:txBody>
      </p:sp>
      <p:pic>
        <p:nvPicPr>
          <p:cNvPr id="533" name="Google Shape;533;p48"/>
          <p:cNvPicPr preferRelativeResize="0"/>
          <p:nvPr/>
        </p:nvPicPr>
        <p:blipFill>
          <a:blip r:embed="rId3">
            <a:alphaModFix/>
          </a:blip>
          <a:stretch>
            <a:fillRect/>
          </a:stretch>
        </p:blipFill>
        <p:spPr>
          <a:xfrm>
            <a:off x="311700" y="437100"/>
            <a:ext cx="5198400" cy="4269300"/>
          </a:xfrm>
          <a:prstGeom prst="roundRect">
            <a:avLst>
              <a:gd name="adj" fmla="val 4748"/>
            </a:avLst>
          </a:prstGeom>
          <a:noFill/>
          <a:ln w="28575" cap="flat" cmpd="sng">
            <a:solidFill>
              <a:schemeClr val="dk2"/>
            </a:solidFill>
            <a:prstDash val="solid"/>
            <a:round/>
            <a:headEnd type="none" w="sm" len="sm"/>
            <a:tailEnd type="none" w="sm" len="sm"/>
          </a:ln>
        </p:spPr>
      </p:pic>
      <p:sp>
        <p:nvSpPr>
          <p:cNvPr id="534" name="Google Shape;534;p48"/>
          <p:cNvSpPr txBox="1">
            <a:spLocks noGrp="1"/>
          </p:cNvSpPr>
          <p:nvPr>
            <p:ph type="body" idx="1"/>
          </p:nvPr>
        </p:nvSpPr>
        <p:spPr>
          <a:xfrm>
            <a:off x="5622597" y="1152475"/>
            <a:ext cx="32097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We use Juliet (Espinoza et al. 2019) to determine orbital parameters</a:t>
            </a:r>
            <a:endParaRPr/>
          </a:p>
          <a:p>
            <a:pPr marL="0" lvl="0" indent="0" algn="l" rtl="0">
              <a:spcBef>
                <a:spcPts val="1200"/>
              </a:spcBef>
              <a:spcAft>
                <a:spcPts val="0"/>
              </a:spcAft>
              <a:buNone/>
            </a:pPr>
            <a:r>
              <a:rPr lang="en"/>
              <a:t>Orbit for one of the promising binaries (BLOeM 6-084)</a:t>
            </a:r>
            <a:endParaRPr/>
          </a:p>
          <a:p>
            <a:pPr marL="0" lvl="0" indent="0" algn="l" rtl="0">
              <a:spcBef>
                <a:spcPts val="1200"/>
              </a:spcBef>
              <a:spcAft>
                <a:spcPts val="1200"/>
              </a:spcAft>
              <a:buNone/>
            </a:pPr>
            <a:r>
              <a:rPr lang="en"/>
              <a:t>Long period and eccentric (e=0.49) orbit</a:t>
            </a:r>
            <a:endParaRPr/>
          </a:p>
        </p:txBody>
      </p:sp>
      <p:sp>
        <p:nvSpPr>
          <p:cNvPr id="535" name="Google Shape;535;p48"/>
          <p:cNvSpPr/>
          <p:nvPr/>
        </p:nvSpPr>
        <p:spPr>
          <a:xfrm>
            <a:off x="271350" y="483650"/>
            <a:ext cx="8601300" cy="4317600"/>
          </a:xfrm>
          <a:prstGeom prst="roundRect">
            <a:avLst>
              <a:gd name="adj" fmla="val 9695"/>
            </a:avLst>
          </a:prstGeom>
          <a:solidFill>
            <a:srgbClr val="000000">
              <a:alpha val="8682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536" name="Google Shape;536;p48"/>
          <p:cNvSpPr txBox="1"/>
          <p:nvPr/>
        </p:nvSpPr>
        <p:spPr>
          <a:xfrm>
            <a:off x="1411500" y="500550"/>
            <a:ext cx="63210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u="sng">
                <a:solidFill>
                  <a:schemeClr val="dk1"/>
                </a:solidFill>
                <a:latin typeface="Ubuntu"/>
                <a:ea typeface="Ubuntu"/>
                <a:cs typeface="Ubuntu"/>
                <a:sym typeface="Ubuntu"/>
              </a:rPr>
              <a:t>What is the nature of the companion?</a:t>
            </a:r>
            <a:endParaRPr sz="2400" u="sng">
              <a:solidFill>
                <a:schemeClr val="dk1"/>
              </a:solidFill>
              <a:latin typeface="Ubuntu"/>
              <a:ea typeface="Ubuntu"/>
              <a:cs typeface="Ubuntu"/>
              <a:sym typeface="Ubuntu"/>
            </a:endParaRPr>
          </a:p>
        </p:txBody>
      </p:sp>
      <p:grpSp>
        <p:nvGrpSpPr>
          <p:cNvPr id="537" name="Google Shape;537;p48"/>
          <p:cNvGrpSpPr/>
          <p:nvPr/>
        </p:nvGrpSpPr>
        <p:grpSpPr>
          <a:xfrm>
            <a:off x="7778559" y="-409275"/>
            <a:ext cx="1722000" cy="1722300"/>
            <a:chOff x="7778559" y="-409275"/>
            <a:chExt cx="1722000" cy="1722300"/>
          </a:xfrm>
        </p:grpSpPr>
        <p:sp>
          <p:nvSpPr>
            <p:cNvPr id="538" name="Google Shape;538;p48"/>
            <p:cNvSpPr/>
            <p:nvPr/>
          </p:nvSpPr>
          <p:spPr>
            <a:xfrm rot="2700360">
              <a:off x="7625886" y="247804"/>
              <a:ext cx="2027346" cy="408142"/>
            </a:xfrm>
            <a:prstGeom prst="rect">
              <a:avLst/>
            </a:prstGeom>
            <a:solidFill>
              <a:srgbClr val="F4CCCC"/>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539" name="Google Shape;539;p48"/>
            <p:cNvSpPr txBox="1"/>
            <p:nvPr/>
          </p:nvSpPr>
          <p:spPr>
            <a:xfrm rot="2700000">
              <a:off x="7726083" y="170219"/>
              <a:ext cx="1817547" cy="57275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Ubuntu"/>
                  <a:ea typeface="Ubuntu"/>
                  <a:cs typeface="Ubuntu"/>
                  <a:sym typeface="Ubuntu"/>
                </a:rPr>
                <a:t>Preliminary</a:t>
              </a:r>
              <a:endParaRPr>
                <a:solidFill>
                  <a:schemeClr val="lt1"/>
                </a:solidFill>
                <a:latin typeface="Ubuntu"/>
                <a:ea typeface="Ubuntu"/>
                <a:cs typeface="Ubuntu"/>
                <a:sym typeface="Ubuntu"/>
              </a:endParaRPr>
            </a:p>
          </p:txBody>
        </p:sp>
      </p:grpSp>
      <p:sp>
        <p:nvSpPr>
          <p:cNvPr id="540" name="Google Shape;540;p48"/>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9</a:t>
            </a:r>
            <a:endParaRPr>
              <a:solidFill>
                <a:schemeClr val="dk1"/>
              </a:solidFill>
              <a:latin typeface="Ubuntu"/>
              <a:ea typeface="Ubuntu"/>
              <a:cs typeface="Ubuntu"/>
              <a:sym typeface="Ubuntu"/>
            </a:endParaRPr>
          </a:p>
        </p:txBody>
      </p:sp>
      <p:grpSp>
        <p:nvGrpSpPr>
          <p:cNvPr id="541" name="Google Shape;541;p48"/>
          <p:cNvGrpSpPr/>
          <p:nvPr/>
        </p:nvGrpSpPr>
        <p:grpSpPr>
          <a:xfrm>
            <a:off x="5801506" y="1773008"/>
            <a:ext cx="2312700" cy="1443531"/>
            <a:chOff x="6276686" y="1079608"/>
            <a:chExt cx="2312700" cy="1443531"/>
          </a:xfrm>
        </p:grpSpPr>
        <p:pic>
          <p:nvPicPr>
            <p:cNvPr id="542" name="Google Shape;542;p48"/>
            <p:cNvPicPr preferRelativeResize="0"/>
            <p:nvPr/>
          </p:nvPicPr>
          <p:blipFill>
            <a:blip r:embed="rId4">
              <a:alphaModFix/>
            </a:blip>
            <a:stretch>
              <a:fillRect/>
            </a:stretch>
          </p:blipFill>
          <p:spPr>
            <a:xfrm>
              <a:off x="6298578" y="1117428"/>
              <a:ext cx="2063725" cy="1405710"/>
            </a:xfrm>
            <a:prstGeom prst="rect">
              <a:avLst/>
            </a:prstGeom>
            <a:solidFill>
              <a:srgbClr val="000000">
                <a:alpha val="86820"/>
              </a:srgbClr>
            </a:solidFill>
            <a:ln>
              <a:noFill/>
            </a:ln>
          </p:spPr>
        </p:pic>
        <p:sp>
          <p:nvSpPr>
            <p:cNvPr id="543" name="Google Shape;543;p48"/>
            <p:cNvSpPr txBox="1"/>
            <p:nvPr/>
          </p:nvSpPr>
          <p:spPr>
            <a:xfrm>
              <a:off x="6276686" y="1079608"/>
              <a:ext cx="2312700" cy="37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Ubuntu"/>
                  <a:ea typeface="Ubuntu"/>
                  <a:cs typeface="Ubuntu"/>
                  <a:sym typeface="Ubuntu"/>
                </a:rPr>
                <a:t>OBe + stripped star</a:t>
              </a:r>
              <a:endParaRPr sz="1500">
                <a:solidFill>
                  <a:schemeClr val="lt1"/>
                </a:solidFill>
                <a:latin typeface="Ubuntu"/>
                <a:ea typeface="Ubuntu"/>
                <a:cs typeface="Ubuntu"/>
                <a:sym typeface="Ubuntu"/>
              </a:endParaRPr>
            </a:p>
          </p:txBody>
        </p:sp>
      </p:grpSp>
      <p:grpSp>
        <p:nvGrpSpPr>
          <p:cNvPr id="544" name="Google Shape;544;p48"/>
          <p:cNvGrpSpPr/>
          <p:nvPr/>
        </p:nvGrpSpPr>
        <p:grpSpPr>
          <a:xfrm>
            <a:off x="3361336" y="2302158"/>
            <a:ext cx="2312700" cy="1376375"/>
            <a:chOff x="1857086" y="2832208"/>
            <a:chExt cx="2312700" cy="1376375"/>
          </a:xfrm>
        </p:grpSpPr>
        <p:pic>
          <p:nvPicPr>
            <p:cNvPr id="545" name="Google Shape;545;p48"/>
            <p:cNvPicPr preferRelativeResize="0"/>
            <p:nvPr/>
          </p:nvPicPr>
          <p:blipFill>
            <a:blip r:embed="rId5">
              <a:alphaModFix/>
            </a:blip>
            <a:stretch>
              <a:fillRect/>
            </a:stretch>
          </p:blipFill>
          <p:spPr>
            <a:xfrm>
              <a:off x="1876927" y="2876675"/>
              <a:ext cx="2063725" cy="1331908"/>
            </a:xfrm>
            <a:prstGeom prst="rect">
              <a:avLst/>
            </a:prstGeom>
            <a:solidFill>
              <a:srgbClr val="000000">
                <a:alpha val="86820"/>
              </a:srgbClr>
            </a:solidFill>
            <a:ln>
              <a:noFill/>
            </a:ln>
          </p:spPr>
        </p:pic>
        <p:sp>
          <p:nvSpPr>
            <p:cNvPr id="546" name="Google Shape;546;p48"/>
            <p:cNvSpPr txBox="1"/>
            <p:nvPr/>
          </p:nvSpPr>
          <p:spPr>
            <a:xfrm>
              <a:off x="1857086" y="2832208"/>
              <a:ext cx="2312700" cy="37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Ubuntu"/>
                  <a:ea typeface="Ubuntu"/>
                  <a:cs typeface="Ubuntu"/>
                  <a:sym typeface="Ubuntu"/>
                </a:rPr>
                <a:t>interacting binary</a:t>
              </a:r>
              <a:endParaRPr sz="1500">
                <a:solidFill>
                  <a:schemeClr val="lt1"/>
                </a:solidFill>
                <a:latin typeface="Ubuntu"/>
                <a:ea typeface="Ubuntu"/>
                <a:cs typeface="Ubuntu"/>
                <a:sym typeface="Ubuntu"/>
              </a:endParaRPr>
            </a:p>
          </p:txBody>
        </p:sp>
      </p:grpSp>
      <p:sp>
        <p:nvSpPr>
          <p:cNvPr id="547" name="Google Shape;547;p48"/>
          <p:cNvSpPr txBox="1"/>
          <p:nvPr/>
        </p:nvSpPr>
        <p:spPr>
          <a:xfrm>
            <a:off x="7276167" y="1351406"/>
            <a:ext cx="1106400" cy="172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0" b="1">
                <a:solidFill>
                  <a:schemeClr val="accent5"/>
                </a:solidFill>
                <a:latin typeface="Ubuntu"/>
                <a:ea typeface="Ubuntu"/>
                <a:cs typeface="Ubuntu"/>
                <a:sym typeface="Ubuntu"/>
              </a:rPr>
              <a:t>?</a:t>
            </a:r>
            <a:endParaRPr sz="15000" b="1">
              <a:solidFill>
                <a:schemeClr val="accent5"/>
              </a:solidFill>
              <a:latin typeface="Ubuntu"/>
              <a:ea typeface="Ubuntu"/>
              <a:cs typeface="Ubuntu"/>
              <a:sym typeface="Ubuntu"/>
            </a:endParaRPr>
          </a:p>
        </p:txBody>
      </p:sp>
      <p:grpSp>
        <p:nvGrpSpPr>
          <p:cNvPr id="548" name="Google Shape;548;p48"/>
          <p:cNvGrpSpPr/>
          <p:nvPr/>
        </p:nvGrpSpPr>
        <p:grpSpPr>
          <a:xfrm>
            <a:off x="355178" y="2240988"/>
            <a:ext cx="2312700" cy="1383243"/>
            <a:chOff x="552065" y="1098850"/>
            <a:chExt cx="2312700" cy="1383243"/>
          </a:xfrm>
        </p:grpSpPr>
        <p:pic>
          <p:nvPicPr>
            <p:cNvPr id="549" name="Google Shape;549;p48"/>
            <p:cNvPicPr preferRelativeResize="0"/>
            <p:nvPr/>
          </p:nvPicPr>
          <p:blipFill>
            <a:blip r:embed="rId6">
              <a:alphaModFix/>
            </a:blip>
            <a:stretch>
              <a:fillRect/>
            </a:stretch>
          </p:blipFill>
          <p:spPr>
            <a:xfrm>
              <a:off x="575625" y="1158463"/>
              <a:ext cx="2063725" cy="1323630"/>
            </a:xfrm>
            <a:prstGeom prst="rect">
              <a:avLst/>
            </a:prstGeom>
            <a:solidFill>
              <a:srgbClr val="000000">
                <a:alpha val="86820"/>
              </a:srgbClr>
            </a:solidFill>
            <a:ln>
              <a:noFill/>
            </a:ln>
          </p:spPr>
        </p:pic>
        <p:sp>
          <p:nvSpPr>
            <p:cNvPr id="550" name="Google Shape;550;p48"/>
            <p:cNvSpPr txBox="1"/>
            <p:nvPr/>
          </p:nvSpPr>
          <p:spPr>
            <a:xfrm>
              <a:off x="552065" y="1098850"/>
              <a:ext cx="2312700" cy="37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lt1"/>
                  </a:solidFill>
                  <a:latin typeface="Ubuntu"/>
                  <a:ea typeface="Ubuntu"/>
                  <a:cs typeface="Ubuntu"/>
                  <a:sym typeface="Ubuntu"/>
                </a:rPr>
                <a:t>OBe + main sequence</a:t>
              </a:r>
              <a:endParaRPr sz="1300">
                <a:solidFill>
                  <a:schemeClr val="lt1"/>
                </a:solidFill>
                <a:latin typeface="Ubuntu"/>
                <a:ea typeface="Ubuntu"/>
                <a:cs typeface="Ubuntu"/>
                <a:sym typeface="Ubuntu"/>
              </a:endParaRPr>
            </a:p>
          </p:txBody>
        </p:sp>
      </p:grpSp>
      <p:sp>
        <p:nvSpPr>
          <p:cNvPr id="551" name="Google Shape;551;p48"/>
          <p:cNvSpPr/>
          <p:nvPr/>
        </p:nvSpPr>
        <p:spPr>
          <a:xfrm>
            <a:off x="412186" y="2329800"/>
            <a:ext cx="2004300" cy="1258800"/>
          </a:xfrm>
          <a:prstGeom prst="rect">
            <a:avLst/>
          </a:prstGeom>
          <a:solidFill>
            <a:srgbClr val="949494">
              <a:alpha val="740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552" name="Google Shape;552;p48"/>
          <p:cNvSpPr txBox="1"/>
          <p:nvPr/>
        </p:nvSpPr>
        <p:spPr>
          <a:xfrm>
            <a:off x="1999509" y="1866215"/>
            <a:ext cx="1106400" cy="172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0" b="1">
                <a:solidFill>
                  <a:schemeClr val="accent5"/>
                </a:solidFill>
                <a:latin typeface="Ubuntu"/>
                <a:ea typeface="Ubuntu"/>
                <a:cs typeface="Ubuntu"/>
                <a:sym typeface="Ubuntu"/>
              </a:rPr>
              <a:t>?</a:t>
            </a:r>
            <a:endParaRPr sz="15000" b="1">
              <a:solidFill>
                <a:schemeClr val="accent5"/>
              </a:solidFill>
              <a:latin typeface="Ubuntu"/>
              <a:ea typeface="Ubuntu"/>
              <a:cs typeface="Ubuntu"/>
              <a:sym typeface="Ubuntu"/>
            </a:endParaRPr>
          </a:p>
        </p:txBody>
      </p:sp>
      <p:sp>
        <p:nvSpPr>
          <p:cNvPr id="553" name="Google Shape;553;p48"/>
          <p:cNvSpPr txBox="1"/>
          <p:nvPr/>
        </p:nvSpPr>
        <p:spPr>
          <a:xfrm>
            <a:off x="360900" y="1017725"/>
            <a:ext cx="2610900" cy="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Ubuntu"/>
                <a:ea typeface="Ubuntu"/>
                <a:cs typeface="Ubuntu"/>
                <a:sym typeface="Ubuntu"/>
              </a:rPr>
              <a:t>Pre-interaction</a:t>
            </a:r>
            <a:endParaRPr sz="1800">
              <a:solidFill>
                <a:schemeClr val="dk1"/>
              </a:solidFill>
              <a:latin typeface="Ubuntu"/>
              <a:ea typeface="Ubuntu"/>
              <a:cs typeface="Ubuntu"/>
              <a:sym typeface="Ubuntu"/>
            </a:endParaRPr>
          </a:p>
        </p:txBody>
      </p:sp>
      <p:sp>
        <p:nvSpPr>
          <p:cNvPr id="554" name="Google Shape;554;p48"/>
          <p:cNvSpPr txBox="1"/>
          <p:nvPr/>
        </p:nvSpPr>
        <p:spPr>
          <a:xfrm>
            <a:off x="5701226" y="1017725"/>
            <a:ext cx="2610900" cy="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Ubuntu"/>
                <a:ea typeface="Ubuntu"/>
                <a:cs typeface="Ubuntu"/>
                <a:sym typeface="Ubuntu"/>
              </a:rPr>
              <a:t>Post-interaction</a:t>
            </a:r>
            <a:endParaRPr sz="1800">
              <a:solidFill>
                <a:schemeClr val="dk1"/>
              </a:solidFill>
              <a:latin typeface="Ubuntu"/>
              <a:ea typeface="Ubuntu"/>
              <a:cs typeface="Ubuntu"/>
              <a:sym typeface="Ubuntu"/>
            </a:endParaRPr>
          </a:p>
        </p:txBody>
      </p:sp>
      <p:sp>
        <p:nvSpPr>
          <p:cNvPr id="555" name="Google Shape;555;p48"/>
          <p:cNvSpPr/>
          <p:nvPr/>
        </p:nvSpPr>
        <p:spPr>
          <a:xfrm>
            <a:off x="3414325" y="2374600"/>
            <a:ext cx="2004300" cy="1303800"/>
          </a:xfrm>
          <a:prstGeom prst="rect">
            <a:avLst/>
          </a:prstGeom>
          <a:solidFill>
            <a:srgbClr val="949494">
              <a:alpha val="740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cxnSp>
        <p:nvCxnSpPr>
          <p:cNvPr id="556" name="Google Shape;556;p48"/>
          <p:cNvCxnSpPr/>
          <p:nvPr/>
        </p:nvCxnSpPr>
        <p:spPr>
          <a:xfrm>
            <a:off x="3031461" y="962150"/>
            <a:ext cx="0" cy="3839100"/>
          </a:xfrm>
          <a:prstGeom prst="straightConnector1">
            <a:avLst/>
          </a:prstGeom>
          <a:noFill/>
          <a:ln w="28575" cap="flat" cmpd="sng">
            <a:solidFill>
              <a:schemeClr val="dk1"/>
            </a:solidFill>
            <a:prstDash val="solid"/>
            <a:round/>
            <a:headEnd type="none" w="med" len="med"/>
            <a:tailEnd type="none" w="med" len="med"/>
          </a:ln>
        </p:spPr>
      </p:cxnSp>
      <p:sp>
        <p:nvSpPr>
          <p:cNvPr id="557" name="Google Shape;557;p48"/>
          <p:cNvSpPr txBox="1"/>
          <p:nvPr/>
        </p:nvSpPr>
        <p:spPr>
          <a:xfrm>
            <a:off x="3067775" y="1017725"/>
            <a:ext cx="2610900" cy="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Ubuntu"/>
                <a:ea typeface="Ubuntu"/>
                <a:cs typeface="Ubuntu"/>
                <a:sym typeface="Ubuntu"/>
              </a:rPr>
              <a:t>Interaction</a:t>
            </a:r>
            <a:endParaRPr sz="1800">
              <a:solidFill>
                <a:schemeClr val="dk1"/>
              </a:solidFill>
              <a:latin typeface="Ubuntu"/>
              <a:ea typeface="Ubuntu"/>
              <a:cs typeface="Ubuntu"/>
              <a:sym typeface="Ubuntu"/>
            </a:endParaRPr>
          </a:p>
        </p:txBody>
      </p:sp>
      <p:grpSp>
        <p:nvGrpSpPr>
          <p:cNvPr id="558" name="Google Shape;558;p48"/>
          <p:cNvGrpSpPr/>
          <p:nvPr/>
        </p:nvGrpSpPr>
        <p:grpSpPr>
          <a:xfrm>
            <a:off x="6407484" y="3292603"/>
            <a:ext cx="2312700" cy="1352397"/>
            <a:chOff x="5200265" y="2822586"/>
            <a:chExt cx="2312700" cy="1352397"/>
          </a:xfrm>
        </p:grpSpPr>
        <p:pic>
          <p:nvPicPr>
            <p:cNvPr id="559" name="Google Shape;559;p48"/>
            <p:cNvPicPr preferRelativeResize="0"/>
            <p:nvPr/>
          </p:nvPicPr>
          <p:blipFill>
            <a:blip r:embed="rId7">
              <a:alphaModFix/>
            </a:blip>
            <a:stretch>
              <a:fillRect/>
            </a:stretch>
          </p:blipFill>
          <p:spPr>
            <a:xfrm>
              <a:off x="5222700" y="2853613"/>
              <a:ext cx="2063725" cy="1321370"/>
            </a:xfrm>
            <a:prstGeom prst="rect">
              <a:avLst/>
            </a:prstGeom>
            <a:solidFill>
              <a:srgbClr val="000000">
                <a:alpha val="86820"/>
              </a:srgbClr>
            </a:solidFill>
            <a:ln>
              <a:noFill/>
            </a:ln>
          </p:spPr>
        </p:pic>
        <p:sp>
          <p:nvSpPr>
            <p:cNvPr id="560" name="Google Shape;560;p48"/>
            <p:cNvSpPr txBox="1"/>
            <p:nvPr/>
          </p:nvSpPr>
          <p:spPr>
            <a:xfrm>
              <a:off x="5200265" y="2822586"/>
              <a:ext cx="2312700" cy="37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lt1"/>
                  </a:solidFill>
                  <a:latin typeface="Ubuntu"/>
                  <a:ea typeface="Ubuntu"/>
                  <a:cs typeface="Ubuntu"/>
                  <a:sym typeface="Ubuntu"/>
                </a:rPr>
                <a:t>OBe + compact object</a:t>
              </a:r>
              <a:endParaRPr sz="1300">
                <a:solidFill>
                  <a:schemeClr val="lt1"/>
                </a:solidFill>
                <a:latin typeface="Ubuntu"/>
                <a:ea typeface="Ubuntu"/>
                <a:cs typeface="Ubuntu"/>
                <a:sym typeface="Ubuntu"/>
              </a:endParaRPr>
            </a:p>
          </p:txBody>
        </p:sp>
      </p:grpSp>
      <p:sp>
        <p:nvSpPr>
          <p:cNvPr id="561" name="Google Shape;561;p48"/>
          <p:cNvSpPr txBox="1"/>
          <p:nvPr/>
        </p:nvSpPr>
        <p:spPr>
          <a:xfrm>
            <a:off x="7892279" y="2822488"/>
            <a:ext cx="1106400" cy="172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0" b="1">
                <a:solidFill>
                  <a:schemeClr val="accent5"/>
                </a:solidFill>
                <a:latin typeface="Ubuntu"/>
                <a:ea typeface="Ubuntu"/>
                <a:cs typeface="Ubuntu"/>
                <a:sym typeface="Ubuntu"/>
              </a:rPr>
              <a:t>?</a:t>
            </a:r>
            <a:endParaRPr sz="15000" b="1">
              <a:solidFill>
                <a:schemeClr val="accent5"/>
              </a:solidFill>
              <a:latin typeface="Ubuntu"/>
              <a:ea typeface="Ubuntu"/>
              <a:cs typeface="Ubuntu"/>
              <a:sym typeface="Ubuntu"/>
            </a:endParaRPr>
          </a:p>
        </p:txBody>
      </p:sp>
      <p:cxnSp>
        <p:nvCxnSpPr>
          <p:cNvPr id="562" name="Google Shape;562;p48"/>
          <p:cNvCxnSpPr/>
          <p:nvPr/>
        </p:nvCxnSpPr>
        <p:spPr>
          <a:xfrm>
            <a:off x="5715000" y="962150"/>
            <a:ext cx="0" cy="3839100"/>
          </a:xfrm>
          <a:prstGeom prst="straightConnector1">
            <a:avLst/>
          </a:prstGeom>
          <a:noFill/>
          <a:ln w="28575" cap="flat" cmpd="sng">
            <a:solidFill>
              <a:schemeClr val="dk1"/>
            </a:solidFill>
            <a:prstDash val="solid"/>
            <a:round/>
            <a:headEnd type="none" w="med" len="med"/>
            <a:tailEnd type="none" w="med" len="med"/>
          </a:ln>
        </p:spPr>
      </p:cxnSp>
      <p:sp>
        <p:nvSpPr>
          <p:cNvPr id="563" name="Google Shape;563;p48"/>
          <p:cNvSpPr txBox="1"/>
          <p:nvPr/>
        </p:nvSpPr>
        <p:spPr>
          <a:xfrm>
            <a:off x="4919061" y="1908109"/>
            <a:ext cx="1106400" cy="172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0" b="1">
                <a:solidFill>
                  <a:schemeClr val="accent5"/>
                </a:solidFill>
                <a:latin typeface="Ubuntu"/>
                <a:ea typeface="Ubuntu"/>
                <a:cs typeface="Ubuntu"/>
                <a:sym typeface="Ubuntu"/>
              </a:rPr>
              <a:t>?</a:t>
            </a:r>
            <a:endParaRPr sz="15000" b="1">
              <a:solidFill>
                <a:schemeClr val="accent5"/>
              </a:solidFill>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Summary</a:t>
            </a:r>
            <a:endParaRPr/>
          </a:p>
        </p:txBody>
      </p:sp>
      <p:pic>
        <p:nvPicPr>
          <p:cNvPr id="569" name="Google Shape;569;p49"/>
          <p:cNvPicPr preferRelativeResize="0"/>
          <p:nvPr/>
        </p:nvPicPr>
        <p:blipFill>
          <a:blip r:embed="rId3">
            <a:alphaModFix/>
          </a:blip>
          <a:stretch>
            <a:fillRect/>
          </a:stretch>
        </p:blipFill>
        <p:spPr>
          <a:xfrm>
            <a:off x="8107708" y="67279"/>
            <a:ext cx="972000" cy="1094100"/>
          </a:xfrm>
          <a:prstGeom prst="roundRect">
            <a:avLst>
              <a:gd name="adj" fmla="val 5059"/>
            </a:avLst>
          </a:prstGeom>
          <a:noFill/>
          <a:ln>
            <a:noFill/>
          </a:ln>
        </p:spPr>
      </p:pic>
      <p:sp>
        <p:nvSpPr>
          <p:cNvPr id="570" name="Google Shape;570;p49"/>
          <p:cNvSpPr txBox="1">
            <a:spLocks noGrp="1"/>
          </p:cNvSpPr>
          <p:nvPr>
            <p:ph type="body" idx="1"/>
          </p:nvPr>
        </p:nvSpPr>
        <p:spPr>
          <a:xfrm>
            <a:off x="311700" y="1152475"/>
            <a:ext cx="51792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Using BLOeM to analyze a large, homogeneous and unbiased sample of </a:t>
            </a:r>
            <a:r>
              <a:rPr lang="en" b="1"/>
              <a:t>96 OBe stars in the SMC</a:t>
            </a:r>
            <a:endParaRPr b="1"/>
          </a:p>
          <a:p>
            <a:pPr marL="0" lvl="0" indent="0" algn="l" rtl="0">
              <a:spcBef>
                <a:spcPts val="1200"/>
              </a:spcBef>
              <a:spcAft>
                <a:spcPts val="0"/>
              </a:spcAft>
              <a:buNone/>
            </a:pPr>
            <a:r>
              <a:rPr lang="en"/>
              <a:t>Measured RVs → Revealed </a:t>
            </a:r>
            <a:r>
              <a:rPr lang="en" b="1"/>
              <a:t>observed f</a:t>
            </a:r>
            <a:r>
              <a:rPr lang="en" b="1" baseline="-25000"/>
              <a:t>bin</a:t>
            </a:r>
            <a:r>
              <a:rPr lang="en" b="1"/>
              <a:t> ~ 50%</a:t>
            </a:r>
            <a:r>
              <a:rPr lang="en"/>
              <a:t>, which needs to be scrutinized to remove contaminants</a:t>
            </a:r>
            <a:endParaRPr/>
          </a:p>
          <a:p>
            <a:pPr marL="0" lvl="0" indent="0" algn="l" rtl="0">
              <a:spcBef>
                <a:spcPts val="1200"/>
              </a:spcBef>
              <a:spcAft>
                <a:spcPts val="1200"/>
              </a:spcAft>
              <a:buNone/>
            </a:pPr>
            <a:r>
              <a:rPr lang="en"/>
              <a:t>Goal is to </a:t>
            </a:r>
            <a:r>
              <a:rPr lang="en" b="1"/>
              <a:t>detect binaries</a:t>
            </a:r>
            <a:r>
              <a:rPr lang="en"/>
              <a:t>, determine </a:t>
            </a:r>
            <a:r>
              <a:rPr lang="en" b="1"/>
              <a:t>orbital parameters</a:t>
            </a:r>
            <a:r>
              <a:rPr lang="en"/>
              <a:t> and asses the </a:t>
            </a:r>
            <a:r>
              <a:rPr lang="en" b="1"/>
              <a:t>nature of the companions</a:t>
            </a:r>
            <a:endParaRPr b="1"/>
          </a:p>
        </p:txBody>
      </p:sp>
      <p:sp>
        <p:nvSpPr>
          <p:cNvPr id="571" name="Google Shape;571;p49"/>
          <p:cNvSpPr txBox="1"/>
          <p:nvPr/>
        </p:nvSpPr>
        <p:spPr>
          <a:xfrm>
            <a:off x="0" y="0"/>
            <a:ext cx="4299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10</a:t>
            </a:r>
            <a:endParaRPr>
              <a:solidFill>
                <a:schemeClr val="dk1"/>
              </a:solidFill>
              <a:latin typeface="Ubuntu"/>
              <a:ea typeface="Ubuntu"/>
              <a:cs typeface="Ubuntu"/>
              <a:sym typeface="Ubuntu"/>
            </a:endParaRPr>
          </a:p>
        </p:txBody>
      </p:sp>
      <p:sp>
        <p:nvSpPr>
          <p:cNvPr id="572" name="Google Shape;572;p49"/>
          <p:cNvSpPr/>
          <p:nvPr/>
        </p:nvSpPr>
        <p:spPr>
          <a:xfrm>
            <a:off x="311700" y="2283910"/>
            <a:ext cx="8726400" cy="1236300"/>
          </a:xfrm>
          <a:prstGeom prst="roundRect">
            <a:avLst>
              <a:gd name="adj" fmla="val 16667"/>
            </a:avLst>
          </a:prstGeom>
          <a:solidFill>
            <a:srgbClr val="000000">
              <a:alpha val="95910"/>
            </a:srgbClr>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573" name="Google Shape;573;p49"/>
          <p:cNvSpPr txBox="1"/>
          <p:nvPr/>
        </p:nvSpPr>
        <p:spPr>
          <a:xfrm>
            <a:off x="517500" y="2012825"/>
            <a:ext cx="8520600" cy="1918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 sz="2000" b="1" dirty="0">
                <a:solidFill>
                  <a:schemeClr val="dk1"/>
                </a:solidFill>
                <a:latin typeface="Ubuntu"/>
                <a:ea typeface="Ubuntu"/>
                <a:cs typeface="Ubuntu"/>
                <a:sym typeface="Ubuntu"/>
              </a:rPr>
              <a:t>If large fraction of companions are post-interaction then this supports hypothesis that (at least part of) classical </a:t>
            </a:r>
            <a:r>
              <a:rPr lang="en" sz="2000" b="1" dirty="0" err="1">
                <a:solidFill>
                  <a:schemeClr val="dk1"/>
                </a:solidFill>
                <a:latin typeface="Ubuntu"/>
                <a:ea typeface="Ubuntu"/>
                <a:cs typeface="Ubuntu"/>
                <a:sym typeface="Ubuntu"/>
              </a:rPr>
              <a:t>OBe</a:t>
            </a:r>
            <a:r>
              <a:rPr lang="en" sz="2000" b="1" dirty="0">
                <a:solidFill>
                  <a:schemeClr val="dk1"/>
                </a:solidFill>
                <a:latin typeface="Ubuntu"/>
                <a:ea typeface="Ubuntu"/>
                <a:cs typeface="Ubuntu"/>
                <a:sym typeface="Ubuntu"/>
              </a:rPr>
              <a:t> phenomena is related to binary interaction</a:t>
            </a:r>
            <a:endParaRPr sz="2000" b="1" dirty="0">
              <a:solidFill>
                <a:schemeClr val="dk1"/>
              </a:solidFill>
              <a:latin typeface="Ubuntu"/>
              <a:ea typeface="Ubuntu"/>
              <a:cs typeface="Ubuntu"/>
              <a:sym typeface="Ubuntu"/>
            </a:endParaRPr>
          </a:p>
        </p:txBody>
      </p:sp>
      <p:pic>
        <p:nvPicPr>
          <p:cNvPr id="574" name="Google Shape;574;p49"/>
          <p:cNvPicPr preferRelativeResize="0"/>
          <p:nvPr/>
        </p:nvPicPr>
        <p:blipFill>
          <a:blip r:embed="rId4">
            <a:alphaModFix/>
          </a:blip>
          <a:stretch>
            <a:fillRect/>
          </a:stretch>
        </p:blipFill>
        <p:spPr>
          <a:xfrm rot="991230">
            <a:off x="7056600" y="2963836"/>
            <a:ext cx="1951925" cy="1236217"/>
          </a:xfrm>
          <a:prstGeom prst="rect">
            <a:avLst/>
          </a:prstGeom>
          <a:noFill/>
          <a:ln>
            <a:noFill/>
          </a:ln>
        </p:spPr>
      </p:pic>
      <p:sp>
        <p:nvSpPr>
          <p:cNvPr id="575" name="Google Shape;575;p49"/>
          <p:cNvSpPr txBox="1"/>
          <p:nvPr/>
        </p:nvSpPr>
        <p:spPr>
          <a:xfrm>
            <a:off x="5862925" y="4080175"/>
            <a:ext cx="2150100" cy="6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1"/>
                </a:solidFill>
                <a:latin typeface="Ubuntu"/>
                <a:ea typeface="Ubuntu"/>
                <a:cs typeface="Ubuntu"/>
                <a:sym typeface="Ubuntu"/>
              </a:rPr>
              <a:t>Stay tuned!</a:t>
            </a:r>
            <a:endParaRPr sz="2400" b="1">
              <a:solidFill>
                <a:schemeClr val="dk1"/>
              </a:solidFill>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importance of binary stars</a:t>
            </a:r>
            <a:endParaRPr/>
          </a:p>
        </p:txBody>
      </p:sp>
      <p:sp>
        <p:nvSpPr>
          <p:cNvPr id="122" name="Google Shape;122;p17"/>
          <p:cNvSpPr txBox="1">
            <a:spLocks noGrp="1"/>
          </p:cNvSpPr>
          <p:nvPr>
            <p:ph type="body" idx="1"/>
          </p:nvPr>
        </p:nvSpPr>
        <p:spPr>
          <a:xfrm>
            <a:off x="311700" y="1789200"/>
            <a:ext cx="4260300" cy="1138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dirty="0"/>
              <a:t>The vast majority of massive stars live in</a:t>
            </a:r>
            <a:r>
              <a:rPr lang="en" b="1" dirty="0"/>
              <a:t> interacting binary systems</a:t>
            </a:r>
            <a:r>
              <a:rPr lang="en" dirty="0"/>
              <a:t> (Sana et al. 2012)</a:t>
            </a:r>
            <a:endParaRPr dirty="0"/>
          </a:p>
        </p:txBody>
      </p:sp>
      <p:pic>
        <p:nvPicPr>
          <p:cNvPr id="123" name="Google Shape;123;p17"/>
          <p:cNvPicPr preferRelativeResize="0"/>
          <p:nvPr/>
        </p:nvPicPr>
        <p:blipFill>
          <a:blip r:embed="rId3">
            <a:alphaModFix/>
          </a:blip>
          <a:stretch>
            <a:fillRect/>
          </a:stretch>
        </p:blipFill>
        <p:spPr>
          <a:xfrm>
            <a:off x="4777829" y="1017729"/>
            <a:ext cx="4247100" cy="3854700"/>
          </a:xfrm>
          <a:prstGeom prst="roundRect">
            <a:avLst>
              <a:gd name="adj" fmla="val 6113"/>
            </a:avLst>
          </a:prstGeom>
          <a:noFill/>
          <a:ln>
            <a:noFill/>
          </a:ln>
        </p:spPr>
      </p:pic>
      <p:sp>
        <p:nvSpPr>
          <p:cNvPr id="124" name="Google Shape;124;p17"/>
          <p:cNvSpPr txBox="1"/>
          <p:nvPr/>
        </p:nvSpPr>
        <p:spPr>
          <a:xfrm>
            <a:off x="7761327" y="4772798"/>
            <a:ext cx="1895400" cy="40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Ubuntu"/>
                <a:ea typeface="Ubuntu"/>
                <a:cs typeface="Ubuntu"/>
                <a:sym typeface="Ubuntu"/>
              </a:rPr>
              <a:t>Sana et al. 2012</a:t>
            </a:r>
            <a:endParaRPr sz="1200">
              <a:solidFill>
                <a:schemeClr val="dk1"/>
              </a:solidFill>
              <a:latin typeface="Ubuntu"/>
              <a:ea typeface="Ubuntu"/>
              <a:cs typeface="Ubuntu"/>
              <a:sym typeface="Ubuntu"/>
            </a:endParaRPr>
          </a:p>
        </p:txBody>
      </p:sp>
      <p:grpSp>
        <p:nvGrpSpPr>
          <p:cNvPr id="125" name="Google Shape;125;p17"/>
          <p:cNvGrpSpPr/>
          <p:nvPr/>
        </p:nvGrpSpPr>
        <p:grpSpPr>
          <a:xfrm>
            <a:off x="5164928" y="1273318"/>
            <a:ext cx="3667342" cy="3548379"/>
            <a:chOff x="6596550" y="2658450"/>
            <a:chExt cx="2235775" cy="2163250"/>
          </a:xfrm>
        </p:grpSpPr>
        <p:sp>
          <p:nvSpPr>
            <p:cNvPr id="126" name="Google Shape;126;p17"/>
            <p:cNvSpPr/>
            <p:nvPr/>
          </p:nvSpPr>
          <p:spPr>
            <a:xfrm>
              <a:off x="7843225" y="2658450"/>
              <a:ext cx="989100" cy="2114400"/>
            </a:xfrm>
            <a:prstGeom prst="rect">
              <a:avLst/>
            </a:prstGeom>
            <a:solidFill>
              <a:schemeClr val="dk1"/>
            </a:solidFill>
            <a:ln>
              <a:noFill/>
            </a:ln>
          </p:spPr>
          <p:txBody>
            <a:bodyPr spcFirstLastPara="1" wrap="square" lIns="149950" tIns="149950" rIns="149950" bIns="149950" anchor="ctr" anchorCtr="0">
              <a:noAutofit/>
            </a:bodyPr>
            <a:lstStyle/>
            <a:p>
              <a:pPr marL="0" lvl="0" indent="0" algn="ctr" rtl="0">
                <a:spcBef>
                  <a:spcPts val="0"/>
                </a:spcBef>
                <a:spcAft>
                  <a:spcPts val="0"/>
                </a:spcAft>
                <a:buNone/>
              </a:pPr>
              <a:endParaRPr sz="2296">
                <a:latin typeface="Ubuntu"/>
                <a:ea typeface="Ubuntu"/>
                <a:cs typeface="Ubuntu"/>
                <a:sym typeface="Ubuntu"/>
              </a:endParaRPr>
            </a:p>
          </p:txBody>
        </p:sp>
        <p:sp>
          <p:nvSpPr>
            <p:cNvPr id="127" name="Google Shape;127;p17"/>
            <p:cNvSpPr/>
            <p:nvPr/>
          </p:nvSpPr>
          <p:spPr>
            <a:xfrm>
              <a:off x="7636825" y="3071250"/>
              <a:ext cx="445800" cy="1701600"/>
            </a:xfrm>
            <a:prstGeom prst="rect">
              <a:avLst/>
            </a:prstGeom>
            <a:solidFill>
              <a:schemeClr val="dk1"/>
            </a:solidFill>
            <a:ln>
              <a:noFill/>
            </a:ln>
          </p:spPr>
          <p:txBody>
            <a:bodyPr spcFirstLastPara="1" wrap="square" lIns="149950" tIns="149950" rIns="149950" bIns="149950" anchor="ctr" anchorCtr="0">
              <a:noAutofit/>
            </a:bodyPr>
            <a:lstStyle/>
            <a:p>
              <a:pPr marL="0" lvl="0" indent="0" algn="ctr" rtl="0">
                <a:spcBef>
                  <a:spcPts val="0"/>
                </a:spcBef>
                <a:spcAft>
                  <a:spcPts val="0"/>
                </a:spcAft>
                <a:buNone/>
              </a:pPr>
              <a:endParaRPr sz="2296">
                <a:latin typeface="Ubuntu"/>
                <a:ea typeface="Ubuntu"/>
                <a:cs typeface="Ubuntu"/>
                <a:sym typeface="Ubuntu"/>
              </a:endParaRPr>
            </a:p>
          </p:txBody>
        </p:sp>
        <p:sp>
          <p:nvSpPr>
            <p:cNvPr id="128" name="Google Shape;128;p17"/>
            <p:cNvSpPr/>
            <p:nvPr/>
          </p:nvSpPr>
          <p:spPr>
            <a:xfrm>
              <a:off x="6596550" y="3616000"/>
              <a:ext cx="1403400" cy="1205700"/>
            </a:xfrm>
            <a:prstGeom prst="rect">
              <a:avLst/>
            </a:prstGeom>
            <a:solidFill>
              <a:schemeClr val="dk1"/>
            </a:solidFill>
            <a:ln>
              <a:noFill/>
            </a:ln>
          </p:spPr>
          <p:txBody>
            <a:bodyPr spcFirstLastPara="1" wrap="square" lIns="149950" tIns="149950" rIns="149950" bIns="149950" anchor="ctr" anchorCtr="0">
              <a:noAutofit/>
            </a:bodyPr>
            <a:lstStyle/>
            <a:p>
              <a:pPr marL="0" lvl="0" indent="0" algn="ctr" rtl="0">
                <a:spcBef>
                  <a:spcPts val="0"/>
                </a:spcBef>
                <a:spcAft>
                  <a:spcPts val="0"/>
                </a:spcAft>
                <a:buNone/>
              </a:pPr>
              <a:endParaRPr sz="2296">
                <a:latin typeface="Ubuntu"/>
                <a:ea typeface="Ubuntu"/>
                <a:cs typeface="Ubuntu"/>
                <a:sym typeface="Ubuntu"/>
              </a:endParaRPr>
            </a:p>
          </p:txBody>
        </p:sp>
      </p:grpSp>
      <p:sp>
        <p:nvSpPr>
          <p:cNvPr id="129" name="Google Shape;129;p17"/>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2</a:t>
            </a:r>
            <a:endParaRPr>
              <a:solidFill>
                <a:schemeClr val="dk1"/>
              </a:solidFill>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importance of binary stars</a:t>
            </a:r>
            <a:endParaRPr/>
          </a:p>
        </p:txBody>
      </p:sp>
      <p:sp>
        <p:nvSpPr>
          <p:cNvPr id="135" name="Google Shape;135;p18"/>
          <p:cNvSpPr txBox="1">
            <a:spLocks noGrp="1"/>
          </p:cNvSpPr>
          <p:nvPr>
            <p:ph type="body" idx="1"/>
          </p:nvPr>
        </p:nvSpPr>
        <p:spPr>
          <a:xfrm>
            <a:off x="311700" y="1788703"/>
            <a:ext cx="4260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vast majority of massive stars live in</a:t>
            </a:r>
            <a:r>
              <a:rPr lang="en" b="1"/>
              <a:t> interacting binary systems</a:t>
            </a:r>
            <a:r>
              <a:rPr lang="en"/>
              <a:t> (Sana et al. 2012)</a:t>
            </a:r>
            <a:endParaRPr/>
          </a:p>
          <a:p>
            <a:pPr marL="0" lvl="0" indent="0" algn="l" rtl="0">
              <a:spcBef>
                <a:spcPts val="1200"/>
              </a:spcBef>
              <a:spcAft>
                <a:spcPts val="1200"/>
              </a:spcAft>
              <a:buNone/>
            </a:pPr>
            <a:r>
              <a:rPr lang="en"/>
              <a:t>Interactions impact evolution and final outcomes</a:t>
            </a:r>
            <a:endParaRPr/>
          </a:p>
        </p:txBody>
      </p:sp>
      <p:pic>
        <p:nvPicPr>
          <p:cNvPr id="136" name="Google Shape;136;p18"/>
          <p:cNvPicPr preferRelativeResize="0"/>
          <p:nvPr/>
        </p:nvPicPr>
        <p:blipFill>
          <a:blip r:embed="rId3">
            <a:alphaModFix/>
          </a:blip>
          <a:stretch>
            <a:fillRect/>
          </a:stretch>
        </p:blipFill>
        <p:spPr>
          <a:xfrm>
            <a:off x="4777829" y="1017729"/>
            <a:ext cx="4247100" cy="3854700"/>
          </a:xfrm>
          <a:prstGeom prst="roundRect">
            <a:avLst>
              <a:gd name="adj" fmla="val 6113"/>
            </a:avLst>
          </a:prstGeom>
          <a:noFill/>
          <a:ln>
            <a:noFill/>
          </a:ln>
        </p:spPr>
      </p:pic>
      <p:sp>
        <p:nvSpPr>
          <p:cNvPr id="137" name="Google Shape;137;p18"/>
          <p:cNvSpPr txBox="1"/>
          <p:nvPr/>
        </p:nvSpPr>
        <p:spPr>
          <a:xfrm>
            <a:off x="7761327" y="4772798"/>
            <a:ext cx="1895400" cy="40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Ubuntu"/>
                <a:ea typeface="Ubuntu"/>
                <a:cs typeface="Ubuntu"/>
                <a:sym typeface="Ubuntu"/>
              </a:rPr>
              <a:t>Sana et al. 2012</a:t>
            </a:r>
            <a:endParaRPr sz="1200">
              <a:solidFill>
                <a:schemeClr val="dk1"/>
              </a:solidFill>
              <a:latin typeface="Ubuntu"/>
              <a:ea typeface="Ubuntu"/>
              <a:cs typeface="Ubuntu"/>
              <a:sym typeface="Ubuntu"/>
            </a:endParaRPr>
          </a:p>
        </p:txBody>
      </p:sp>
      <p:sp>
        <p:nvSpPr>
          <p:cNvPr id="138" name="Google Shape;138;p18"/>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2</a:t>
            </a:r>
            <a:endParaRPr>
              <a:solidFill>
                <a:schemeClr val="dk1"/>
              </a:solidFill>
              <a:latin typeface="Ubuntu"/>
              <a:ea typeface="Ubuntu"/>
              <a:cs typeface="Ubuntu"/>
              <a:sym typeface="Ubuntu"/>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Classical OBe stars as probes of binary interaction</a:t>
            </a:r>
            <a:endParaRPr/>
          </a:p>
        </p:txBody>
      </p:sp>
      <p:sp>
        <p:nvSpPr>
          <p:cNvPr id="183" name="Google Shape;183;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Classical OBe stars are </a:t>
            </a:r>
            <a:r>
              <a:rPr lang="en" b="1"/>
              <a:t>rapidly rotating</a:t>
            </a:r>
            <a:r>
              <a:rPr lang="en"/>
              <a:t> O- and B- type stars with </a:t>
            </a:r>
            <a:r>
              <a:rPr lang="en" b="1"/>
              <a:t>emission</a:t>
            </a:r>
            <a:r>
              <a:rPr lang="en"/>
              <a:t> in their spectra due to the presence of a </a:t>
            </a:r>
            <a:r>
              <a:rPr lang="en" b="1"/>
              <a:t>decretion disk</a:t>
            </a:r>
            <a:endParaRPr b="1"/>
          </a:p>
          <a:p>
            <a:pPr marL="0" lvl="0" indent="0" algn="l" rtl="0">
              <a:spcBef>
                <a:spcPts val="1200"/>
              </a:spcBef>
              <a:spcAft>
                <a:spcPts val="1200"/>
              </a:spcAft>
              <a:buNone/>
            </a:pPr>
            <a:endParaRPr/>
          </a:p>
        </p:txBody>
      </p:sp>
      <p:sp>
        <p:nvSpPr>
          <p:cNvPr id="184" name="Google Shape;184;p22"/>
          <p:cNvSpPr/>
          <p:nvPr/>
        </p:nvSpPr>
        <p:spPr>
          <a:xfrm>
            <a:off x="1109375" y="3421800"/>
            <a:ext cx="2593500" cy="1369200"/>
          </a:xfrm>
          <a:prstGeom prst="roundRect">
            <a:avLst>
              <a:gd name="adj" fmla="val 50000"/>
            </a:avLst>
          </a:prstGeom>
          <a:solidFill>
            <a:srgbClr val="949494">
              <a:alpha val="5409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185" name="Google Shape;185;p22"/>
          <p:cNvSpPr txBox="1"/>
          <p:nvPr/>
        </p:nvSpPr>
        <p:spPr>
          <a:xfrm>
            <a:off x="-321465" y="4791123"/>
            <a:ext cx="1939200" cy="489900"/>
          </a:xfrm>
          <a:prstGeom prst="rect">
            <a:avLst/>
          </a:prstGeom>
          <a:noFill/>
          <a:ln>
            <a:noFill/>
          </a:ln>
        </p:spPr>
        <p:txBody>
          <a:bodyPr spcFirstLastPara="1" wrap="square" lIns="237550" tIns="237550" rIns="237550" bIns="237550" anchor="ctr" anchorCtr="0">
            <a:noAutofit/>
          </a:bodyPr>
          <a:lstStyle/>
          <a:p>
            <a:pPr marL="0" lvl="0" indent="0" algn="ctr" rtl="0">
              <a:lnSpc>
                <a:spcPct val="80000"/>
              </a:lnSpc>
              <a:spcBef>
                <a:spcPts val="0"/>
              </a:spcBef>
              <a:spcAft>
                <a:spcPts val="0"/>
              </a:spcAft>
              <a:buSzPts val="275"/>
              <a:buNone/>
            </a:pPr>
            <a:r>
              <a:rPr lang="en" sz="920">
                <a:solidFill>
                  <a:schemeClr val="dk1"/>
                </a:solidFill>
                <a:latin typeface="Ubuntu"/>
                <a:ea typeface="Ubuntu"/>
                <a:cs typeface="Ubuntu"/>
                <a:sym typeface="Ubuntu"/>
              </a:rPr>
              <a:t>Image: F. Bodensteiner</a:t>
            </a:r>
            <a:endParaRPr sz="920">
              <a:solidFill>
                <a:schemeClr val="dk1"/>
              </a:solidFill>
              <a:latin typeface="Ubuntu"/>
              <a:ea typeface="Ubuntu"/>
              <a:cs typeface="Ubuntu"/>
              <a:sym typeface="Ubuntu"/>
            </a:endParaRPr>
          </a:p>
        </p:txBody>
      </p:sp>
      <p:sp>
        <p:nvSpPr>
          <p:cNvPr id="186" name="Google Shape;186;p22"/>
          <p:cNvSpPr txBox="1"/>
          <p:nvPr/>
        </p:nvSpPr>
        <p:spPr>
          <a:xfrm>
            <a:off x="311700" y="2069400"/>
            <a:ext cx="4392300" cy="126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800">
                <a:solidFill>
                  <a:schemeClr val="dk1"/>
                </a:solidFill>
                <a:latin typeface="Ubuntu"/>
                <a:ea typeface="Ubuntu"/>
                <a:cs typeface="Ubuntu"/>
                <a:sym typeface="Ubuntu"/>
              </a:rPr>
              <a:t>Believed to be post-interaction systems</a:t>
            </a:r>
            <a:endParaRPr sz="1800">
              <a:solidFill>
                <a:schemeClr val="dk1"/>
              </a:solidFill>
              <a:latin typeface="Ubuntu"/>
              <a:ea typeface="Ubuntu"/>
              <a:cs typeface="Ubuntu"/>
              <a:sym typeface="Ubuntu"/>
            </a:endParaRPr>
          </a:p>
        </p:txBody>
      </p:sp>
      <p:sp>
        <p:nvSpPr>
          <p:cNvPr id="187" name="Google Shape;187;p22"/>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3</a:t>
            </a:r>
            <a:endParaRPr>
              <a:solidFill>
                <a:schemeClr val="dk1"/>
              </a:solidFill>
              <a:latin typeface="Ubuntu"/>
              <a:ea typeface="Ubuntu"/>
              <a:cs typeface="Ubuntu"/>
              <a:sym typeface="Ubuntu"/>
            </a:endParaRPr>
          </a:p>
        </p:txBody>
      </p:sp>
      <p:sp>
        <p:nvSpPr>
          <p:cNvPr id="188" name="Google Shape;188;p22"/>
          <p:cNvSpPr txBox="1"/>
          <p:nvPr/>
        </p:nvSpPr>
        <p:spPr>
          <a:xfrm>
            <a:off x="6193410" y="-53026"/>
            <a:ext cx="3000000" cy="6417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900">
                <a:solidFill>
                  <a:schemeClr val="dk1"/>
                </a:solidFill>
                <a:latin typeface="Ubuntu"/>
                <a:ea typeface="Ubuntu"/>
                <a:cs typeface="Ubuntu"/>
                <a:sym typeface="Ubuntu"/>
              </a:rPr>
              <a:t>e.g., Rivinius et al. 2013, </a:t>
            </a:r>
            <a:br>
              <a:rPr lang="en" sz="900">
                <a:solidFill>
                  <a:schemeClr val="dk1"/>
                </a:solidFill>
                <a:latin typeface="Ubuntu"/>
                <a:ea typeface="Ubuntu"/>
                <a:cs typeface="Ubuntu"/>
                <a:sym typeface="Ubuntu"/>
              </a:rPr>
            </a:br>
            <a:r>
              <a:rPr lang="en" sz="900">
                <a:solidFill>
                  <a:schemeClr val="dk1"/>
                </a:solidFill>
                <a:latin typeface="Ubuntu"/>
                <a:ea typeface="Ubuntu"/>
                <a:cs typeface="Ubuntu"/>
                <a:sym typeface="Ubuntu"/>
              </a:rPr>
              <a:t>Marchant &amp; Bodensteiner 2024, </a:t>
            </a:r>
            <a:br>
              <a:rPr lang="en" sz="900">
                <a:solidFill>
                  <a:schemeClr val="dk1"/>
                </a:solidFill>
                <a:latin typeface="Ubuntu"/>
                <a:ea typeface="Ubuntu"/>
                <a:cs typeface="Ubuntu"/>
                <a:sym typeface="Ubuntu"/>
              </a:rPr>
            </a:br>
            <a:r>
              <a:rPr lang="en" sz="900">
                <a:solidFill>
                  <a:schemeClr val="dk1"/>
                </a:solidFill>
                <a:latin typeface="Ubuntu"/>
                <a:ea typeface="Ubuntu"/>
                <a:cs typeface="Ubuntu"/>
                <a:sym typeface="Ubuntu"/>
              </a:rPr>
              <a:t>Rivinius &amp; Klement 2026.</a:t>
            </a:r>
            <a:endParaRPr sz="900">
              <a:solidFill>
                <a:schemeClr val="dk1"/>
              </a:solidFill>
              <a:latin typeface="Ubuntu"/>
              <a:ea typeface="Ubuntu"/>
              <a:cs typeface="Ubuntu"/>
              <a:sym typeface="Ubuntu"/>
            </a:endParaRPr>
          </a:p>
        </p:txBody>
      </p:sp>
      <p:pic>
        <p:nvPicPr>
          <p:cNvPr id="189" name="Google Shape;189;p22"/>
          <p:cNvPicPr preferRelativeResize="0"/>
          <p:nvPr/>
        </p:nvPicPr>
        <p:blipFill>
          <a:blip r:embed="rId3">
            <a:alphaModFix/>
          </a:blip>
          <a:stretch>
            <a:fillRect/>
          </a:stretch>
        </p:blipFill>
        <p:spPr>
          <a:xfrm>
            <a:off x="1141515" y="3473249"/>
            <a:ext cx="2529217" cy="1601846"/>
          </a:xfrm>
          <a:prstGeom prst="rect">
            <a:avLst/>
          </a:prstGeom>
          <a:noFill/>
          <a:ln>
            <a:noFill/>
          </a:ln>
        </p:spPr>
      </p:pic>
      <p:sp>
        <p:nvSpPr>
          <p:cNvPr id="190" name="Google Shape;190;p22"/>
          <p:cNvSpPr/>
          <p:nvPr/>
        </p:nvSpPr>
        <p:spPr>
          <a:xfrm>
            <a:off x="2960400" y="3645700"/>
            <a:ext cx="206700" cy="207900"/>
          </a:xfrm>
          <a:prstGeom prst="ellipse">
            <a:avLst/>
          </a:prstGeom>
          <a:solidFill>
            <a:srgbClr val="A4C2F4"/>
          </a:solidFill>
          <a:ln>
            <a:noFill/>
          </a:ln>
          <a:effectLst>
            <a:outerShdw blurRad="31617" algn="bl" rotWithShape="0">
              <a:schemeClr val="dk1"/>
            </a:outerShdw>
          </a:effectLst>
        </p:spPr>
        <p:txBody>
          <a:bodyPr spcFirstLastPara="1" wrap="square" lIns="67450" tIns="67450" rIns="67450" bIns="67450" anchor="ctr" anchorCtr="0">
            <a:noAutofit/>
          </a:bodyPr>
          <a:lstStyle/>
          <a:p>
            <a:pPr marL="0" lvl="0" indent="0" algn="l" rtl="0">
              <a:spcBef>
                <a:spcPts val="0"/>
              </a:spcBef>
              <a:spcAft>
                <a:spcPts val="0"/>
              </a:spcAft>
              <a:buNone/>
            </a:pPr>
            <a:endParaRPr sz="1033">
              <a:latin typeface="Ubuntu"/>
              <a:ea typeface="Ubuntu"/>
              <a:cs typeface="Ubuntu"/>
              <a:sym typeface="Ubuntu"/>
            </a:endParaRPr>
          </a:p>
        </p:txBody>
      </p:sp>
      <p:pic>
        <p:nvPicPr>
          <p:cNvPr id="191" name="Google Shape;191;p22"/>
          <p:cNvPicPr preferRelativeResize="0"/>
          <p:nvPr/>
        </p:nvPicPr>
        <p:blipFill>
          <a:blip r:embed="rId4">
            <a:alphaModFix/>
          </a:blip>
          <a:stretch>
            <a:fillRect/>
          </a:stretch>
        </p:blipFill>
        <p:spPr>
          <a:xfrm>
            <a:off x="4704000" y="1920750"/>
            <a:ext cx="4128300" cy="3069300"/>
          </a:xfrm>
          <a:prstGeom prst="roundRect">
            <a:avLst>
              <a:gd name="adj" fmla="val 5678"/>
            </a:avLst>
          </a:prstGeom>
          <a:noFill/>
          <a:ln w="19050" cap="flat" cmpd="sng">
            <a:solidFill>
              <a:schemeClr val="dk2"/>
            </a:solidFill>
            <a:prstDash val="solid"/>
            <a:round/>
            <a:headEnd type="none" w="sm" len="sm"/>
            <a:tailEnd type="none" w="sm" len="sm"/>
          </a:ln>
        </p:spPr>
      </p:pic>
      <p:sp>
        <p:nvSpPr>
          <p:cNvPr id="192" name="Google Shape;192;p22"/>
          <p:cNvSpPr txBox="1"/>
          <p:nvPr/>
        </p:nvSpPr>
        <p:spPr>
          <a:xfrm>
            <a:off x="311700" y="2539521"/>
            <a:ext cx="43923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800">
                <a:solidFill>
                  <a:schemeClr val="dk1"/>
                </a:solidFill>
                <a:latin typeface="Ubuntu"/>
                <a:ea typeface="Ubuntu"/>
                <a:cs typeface="Ubuntu"/>
                <a:sym typeface="Ubuntu"/>
              </a:rPr>
              <a:t>Can help us constrain binary interaction physics</a:t>
            </a:r>
            <a:endParaRPr sz="1800">
              <a:solidFill>
                <a:schemeClr val="dk1"/>
              </a:solidFill>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Classical OBe stars as probes of binary interaction</a:t>
            </a:r>
            <a:endParaRPr/>
          </a:p>
        </p:txBody>
      </p:sp>
      <p:sp>
        <p:nvSpPr>
          <p:cNvPr id="198" name="Google Shape;198;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Classical OBe stars are </a:t>
            </a:r>
            <a:r>
              <a:rPr lang="en" b="1"/>
              <a:t>rapidly rotating</a:t>
            </a:r>
            <a:r>
              <a:rPr lang="en"/>
              <a:t> O- and B- type stars with </a:t>
            </a:r>
            <a:r>
              <a:rPr lang="en" b="1"/>
              <a:t>emission</a:t>
            </a:r>
            <a:r>
              <a:rPr lang="en"/>
              <a:t> in their spectra due to the presence of a </a:t>
            </a:r>
            <a:r>
              <a:rPr lang="en" b="1"/>
              <a:t>decretion disk</a:t>
            </a:r>
            <a:endParaRPr b="1"/>
          </a:p>
          <a:p>
            <a:pPr marL="0" lvl="0" indent="0" algn="l" rtl="0">
              <a:spcBef>
                <a:spcPts val="1200"/>
              </a:spcBef>
              <a:spcAft>
                <a:spcPts val="1200"/>
              </a:spcAft>
              <a:buNone/>
            </a:pPr>
            <a:endParaRPr/>
          </a:p>
        </p:txBody>
      </p:sp>
      <p:sp>
        <p:nvSpPr>
          <p:cNvPr id="199" name="Google Shape;199;p23"/>
          <p:cNvSpPr/>
          <p:nvPr/>
        </p:nvSpPr>
        <p:spPr>
          <a:xfrm>
            <a:off x="1109375" y="3421800"/>
            <a:ext cx="2593500" cy="1369200"/>
          </a:xfrm>
          <a:prstGeom prst="roundRect">
            <a:avLst>
              <a:gd name="adj" fmla="val 50000"/>
            </a:avLst>
          </a:prstGeom>
          <a:solidFill>
            <a:srgbClr val="949494">
              <a:alpha val="5409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200" name="Google Shape;200;p23"/>
          <p:cNvSpPr txBox="1"/>
          <p:nvPr/>
        </p:nvSpPr>
        <p:spPr>
          <a:xfrm>
            <a:off x="-321465" y="4791123"/>
            <a:ext cx="1939200" cy="489900"/>
          </a:xfrm>
          <a:prstGeom prst="rect">
            <a:avLst/>
          </a:prstGeom>
          <a:noFill/>
          <a:ln>
            <a:noFill/>
          </a:ln>
        </p:spPr>
        <p:txBody>
          <a:bodyPr spcFirstLastPara="1" wrap="square" lIns="237550" tIns="237550" rIns="237550" bIns="237550" anchor="ctr" anchorCtr="0">
            <a:noAutofit/>
          </a:bodyPr>
          <a:lstStyle/>
          <a:p>
            <a:pPr marL="0" lvl="0" indent="0" algn="ctr" rtl="0">
              <a:lnSpc>
                <a:spcPct val="80000"/>
              </a:lnSpc>
              <a:spcBef>
                <a:spcPts val="0"/>
              </a:spcBef>
              <a:spcAft>
                <a:spcPts val="0"/>
              </a:spcAft>
              <a:buSzPts val="275"/>
              <a:buNone/>
            </a:pPr>
            <a:r>
              <a:rPr lang="en" sz="920">
                <a:solidFill>
                  <a:schemeClr val="dk1"/>
                </a:solidFill>
                <a:latin typeface="Ubuntu"/>
                <a:ea typeface="Ubuntu"/>
                <a:cs typeface="Ubuntu"/>
                <a:sym typeface="Ubuntu"/>
              </a:rPr>
              <a:t>Image: F. Bodensteiner</a:t>
            </a:r>
            <a:endParaRPr sz="920">
              <a:solidFill>
                <a:schemeClr val="dk1"/>
              </a:solidFill>
              <a:latin typeface="Ubuntu"/>
              <a:ea typeface="Ubuntu"/>
              <a:cs typeface="Ubuntu"/>
              <a:sym typeface="Ubuntu"/>
            </a:endParaRPr>
          </a:p>
        </p:txBody>
      </p:sp>
      <p:pic>
        <p:nvPicPr>
          <p:cNvPr id="201" name="Google Shape;201;p23"/>
          <p:cNvPicPr preferRelativeResize="0"/>
          <p:nvPr/>
        </p:nvPicPr>
        <p:blipFill>
          <a:blip r:embed="rId3">
            <a:alphaModFix/>
          </a:blip>
          <a:stretch>
            <a:fillRect/>
          </a:stretch>
        </p:blipFill>
        <p:spPr>
          <a:xfrm>
            <a:off x="4750200" y="1955088"/>
            <a:ext cx="4082100" cy="3035100"/>
          </a:xfrm>
          <a:prstGeom prst="roundRect">
            <a:avLst>
              <a:gd name="adj" fmla="val 6747"/>
            </a:avLst>
          </a:prstGeom>
          <a:noFill/>
          <a:ln w="19050" cap="flat" cmpd="sng">
            <a:solidFill>
              <a:schemeClr val="dk2"/>
            </a:solidFill>
            <a:prstDash val="solid"/>
            <a:round/>
            <a:headEnd type="none" w="sm" len="sm"/>
            <a:tailEnd type="none" w="sm" len="sm"/>
          </a:ln>
        </p:spPr>
      </p:pic>
      <p:sp>
        <p:nvSpPr>
          <p:cNvPr id="202" name="Google Shape;202;p23"/>
          <p:cNvSpPr txBox="1"/>
          <p:nvPr/>
        </p:nvSpPr>
        <p:spPr>
          <a:xfrm>
            <a:off x="311700" y="2069400"/>
            <a:ext cx="4392300" cy="126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latin typeface="Ubuntu"/>
                <a:ea typeface="Ubuntu"/>
                <a:cs typeface="Ubuntu"/>
                <a:sym typeface="Ubuntu"/>
              </a:rPr>
              <a:t>Believed to be post-interaction systems</a:t>
            </a:r>
            <a:endParaRPr sz="1800">
              <a:solidFill>
                <a:schemeClr val="dk1"/>
              </a:solidFill>
              <a:latin typeface="Ubuntu"/>
              <a:ea typeface="Ubuntu"/>
              <a:cs typeface="Ubuntu"/>
              <a:sym typeface="Ubuntu"/>
            </a:endParaRPr>
          </a:p>
          <a:p>
            <a:pPr marL="0" lvl="0" indent="0" algn="l" rtl="0">
              <a:lnSpc>
                <a:spcPct val="115000"/>
              </a:lnSpc>
              <a:spcBef>
                <a:spcPts val="1200"/>
              </a:spcBef>
              <a:spcAft>
                <a:spcPts val="1200"/>
              </a:spcAft>
              <a:buNone/>
            </a:pPr>
            <a:r>
              <a:rPr lang="en" sz="1800">
                <a:solidFill>
                  <a:schemeClr val="dk1"/>
                </a:solidFill>
                <a:latin typeface="Ubuntu"/>
                <a:ea typeface="Ubuntu"/>
                <a:cs typeface="Ubuntu"/>
                <a:sym typeface="Ubuntu"/>
              </a:rPr>
              <a:t>Can help us constrain binary interaction physics</a:t>
            </a:r>
            <a:endParaRPr sz="1800">
              <a:solidFill>
                <a:schemeClr val="dk1"/>
              </a:solidFill>
              <a:latin typeface="Ubuntu"/>
              <a:ea typeface="Ubuntu"/>
              <a:cs typeface="Ubuntu"/>
              <a:sym typeface="Ubuntu"/>
            </a:endParaRPr>
          </a:p>
        </p:txBody>
      </p:sp>
      <p:sp>
        <p:nvSpPr>
          <p:cNvPr id="203" name="Google Shape;203;p23"/>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3</a:t>
            </a:r>
            <a:endParaRPr>
              <a:solidFill>
                <a:schemeClr val="dk1"/>
              </a:solidFill>
              <a:latin typeface="Ubuntu"/>
              <a:ea typeface="Ubuntu"/>
              <a:cs typeface="Ubuntu"/>
              <a:sym typeface="Ubuntu"/>
            </a:endParaRPr>
          </a:p>
        </p:txBody>
      </p:sp>
      <p:pic>
        <p:nvPicPr>
          <p:cNvPr id="204" name="Google Shape;204;p23"/>
          <p:cNvPicPr preferRelativeResize="0"/>
          <p:nvPr/>
        </p:nvPicPr>
        <p:blipFill>
          <a:blip r:embed="rId4">
            <a:alphaModFix/>
          </a:blip>
          <a:stretch>
            <a:fillRect/>
          </a:stretch>
        </p:blipFill>
        <p:spPr>
          <a:xfrm>
            <a:off x="1141515" y="3473249"/>
            <a:ext cx="2529217" cy="1601846"/>
          </a:xfrm>
          <a:prstGeom prst="rect">
            <a:avLst/>
          </a:prstGeom>
          <a:noFill/>
          <a:ln>
            <a:noFill/>
          </a:ln>
        </p:spPr>
      </p:pic>
      <p:sp>
        <p:nvSpPr>
          <p:cNvPr id="205" name="Google Shape;205;p23"/>
          <p:cNvSpPr/>
          <p:nvPr/>
        </p:nvSpPr>
        <p:spPr>
          <a:xfrm>
            <a:off x="2960400" y="3645700"/>
            <a:ext cx="206700" cy="207900"/>
          </a:xfrm>
          <a:prstGeom prst="ellipse">
            <a:avLst/>
          </a:prstGeom>
          <a:solidFill>
            <a:srgbClr val="A4C2F4"/>
          </a:solidFill>
          <a:ln>
            <a:noFill/>
          </a:ln>
          <a:effectLst>
            <a:outerShdw blurRad="31617" algn="bl" rotWithShape="0">
              <a:schemeClr val="dk1"/>
            </a:outerShdw>
          </a:effectLst>
        </p:spPr>
        <p:txBody>
          <a:bodyPr spcFirstLastPara="1" wrap="square" lIns="67450" tIns="67450" rIns="67450" bIns="67450" anchor="ctr" anchorCtr="0">
            <a:noAutofit/>
          </a:bodyPr>
          <a:lstStyle/>
          <a:p>
            <a:pPr marL="0" lvl="0" indent="0" algn="l" rtl="0">
              <a:spcBef>
                <a:spcPts val="0"/>
              </a:spcBef>
              <a:spcAft>
                <a:spcPts val="0"/>
              </a:spcAft>
              <a:buNone/>
            </a:pPr>
            <a:endParaRPr sz="1033">
              <a:latin typeface="Ubuntu"/>
              <a:ea typeface="Ubuntu"/>
              <a:cs typeface="Ubuntu"/>
              <a:sym typeface="Ubuntu"/>
            </a:endParaRPr>
          </a:p>
        </p:txBody>
      </p:sp>
      <p:sp>
        <p:nvSpPr>
          <p:cNvPr id="206" name="Google Shape;206;p23"/>
          <p:cNvSpPr txBox="1"/>
          <p:nvPr/>
        </p:nvSpPr>
        <p:spPr>
          <a:xfrm>
            <a:off x="6193410" y="-53026"/>
            <a:ext cx="3000000" cy="6417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900">
                <a:solidFill>
                  <a:schemeClr val="dk1"/>
                </a:solidFill>
                <a:latin typeface="Ubuntu"/>
                <a:ea typeface="Ubuntu"/>
                <a:cs typeface="Ubuntu"/>
                <a:sym typeface="Ubuntu"/>
              </a:rPr>
              <a:t>e.g., Rivinius et al. 2013, </a:t>
            </a:r>
            <a:br>
              <a:rPr lang="en" sz="900">
                <a:solidFill>
                  <a:schemeClr val="dk1"/>
                </a:solidFill>
                <a:latin typeface="Ubuntu"/>
                <a:ea typeface="Ubuntu"/>
                <a:cs typeface="Ubuntu"/>
                <a:sym typeface="Ubuntu"/>
              </a:rPr>
            </a:br>
            <a:r>
              <a:rPr lang="en" sz="900">
                <a:solidFill>
                  <a:schemeClr val="dk1"/>
                </a:solidFill>
                <a:latin typeface="Ubuntu"/>
                <a:ea typeface="Ubuntu"/>
                <a:cs typeface="Ubuntu"/>
                <a:sym typeface="Ubuntu"/>
              </a:rPr>
              <a:t>Marchant &amp; Bodensteiner 2024, </a:t>
            </a:r>
            <a:br>
              <a:rPr lang="en" sz="900">
                <a:solidFill>
                  <a:schemeClr val="dk1"/>
                </a:solidFill>
                <a:latin typeface="Ubuntu"/>
                <a:ea typeface="Ubuntu"/>
                <a:cs typeface="Ubuntu"/>
                <a:sym typeface="Ubuntu"/>
              </a:rPr>
            </a:br>
            <a:r>
              <a:rPr lang="en" sz="900">
                <a:solidFill>
                  <a:schemeClr val="dk1"/>
                </a:solidFill>
                <a:latin typeface="Ubuntu"/>
                <a:ea typeface="Ubuntu"/>
                <a:cs typeface="Ubuntu"/>
                <a:sym typeface="Ubuntu"/>
              </a:rPr>
              <a:t>Rivinius &amp; Klement 2026.</a:t>
            </a:r>
            <a:endParaRPr sz="900">
              <a:solidFill>
                <a:schemeClr val="dk1"/>
              </a:solidFill>
              <a:latin typeface="Ubuntu"/>
              <a:ea typeface="Ubuntu"/>
              <a:cs typeface="Ubuntu"/>
              <a:sym typeface="Ubuntu"/>
            </a:endParaRPr>
          </a:p>
        </p:txBody>
      </p:sp>
      <p:sp>
        <p:nvSpPr>
          <p:cNvPr id="207" name="Google Shape;207;p23"/>
          <p:cNvSpPr/>
          <p:nvPr/>
        </p:nvSpPr>
        <p:spPr>
          <a:xfrm>
            <a:off x="271350" y="2069400"/>
            <a:ext cx="8601300" cy="2731800"/>
          </a:xfrm>
          <a:prstGeom prst="roundRect">
            <a:avLst>
              <a:gd name="adj" fmla="val 9695"/>
            </a:avLst>
          </a:prstGeom>
          <a:solidFill>
            <a:srgbClr val="000000">
              <a:alpha val="8682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pic>
        <p:nvPicPr>
          <p:cNvPr id="208" name="Google Shape;208;p23"/>
          <p:cNvPicPr preferRelativeResize="0"/>
          <p:nvPr/>
        </p:nvPicPr>
        <p:blipFill rotWithShape="1">
          <a:blip r:embed="rId5">
            <a:alphaModFix/>
          </a:blip>
          <a:srcRect r="2372"/>
          <a:stretch/>
        </p:blipFill>
        <p:spPr>
          <a:xfrm>
            <a:off x="1526613" y="2458071"/>
            <a:ext cx="1850400" cy="1131000"/>
          </a:xfrm>
          <a:prstGeom prst="roundRect">
            <a:avLst>
              <a:gd name="adj" fmla="val 16667"/>
            </a:avLst>
          </a:prstGeom>
          <a:noFill/>
          <a:ln w="19050" cap="flat" cmpd="sng">
            <a:solidFill>
              <a:schemeClr val="accent4"/>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Classical OBe stars as probes of binary interaction</a:t>
            </a:r>
            <a:endParaRPr/>
          </a:p>
        </p:txBody>
      </p:sp>
      <p:sp>
        <p:nvSpPr>
          <p:cNvPr id="214" name="Google Shape;214;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Classical OBe stars are </a:t>
            </a:r>
            <a:r>
              <a:rPr lang="en" b="1"/>
              <a:t>rapidly rotating</a:t>
            </a:r>
            <a:r>
              <a:rPr lang="en"/>
              <a:t> O- and B- type stars with </a:t>
            </a:r>
            <a:r>
              <a:rPr lang="en" b="1"/>
              <a:t>emission</a:t>
            </a:r>
            <a:r>
              <a:rPr lang="en"/>
              <a:t> in their spectra due to the presence of a </a:t>
            </a:r>
            <a:r>
              <a:rPr lang="en" b="1"/>
              <a:t>decretion disk</a:t>
            </a:r>
            <a:endParaRPr b="1"/>
          </a:p>
          <a:p>
            <a:pPr marL="0" lvl="0" indent="0" algn="l" rtl="0">
              <a:spcBef>
                <a:spcPts val="1200"/>
              </a:spcBef>
              <a:spcAft>
                <a:spcPts val="1200"/>
              </a:spcAft>
              <a:buNone/>
            </a:pPr>
            <a:endParaRPr/>
          </a:p>
        </p:txBody>
      </p:sp>
      <p:sp>
        <p:nvSpPr>
          <p:cNvPr id="215" name="Google Shape;215;p24"/>
          <p:cNvSpPr/>
          <p:nvPr/>
        </p:nvSpPr>
        <p:spPr>
          <a:xfrm>
            <a:off x="1109375" y="3421800"/>
            <a:ext cx="2593500" cy="1369200"/>
          </a:xfrm>
          <a:prstGeom prst="roundRect">
            <a:avLst>
              <a:gd name="adj" fmla="val 50000"/>
            </a:avLst>
          </a:prstGeom>
          <a:solidFill>
            <a:srgbClr val="949494">
              <a:alpha val="5409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216" name="Google Shape;216;p24"/>
          <p:cNvSpPr txBox="1"/>
          <p:nvPr/>
        </p:nvSpPr>
        <p:spPr>
          <a:xfrm>
            <a:off x="-321465" y="4791123"/>
            <a:ext cx="1939200" cy="489900"/>
          </a:xfrm>
          <a:prstGeom prst="rect">
            <a:avLst/>
          </a:prstGeom>
          <a:noFill/>
          <a:ln>
            <a:noFill/>
          </a:ln>
        </p:spPr>
        <p:txBody>
          <a:bodyPr spcFirstLastPara="1" wrap="square" lIns="237550" tIns="237550" rIns="237550" bIns="237550" anchor="ctr" anchorCtr="0">
            <a:noAutofit/>
          </a:bodyPr>
          <a:lstStyle/>
          <a:p>
            <a:pPr marL="0" lvl="0" indent="0" algn="ctr" rtl="0">
              <a:lnSpc>
                <a:spcPct val="80000"/>
              </a:lnSpc>
              <a:spcBef>
                <a:spcPts val="0"/>
              </a:spcBef>
              <a:spcAft>
                <a:spcPts val="0"/>
              </a:spcAft>
              <a:buSzPts val="275"/>
              <a:buNone/>
            </a:pPr>
            <a:r>
              <a:rPr lang="en" sz="920">
                <a:solidFill>
                  <a:schemeClr val="dk1"/>
                </a:solidFill>
                <a:latin typeface="Ubuntu"/>
                <a:ea typeface="Ubuntu"/>
                <a:cs typeface="Ubuntu"/>
                <a:sym typeface="Ubuntu"/>
              </a:rPr>
              <a:t>Image: F. Bodensteiner</a:t>
            </a:r>
            <a:endParaRPr sz="920">
              <a:solidFill>
                <a:schemeClr val="dk1"/>
              </a:solidFill>
              <a:latin typeface="Ubuntu"/>
              <a:ea typeface="Ubuntu"/>
              <a:cs typeface="Ubuntu"/>
              <a:sym typeface="Ubuntu"/>
            </a:endParaRPr>
          </a:p>
        </p:txBody>
      </p:sp>
      <p:pic>
        <p:nvPicPr>
          <p:cNvPr id="217" name="Google Shape;217;p24"/>
          <p:cNvPicPr preferRelativeResize="0"/>
          <p:nvPr/>
        </p:nvPicPr>
        <p:blipFill>
          <a:blip r:embed="rId3">
            <a:alphaModFix/>
          </a:blip>
          <a:stretch>
            <a:fillRect/>
          </a:stretch>
        </p:blipFill>
        <p:spPr>
          <a:xfrm>
            <a:off x="4750200" y="1955088"/>
            <a:ext cx="4082100" cy="3035100"/>
          </a:xfrm>
          <a:prstGeom prst="roundRect">
            <a:avLst>
              <a:gd name="adj" fmla="val 6747"/>
            </a:avLst>
          </a:prstGeom>
          <a:noFill/>
          <a:ln w="19050" cap="flat" cmpd="sng">
            <a:solidFill>
              <a:schemeClr val="dk2"/>
            </a:solidFill>
            <a:prstDash val="solid"/>
            <a:round/>
            <a:headEnd type="none" w="sm" len="sm"/>
            <a:tailEnd type="none" w="sm" len="sm"/>
          </a:ln>
        </p:spPr>
      </p:pic>
      <p:pic>
        <p:nvPicPr>
          <p:cNvPr id="218" name="Google Shape;218;p24"/>
          <p:cNvPicPr preferRelativeResize="0"/>
          <p:nvPr/>
        </p:nvPicPr>
        <p:blipFill>
          <a:blip r:embed="rId4">
            <a:alphaModFix/>
          </a:blip>
          <a:stretch>
            <a:fillRect/>
          </a:stretch>
        </p:blipFill>
        <p:spPr>
          <a:xfrm>
            <a:off x="1141515" y="3473249"/>
            <a:ext cx="2529217" cy="1601846"/>
          </a:xfrm>
          <a:prstGeom prst="rect">
            <a:avLst/>
          </a:prstGeom>
          <a:noFill/>
          <a:ln>
            <a:noFill/>
          </a:ln>
        </p:spPr>
      </p:pic>
      <p:sp>
        <p:nvSpPr>
          <p:cNvPr id="219" name="Google Shape;219;p24"/>
          <p:cNvSpPr/>
          <p:nvPr/>
        </p:nvSpPr>
        <p:spPr>
          <a:xfrm>
            <a:off x="2960400" y="3645700"/>
            <a:ext cx="206700" cy="207900"/>
          </a:xfrm>
          <a:prstGeom prst="ellipse">
            <a:avLst/>
          </a:prstGeom>
          <a:solidFill>
            <a:srgbClr val="A4C2F4"/>
          </a:solidFill>
          <a:ln>
            <a:noFill/>
          </a:ln>
          <a:effectLst>
            <a:outerShdw blurRad="31617" algn="bl" rotWithShape="0">
              <a:schemeClr val="dk1"/>
            </a:outerShdw>
          </a:effectLst>
        </p:spPr>
        <p:txBody>
          <a:bodyPr spcFirstLastPara="1" wrap="square" lIns="67450" tIns="67450" rIns="67450" bIns="67450" anchor="ctr" anchorCtr="0">
            <a:noAutofit/>
          </a:bodyPr>
          <a:lstStyle/>
          <a:p>
            <a:pPr marL="0" lvl="0" indent="0" algn="l" rtl="0">
              <a:spcBef>
                <a:spcPts val="0"/>
              </a:spcBef>
              <a:spcAft>
                <a:spcPts val="0"/>
              </a:spcAft>
              <a:buNone/>
            </a:pPr>
            <a:endParaRPr sz="1033">
              <a:latin typeface="Ubuntu"/>
              <a:ea typeface="Ubuntu"/>
              <a:cs typeface="Ubuntu"/>
              <a:sym typeface="Ubuntu"/>
            </a:endParaRPr>
          </a:p>
        </p:txBody>
      </p:sp>
      <p:sp>
        <p:nvSpPr>
          <p:cNvPr id="220" name="Google Shape;220;p24"/>
          <p:cNvSpPr txBox="1"/>
          <p:nvPr/>
        </p:nvSpPr>
        <p:spPr>
          <a:xfrm>
            <a:off x="311700" y="2069400"/>
            <a:ext cx="4392300" cy="126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latin typeface="Ubuntu"/>
                <a:ea typeface="Ubuntu"/>
                <a:cs typeface="Ubuntu"/>
                <a:sym typeface="Ubuntu"/>
              </a:rPr>
              <a:t>Believed to be post-interaction systems</a:t>
            </a:r>
            <a:endParaRPr sz="1800">
              <a:solidFill>
                <a:schemeClr val="dk1"/>
              </a:solidFill>
              <a:latin typeface="Ubuntu"/>
              <a:ea typeface="Ubuntu"/>
              <a:cs typeface="Ubuntu"/>
              <a:sym typeface="Ubuntu"/>
            </a:endParaRPr>
          </a:p>
          <a:p>
            <a:pPr marL="0" lvl="0" indent="0" algn="l" rtl="0">
              <a:lnSpc>
                <a:spcPct val="115000"/>
              </a:lnSpc>
              <a:spcBef>
                <a:spcPts val="1200"/>
              </a:spcBef>
              <a:spcAft>
                <a:spcPts val="1200"/>
              </a:spcAft>
              <a:buNone/>
            </a:pPr>
            <a:r>
              <a:rPr lang="en" sz="1800">
                <a:solidFill>
                  <a:schemeClr val="dk1"/>
                </a:solidFill>
                <a:latin typeface="Ubuntu"/>
                <a:ea typeface="Ubuntu"/>
                <a:cs typeface="Ubuntu"/>
                <a:sym typeface="Ubuntu"/>
              </a:rPr>
              <a:t>Can help us constrain binary interaction physics</a:t>
            </a:r>
            <a:endParaRPr sz="1800">
              <a:solidFill>
                <a:schemeClr val="dk1"/>
              </a:solidFill>
              <a:latin typeface="Ubuntu"/>
              <a:ea typeface="Ubuntu"/>
              <a:cs typeface="Ubuntu"/>
              <a:sym typeface="Ubuntu"/>
            </a:endParaRPr>
          </a:p>
        </p:txBody>
      </p:sp>
      <p:sp>
        <p:nvSpPr>
          <p:cNvPr id="221" name="Google Shape;221;p24"/>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3</a:t>
            </a:r>
            <a:endParaRPr>
              <a:solidFill>
                <a:schemeClr val="dk1"/>
              </a:solidFill>
              <a:latin typeface="Ubuntu"/>
              <a:ea typeface="Ubuntu"/>
              <a:cs typeface="Ubuntu"/>
              <a:sym typeface="Ubuntu"/>
            </a:endParaRPr>
          </a:p>
        </p:txBody>
      </p:sp>
      <p:sp>
        <p:nvSpPr>
          <p:cNvPr id="222" name="Google Shape;222;p24"/>
          <p:cNvSpPr txBox="1"/>
          <p:nvPr/>
        </p:nvSpPr>
        <p:spPr>
          <a:xfrm>
            <a:off x="6193410" y="-53026"/>
            <a:ext cx="3000000" cy="6417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900">
                <a:solidFill>
                  <a:schemeClr val="dk1"/>
                </a:solidFill>
                <a:latin typeface="Ubuntu"/>
                <a:ea typeface="Ubuntu"/>
                <a:cs typeface="Ubuntu"/>
                <a:sym typeface="Ubuntu"/>
              </a:rPr>
              <a:t>e.g., Rivinius et al. 2013, </a:t>
            </a:r>
            <a:br>
              <a:rPr lang="en" sz="900">
                <a:solidFill>
                  <a:schemeClr val="dk1"/>
                </a:solidFill>
                <a:latin typeface="Ubuntu"/>
                <a:ea typeface="Ubuntu"/>
                <a:cs typeface="Ubuntu"/>
                <a:sym typeface="Ubuntu"/>
              </a:rPr>
            </a:br>
            <a:r>
              <a:rPr lang="en" sz="900">
                <a:solidFill>
                  <a:schemeClr val="dk1"/>
                </a:solidFill>
                <a:latin typeface="Ubuntu"/>
                <a:ea typeface="Ubuntu"/>
                <a:cs typeface="Ubuntu"/>
                <a:sym typeface="Ubuntu"/>
              </a:rPr>
              <a:t>Marchant &amp; Bodensteiner 2024, </a:t>
            </a:r>
            <a:br>
              <a:rPr lang="en" sz="900">
                <a:solidFill>
                  <a:schemeClr val="dk1"/>
                </a:solidFill>
                <a:latin typeface="Ubuntu"/>
                <a:ea typeface="Ubuntu"/>
                <a:cs typeface="Ubuntu"/>
                <a:sym typeface="Ubuntu"/>
              </a:rPr>
            </a:br>
            <a:r>
              <a:rPr lang="en" sz="900">
                <a:solidFill>
                  <a:schemeClr val="dk1"/>
                </a:solidFill>
                <a:latin typeface="Ubuntu"/>
                <a:ea typeface="Ubuntu"/>
                <a:cs typeface="Ubuntu"/>
                <a:sym typeface="Ubuntu"/>
              </a:rPr>
              <a:t>Rivinius &amp; Klement 2026.</a:t>
            </a:r>
            <a:endParaRPr sz="900">
              <a:solidFill>
                <a:schemeClr val="dk1"/>
              </a:solidFill>
              <a:latin typeface="Ubuntu"/>
              <a:ea typeface="Ubuntu"/>
              <a:cs typeface="Ubuntu"/>
              <a:sym typeface="Ubuntu"/>
            </a:endParaRPr>
          </a:p>
        </p:txBody>
      </p:sp>
      <p:sp>
        <p:nvSpPr>
          <p:cNvPr id="223" name="Google Shape;223;p24"/>
          <p:cNvSpPr/>
          <p:nvPr/>
        </p:nvSpPr>
        <p:spPr>
          <a:xfrm>
            <a:off x="271350" y="2069400"/>
            <a:ext cx="8601300" cy="2731800"/>
          </a:xfrm>
          <a:prstGeom prst="roundRect">
            <a:avLst>
              <a:gd name="adj" fmla="val 9695"/>
            </a:avLst>
          </a:prstGeom>
          <a:solidFill>
            <a:srgbClr val="000000">
              <a:alpha val="8682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pic>
        <p:nvPicPr>
          <p:cNvPr id="224" name="Google Shape;224;p24"/>
          <p:cNvPicPr preferRelativeResize="0"/>
          <p:nvPr/>
        </p:nvPicPr>
        <p:blipFill rotWithShape="1">
          <a:blip r:embed="rId5">
            <a:alphaModFix/>
          </a:blip>
          <a:srcRect r="2372"/>
          <a:stretch/>
        </p:blipFill>
        <p:spPr>
          <a:xfrm>
            <a:off x="1526613" y="2458071"/>
            <a:ext cx="1850400" cy="1131000"/>
          </a:xfrm>
          <a:prstGeom prst="roundRect">
            <a:avLst>
              <a:gd name="adj" fmla="val 16667"/>
            </a:avLst>
          </a:prstGeom>
          <a:noFill/>
          <a:ln w="19050" cap="flat" cmpd="sng">
            <a:solidFill>
              <a:schemeClr val="accent4"/>
            </a:solidFill>
            <a:prstDash val="solid"/>
            <a:round/>
            <a:headEnd type="none" w="sm" len="sm"/>
            <a:tailEnd type="none" w="sm" len="sm"/>
          </a:ln>
        </p:spPr>
      </p:pic>
      <p:pic>
        <p:nvPicPr>
          <p:cNvPr id="225" name="Google Shape;225;p24"/>
          <p:cNvPicPr preferRelativeResize="0"/>
          <p:nvPr/>
        </p:nvPicPr>
        <p:blipFill>
          <a:blip r:embed="rId6">
            <a:alphaModFix/>
          </a:blip>
          <a:stretch>
            <a:fillRect/>
          </a:stretch>
        </p:blipFill>
        <p:spPr>
          <a:xfrm rot="10800000">
            <a:off x="3526750" y="2877663"/>
            <a:ext cx="1907400" cy="1131000"/>
          </a:xfrm>
          <a:prstGeom prst="roundRect">
            <a:avLst>
              <a:gd name="adj" fmla="val 16667"/>
            </a:avLst>
          </a:prstGeom>
          <a:noFill/>
          <a:ln w="19050" cap="flat" cmpd="sng">
            <a:solidFill>
              <a:schemeClr val="accent4"/>
            </a:solidFill>
            <a:prstDash val="solid"/>
            <a:round/>
            <a:headEnd type="none" w="sm" len="sm"/>
            <a:tailEnd type="none" w="sm" len="sm"/>
          </a:ln>
        </p:spPr>
      </p:pic>
      <p:sp>
        <p:nvSpPr>
          <p:cNvPr id="226" name="Google Shape;226;p24"/>
          <p:cNvSpPr/>
          <p:nvPr/>
        </p:nvSpPr>
        <p:spPr>
          <a:xfrm rot="550060">
            <a:off x="2257214" y="3717884"/>
            <a:ext cx="2368758" cy="656108"/>
          </a:xfrm>
          <a:prstGeom prst="curvedUpArrow">
            <a:avLst>
              <a:gd name="adj1" fmla="val 25000"/>
              <a:gd name="adj2" fmla="val 50000"/>
              <a:gd name="adj3" fmla="val 25000"/>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Classical OBe stars as probes of binary interaction</a:t>
            </a:r>
            <a:endParaRPr/>
          </a:p>
        </p:txBody>
      </p:sp>
      <p:sp>
        <p:nvSpPr>
          <p:cNvPr id="232" name="Google Shape;232;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Classical OBe stars are </a:t>
            </a:r>
            <a:r>
              <a:rPr lang="en" b="1"/>
              <a:t>rapidly rotating</a:t>
            </a:r>
            <a:r>
              <a:rPr lang="en"/>
              <a:t> O- and B- type stars with </a:t>
            </a:r>
            <a:r>
              <a:rPr lang="en" b="1"/>
              <a:t>emission</a:t>
            </a:r>
            <a:r>
              <a:rPr lang="en"/>
              <a:t> in their spectra due to the presence of a </a:t>
            </a:r>
            <a:r>
              <a:rPr lang="en" b="1"/>
              <a:t>decretion disk</a:t>
            </a:r>
            <a:endParaRPr b="1"/>
          </a:p>
          <a:p>
            <a:pPr marL="0" lvl="0" indent="0" algn="l" rtl="0">
              <a:spcBef>
                <a:spcPts val="1200"/>
              </a:spcBef>
              <a:spcAft>
                <a:spcPts val="1200"/>
              </a:spcAft>
              <a:buNone/>
            </a:pPr>
            <a:endParaRPr/>
          </a:p>
        </p:txBody>
      </p:sp>
      <p:sp>
        <p:nvSpPr>
          <p:cNvPr id="233" name="Google Shape;233;p25"/>
          <p:cNvSpPr/>
          <p:nvPr/>
        </p:nvSpPr>
        <p:spPr>
          <a:xfrm>
            <a:off x="1109375" y="3421800"/>
            <a:ext cx="2593500" cy="1369200"/>
          </a:xfrm>
          <a:prstGeom prst="roundRect">
            <a:avLst>
              <a:gd name="adj" fmla="val 50000"/>
            </a:avLst>
          </a:prstGeom>
          <a:solidFill>
            <a:srgbClr val="949494">
              <a:alpha val="5409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234" name="Google Shape;234;p25"/>
          <p:cNvSpPr txBox="1"/>
          <p:nvPr/>
        </p:nvSpPr>
        <p:spPr>
          <a:xfrm>
            <a:off x="-321465" y="4791123"/>
            <a:ext cx="1939200" cy="489900"/>
          </a:xfrm>
          <a:prstGeom prst="rect">
            <a:avLst/>
          </a:prstGeom>
          <a:noFill/>
          <a:ln>
            <a:noFill/>
          </a:ln>
        </p:spPr>
        <p:txBody>
          <a:bodyPr spcFirstLastPara="1" wrap="square" lIns="237550" tIns="237550" rIns="237550" bIns="237550" anchor="ctr" anchorCtr="0">
            <a:noAutofit/>
          </a:bodyPr>
          <a:lstStyle/>
          <a:p>
            <a:pPr marL="0" lvl="0" indent="0" algn="ctr" rtl="0">
              <a:lnSpc>
                <a:spcPct val="80000"/>
              </a:lnSpc>
              <a:spcBef>
                <a:spcPts val="0"/>
              </a:spcBef>
              <a:spcAft>
                <a:spcPts val="0"/>
              </a:spcAft>
              <a:buSzPts val="275"/>
              <a:buNone/>
            </a:pPr>
            <a:r>
              <a:rPr lang="en" sz="920">
                <a:solidFill>
                  <a:schemeClr val="dk1"/>
                </a:solidFill>
                <a:latin typeface="Ubuntu"/>
                <a:ea typeface="Ubuntu"/>
                <a:cs typeface="Ubuntu"/>
                <a:sym typeface="Ubuntu"/>
              </a:rPr>
              <a:t>Image: F. Bodensteiner</a:t>
            </a:r>
            <a:endParaRPr sz="920">
              <a:solidFill>
                <a:schemeClr val="dk1"/>
              </a:solidFill>
              <a:latin typeface="Ubuntu"/>
              <a:ea typeface="Ubuntu"/>
              <a:cs typeface="Ubuntu"/>
              <a:sym typeface="Ubuntu"/>
            </a:endParaRPr>
          </a:p>
        </p:txBody>
      </p:sp>
      <p:pic>
        <p:nvPicPr>
          <p:cNvPr id="235" name="Google Shape;235;p25"/>
          <p:cNvPicPr preferRelativeResize="0"/>
          <p:nvPr/>
        </p:nvPicPr>
        <p:blipFill>
          <a:blip r:embed="rId3">
            <a:alphaModFix/>
          </a:blip>
          <a:stretch>
            <a:fillRect/>
          </a:stretch>
        </p:blipFill>
        <p:spPr>
          <a:xfrm>
            <a:off x="4750200" y="1955088"/>
            <a:ext cx="4082100" cy="3035100"/>
          </a:xfrm>
          <a:prstGeom prst="roundRect">
            <a:avLst>
              <a:gd name="adj" fmla="val 6747"/>
            </a:avLst>
          </a:prstGeom>
          <a:noFill/>
          <a:ln w="19050" cap="flat" cmpd="sng">
            <a:solidFill>
              <a:schemeClr val="dk2"/>
            </a:solidFill>
            <a:prstDash val="solid"/>
            <a:round/>
            <a:headEnd type="none" w="sm" len="sm"/>
            <a:tailEnd type="none" w="sm" len="sm"/>
          </a:ln>
        </p:spPr>
      </p:pic>
      <p:pic>
        <p:nvPicPr>
          <p:cNvPr id="236" name="Google Shape;236;p25"/>
          <p:cNvPicPr preferRelativeResize="0"/>
          <p:nvPr/>
        </p:nvPicPr>
        <p:blipFill>
          <a:blip r:embed="rId4">
            <a:alphaModFix/>
          </a:blip>
          <a:stretch>
            <a:fillRect/>
          </a:stretch>
        </p:blipFill>
        <p:spPr>
          <a:xfrm>
            <a:off x="1141515" y="3473249"/>
            <a:ext cx="2529217" cy="1601846"/>
          </a:xfrm>
          <a:prstGeom prst="rect">
            <a:avLst/>
          </a:prstGeom>
          <a:noFill/>
          <a:ln>
            <a:noFill/>
          </a:ln>
        </p:spPr>
      </p:pic>
      <p:sp>
        <p:nvSpPr>
          <p:cNvPr id="237" name="Google Shape;237;p25"/>
          <p:cNvSpPr/>
          <p:nvPr/>
        </p:nvSpPr>
        <p:spPr>
          <a:xfrm>
            <a:off x="2960400" y="3645700"/>
            <a:ext cx="206700" cy="207900"/>
          </a:xfrm>
          <a:prstGeom prst="ellipse">
            <a:avLst/>
          </a:prstGeom>
          <a:solidFill>
            <a:srgbClr val="A4C2F4"/>
          </a:solidFill>
          <a:ln>
            <a:noFill/>
          </a:ln>
          <a:effectLst>
            <a:outerShdw blurRad="31617" algn="bl" rotWithShape="0">
              <a:schemeClr val="dk1"/>
            </a:outerShdw>
          </a:effectLst>
        </p:spPr>
        <p:txBody>
          <a:bodyPr spcFirstLastPara="1" wrap="square" lIns="67450" tIns="67450" rIns="67450" bIns="67450" anchor="ctr" anchorCtr="0">
            <a:noAutofit/>
          </a:bodyPr>
          <a:lstStyle/>
          <a:p>
            <a:pPr marL="0" lvl="0" indent="0" algn="l" rtl="0">
              <a:spcBef>
                <a:spcPts val="0"/>
              </a:spcBef>
              <a:spcAft>
                <a:spcPts val="0"/>
              </a:spcAft>
              <a:buNone/>
            </a:pPr>
            <a:endParaRPr sz="1033">
              <a:latin typeface="Ubuntu"/>
              <a:ea typeface="Ubuntu"/>
              <a:cs typeface="Ubuntu"/>
              <a:sym typeface="Ubuntu"/>
            </a:endParaRPr>
          </a:p>
        </p:txBody>
      </p:sp>
      <p:sp>
        <p:nvSpPr>
          <p:cNvPr id="238" name="Google Shape;238;p25"/>
          <p:cNvSpPr txBox="1"/>
          <p:nvPr/>
        </p:nvSpPr>
        <p:spPr>
          <a:xfrm>
            <a:off x="311700" y="2069400"/>
            <a:ext cx="4392300" cy="126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latin typeface="Ubuntu"/>
                <a:ea typeface="Ubuntu"/>
                <a:cs typeface="Ubuntu"/>
                <a:sym typeface="Ubuntu"/>
              </a:rPr>
              <a:t>Believed to be post-interaction systems</a:t>
            </a:r>
            <a:endParaRPr sz="1800">
              <a:solidFill>
                <a:schemeClr val="dk1"/>
              </a:solidFill>
              <a:latin typeface="Ubuntu"/>
              <a:ea typeface="Ubuntu"/>
              <a:cs typeface="Ubuntu"/>
              <a:sym typeface="Ubuntu"/>
            </a:endParaRPr>
          </a:p>
          <a:p>
            <a:pPr marL="0" lvl="0" indent="0" algn="l" rtl="0">
              <a:lnSpc>
                <a:spcPct val="115000"/>
              </a:lnSpc>
              <a:spcBef>
                <a:spcPts val="1200"/>
              </a:spcBef>
              <a:spcAft>
                <a:spcPts val="1200"/>
              </a:spcAft>
              <a:buNone/>
            </a:pPr>
            <a:r>
              <a:rPr lang="en" sz="1800">
                <a:solidFill>
                  <a:schemeClr val="dk1"/>
                </a:solidFill>
                <a:latin typeface="Ubuntu"/>
                <a:ea typeface="Ubuntu"/>
                <a:cs typeface="Ubuntu"/>
                <a:sym typeface="Ubuntu"/>
              </a:rPr>
              <a:t>Can help us constrain binary interaction physics</a:t>
            </a:r>
            <a:endParaRPr sz="1800">
              <a:solidFill>
                <a:schemeClr val="dk1"/>
              </a:solidFill>
              <a:latin typeface="Ubuntu"/>
              <a:ea typeface="Ubuntu"/>
              <a:cs typeface="Ubuntu"/>
              <a:sym typeface="Ubuntu"/>
            </a:endParaRPr>
          </a:p>
        </p:txBody>
      </p:sp>
      <p:sp>
        <p:nvSpPr>
          <p:cNvPr id="239" name="Google Shape;239;p25"/>
          <p:cNvSpPr txBox="1"/>
          <p:nvPr/>
        </p:nvSpPr>
        <p:spPr>
          <a:xfrm>
            <a:off x="0" y="0"/>
            <a:ext cx="311700" cy="3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Ubuntu"/>
                <a:ea typeface="Ubuntu"/>
                <a:cs typeface="Ubuntu"/>
                <a:sym typeface="Ubuntu"/>
              </a:rPr>
              <a:t>3</a:t>
            </a:r>
            <a:endParaRPr>
              <a:solidFill>
                <a:schemeClr val="dk1"/>
              </a:solidFill>
              <a:latin typeface="Ubuntu"/>
              <a:ea typeface="Ubuntu"/>
              <a:cs typeface="Ubuntu"/>
              <a:sym typeface="Ubuntu"/>
            </a:endParaRPr>
          </a:p>
        </p:txBody>
      </p:sp>
      <p:sp>
        <p:nvSpPr>
          <p:cNvPr id="240" name="Google Shape;240;p25"/>
          <p:cNvSpPr txBox="1"/>
          <p:nvPr/>
        </p:nvSpPr>
        <p:spPr>
          <a:xfrm>
            <a:off x="6193410" y="-53026"/>
            <a:ext cx="3000000" cy="6417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900">
                <a:solidFill>
                  <a:schemeClr val="dk1"/>
                </a:solidFill>
                <a:latin typeface="Ubuntu"/>
                <a:ea typeface="Ubuntu"/>
                <a:cs typeface="Ubuntu"/>
                <a:sym typeface="Ubuntu"/>
              </a:rPr>
              <a:t>e.g., Rivinius et al. 2013, </a:t>
            </a:r>
            <a:br>
              <a:rPr lang="en" sz="900">
                <a:solidFill>
                  <a:schemeClr val="dk1"/>
                </a:solidFill>
                <a:latin typeface="Ubuntu"/>
                <a:ea typeface="Ubuntu"/>
                <a:cs typeface="Ubuntu"/>
                <a:sym typeface="Ubuntu"/>
              </a:rPr>
            </a:br>
            <a:r>
              <a:rPr lang="en" sz="900">
                <a:solidFill>
                  <a:schemeClr val="dk1"/>
                </a:solidFill>
                <a:latin typeface="Ubuntu"/>
                <a:ea typeface="Ubuntu"/>
                <a:cs typeface="Ubuntu"/>
                <a:sym typeface="Ubuntu"/>
              </a:rPr>
              <a:t>Marchant &amp; Bodensteiner 2024, </a:t>
            </a:r>
            <a:br>
              <a:rPr lang="en" sz="900">
                <a:solidFill>
                  <a:schemeClr val="dk1"/>
                </a:solidFill>
                <a:latin typeface="Ubuntu"/>
                <a:ea typeface="Ubuntu"/>
                <a:cs typeface="Ubuntu"/>
                <a:sym typeface="Ubuntu"/>
              </a:rPr>
            </a:br>
            <a:r>
              <a:rPr lang="en" sz="900">
                <a:solidFill>
                  <a:schemeClr val="dk1"/>
                </a:solidFill>
                <a:latin typeface="Ubuntu"/>
                <a:ea typeface="Ubuntu"/>
                <a:cs typeface="Ubuntu"/>
                <a:sym typeface="Ubuntu"/>
              </a:rPr>
              <a:t>Rivinius &amp; Klement 2026.</a:t>
            </a:r>
            <a:endParaRPr sz="900">
              <a:solidFill>
                <a:schemeClr val="dk1"/>
              </a:solidFill>
              <a:latin typeface="Ubuntu"/>
              <a:ea typeface="Ubuntu"/>
              <a:cs typeface="Ubuntu"/>
              <a:sym typeface="Ubuntu"/>
            </a:endParaRPr>
          </a:p>
        </p:txBody>
      </p:sp>
      <p:sp>
        <p:nvSpPr>
          <p:cNvPr id="241" name="Google Shape;241;p25"/>
          <p:cNvSpPr/>
          <p:nvPr/>
        </p:nvSpPr>
        <p:spPr>
          <a:xfrm>
            <a:off x="271350" y="2069400"/>
            <a:ext cx="8601300" cy="2731800"/>
          </a:xfrm>
          <a:prstGeom prst="roundRect">
            <a:avLst>
              <a:gd name="adj" fmla="val 9695"/>
            </a:avLst>
          </a:prstGeom>
          <a:solidFill>
            <a:srgbClr val="000000">
              <a:alpha val="8682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pic>
        <p:nvPicPr>
          <p:cNvPr id="242" name="Google Shape;242;p25"/>
          <p:cNvPicPr preferRelativeResize="0"/>
          <p:nvPr/>
        </p:nvPicPr>
        <p:blipFill rotWithShape="1">
          <a:blip r:embed="rId5">
            <a:alphaModFix/>
          </a:blip>
          <a:srcRect r="2372"/>
          <a:stretch/>
        </p:blipFill>
        <p:spPr>
          <a:xfrm>
            <a:off x="1526613" y="2458071"/>
            <a:ext cx="1850400" cy="1131000"/>
          </a:xfrm>
          <a:prstGeom prst="roundRect">
            <a:avLst>
              <a:gd name="adj" fmla="val 16667"/>
            </a:avLst>
          </a:prstGeom>
          <a:noFill/>
          <a:ln w="19050" cap="flat" cmpd="sng">
            <a:solidFill>
              <a:schemeClr val="accent4"/>
            </a:solidFill>
            <a:prstDash val="solid"/>
            <a:round/>
            <a:headEnd type="none" w="sm" len="sm"/>
            <a:tailEnd type="none" w="sm" len="sm"/>
          </a:ln>
        </p:spPr>
      </p:pic>
      <p:pic>
        <p:nvPicPr>
          <p:cNvPr id="243" name="Google Shape;243;p25"/>
          <p:cNvPicPr preferRelativeResize="0"/>
          <p:nvPr/>
        </p:nvPicPr>
        <p:blipFill>
          <a:blip r:embed="rId6">
            <a:alphaModFix/>
          </a:blip>
          <a:stretch>
            <a:fillRect/>
          </a:stretch>
        </p:blipFill>
        <p:spPr>
          <a:xfrm rot="10800000">
            <a:off x="3526750" y="2877663"/>
            <a:ext cx="1907400" cy="1131000"/>
          </a:xfrm>
          <a:prstGeom prst="roundRect">
            <a:avLst>
              <a:gd name="adj" fmla="val 16667"/>
            </a:avLst>
          </a:prstGeom>
          <a:noFill/>
          <a:ln w="19050" cap="flat" cmpd="sng">
            <a:solidFill>
              <a:schemeClr val="accent4"/>
            </a:solidFill>
            <a:prstDash val="solid"/>
            <a:round/>
            <a:headEnd type="none" w="sm" len="sm"/>
            <a:tailEnd type="none" w="sm" len="sm"/>
          </a:ln>
        </p:spPr>
      </p:pic>
      <p:pic>
        <p:nvPicPr>
          <p:cNvPr id="244" name="Google Shape;244;p25"/>
          <p:cNvPicPr preferRelativeResize="0"/>
          <p:nvPr/>
        </p:nvPicPr>
        <p:blipFill>
          <a:blip r:embed="rId7">
            <a:alphaModFix/>
          </a:blip>
          <a:stretch>
            <a:fillRect/>
          </a:stretch>
        </p:blipFill>
        <p:spPr>
          <a:xfrm>
            <a:off x="5507488" y="3401656"/>
            <a:ext cx="2109900" cy="1131000"/>
          </a:xfrm>
          <a:prstGeom prst="roundRect">
            <a:avLst>
              <a:gd name="adj" fmla="val 16667"/>
            </a:avLst>
          </a:prstGeom>
          <a:noFill/>
          <a:ln w="19050" cap="flat" cmpd="sng">
            <a:solidFill>
              <a:schemeClr val="accent4"/>
            </a:solidFill>
            <a:prstDash val="solid"/>
            <a:round/>
            <a:headEnd type="none" w="sm" len="sm"/>
            <a:tailEnd type="none" w="sm" len="sm"/>
          </a:ln>
        </p:spPr>
      </p:pic>
      <p:sp>
        <p:nvSpPr>
          <p:cNvPr id="245" name="Google Shape;245;p25"/>
          <p:cNvSpPr/>
          <p:nvPr/>
        </p:nvSpPr>
        <p:spPr>
          <a:xfrm rot="550060">
            <a:off x="2257214" y="3717884"/>
            <a:ext cx="2368758" cy="656108"/>
          </a:xfrm>
          <a:prstGeom prst="curvedUpArrow">
            <a:avLst>
              <a:gd name="adj1" fmla="val 25000"/>
              <a:gd name="adj2" fmla="val 50000"/>
              <a:gd name="adj3" fmla="val 25000"/>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sp>
        <p:nvSpPr>
          <p:cNvPr id="246" name="Google Shape;246;p25"/>
          <p:cNvSpPr txBox="1"/>
          <p:nvPr/>
        </p:nvSpPr>
        <p:spPr>
          <a:xfrm>
            <a:off x="5854727" y="4222521"/>
            <a:ext cx="1580700" cy="314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accent4"/>
                </a:solidFill>
                <a:latin typeface="Ubuntu"/>
                <a:ea typeface="Ubuntu"/>
                <a:cs typeface="Ubuntu"/>
                <a:sym typeface="Ubuntu"/>
              </a:rPr>
              <a:t>OBe stars</a:t>
            </a:r>
            <a:endParaRPr sz="1800">
              <a:solidFill>
                <a:schemeClr val="accent4"/>
              </a:solidFill>
              <a:latin typeface="Ubuntu"/>
              <a:ea typeface="Ubuntu"/>
              <a:cs typeface="Ubuntu"/>
              <a:sym typeface="Ubuntu"/>
            </a:endParaRPr>
          </a:p>
        </p:txBody>
      </p:sp>
      <p:sp>
        <p:nvSpPr>
          <p:cNvPr id="247" name="Google Shape;247;p25"/>
          <p:cNvSpPr/>
          <p:nvPr/>
        </p:nvSpPr>
        <p:spPr>
          <a:xfrm rot="712963">
            <a:off x="4347814" y="2535437"/>
            <a:ext cx="2236424" cy="647450"/>
          </a:xfrm>
          <a:prstGeom prst="curvedDownArrow">
            <a:avLst>
              <a:gd name="adj1" fmla="val 25000"/>
              <a:gd name="adj2" fmla="val 50000"/>
              <a:gd name="adj3" fmla="val 25000"/>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a:ea typeface="Ubuntu"/>
              <a:cs typeface="Ubuntu"/>
              <a:sym typeface="Ubuntu"/>
            </a:endParaRPr>
          </a:p>
        </p:txBody>
      </p:sp>
      <p:pic>
        <p:nvPicPr>
          <p:cNvPr id="248" name="Google Shape;248;p25"/>
          <p:cNvPicPr preferRelativeResize="0"/>
          <p:nvPr/>
        </p:nvPicPr>
        <p:blipFill>
          <a:blip r:embed="rId4">
            <a:alphaModFix/>
          </a:blip>
          <a:stretch>
            <a:fillRect/>
          </a:stretch>
        </p:blipFill>
        <p:spPr>
          <a:xfrm rot="668261">
            <a:off x="4996716" y="3371418"/>
            <a:ext cx="2156125" cy="1365552"/>
          </a:xfrm>
          <a:prstGeom prst="rect">
            <a:avLst/>
          </a:prstGeom>
          <a:noFill/>
          <a:ln>
            <a:noFill/>
          </a:ln>
        </p:spPr>
      </p:pic>
      <p:cxnSp>
        <p:nvCxnSpPr>
          <p:cNvPr id="249" name="Google Shape;249;p25"/>
          <p:cNvCxnSpPr/>
          <p:nvPr/>
        </p:nvCxnSpPr>
        <p:spPr>
          <a:xfrm rot="10800000" flipH="1">
            <a:off x="6102204" y="3492086"/>
            <a:ext cx="44400" cy="319200"/>
          </a:xfrm>
          <a:prstGeom prst="straightConnector1">
            <a:avLst/>
          </a:prstGeom>
          <a:noFill/>
          <a:ln w="19050" cap="flat" cmpd="sng">
            <a:solidFill>
              <a:schemeClr val="lt2"/>
            </a:solidFill>
            <a:prstDash val="solid"/>
            <a:round/>
            <a:headEnd type="none" w="med" len="med"/>
            <a:tailEnd type="none" w="med" len="med"/>
          </a:ln>
        </p:spPr>
      </p:cxnSp>
      <p:pic>
        <p:nvPicPr>
          <p:cNvPr id="250" name="Google Shape;250;p25"/>
          <p:cNvPicPr preferRelativeResize="0"/>
          <p:nvPr/>
        </p:nvPicPr>
        <p:blipFill>
          <a:blip r:embed="rId8">
            <a:alphaModFix/>
            <a:duotone>
              <a:schemeClr val="accent4">
                <a:shade val="45000"/>
                <a:satMod val="135000"/>
              </a:schemeClr>
              <a:prstClr val="white"/>
            </a:duotone>
          </a:blip>
          <a:stretch>
            <a:fillRect/>
          </a:stretch>
        </p:blipFill>
        <p:spPr>
          <a:xfrm rot="7694347" flipH="1">
            <a:off x="5992794" y="3500760"/>
            <a:ext cx="263550" cy="314814"/>
          </a:xfrm>
          <a:prstGeom prst="rect">
            <a:avLst/>
          </a:prstGeom>
          <a:noFill/>
          <a:ln>
            <a:noFill/>
          </a:ln>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1719</Words>
  <Application>Microsoft Macintosh PowerPoint</Application>
  <PresentationFormat>On-screen Show (16:9)</PresentationFormat>
  <Paragraphs>236</Paragraphs>
  <Slides>31</Slides>
  <Notes>31</Notes>
  <HiddenSlides>8</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Ubuntu</vt:lpstr>
      <vt:lpstr>Simple Dark</vt:lpstr>
      <vt:lpstr>You don’t have to Be alone</vt:lpstr>
      <vt:lpstr>Why are massive stars important?</vt:lpstr>
      <vt:lpstr>Why are massive stars important?</vt:lpstr>
      <vt:lpstr>The importance of binary stars</vt:lpstr>
      <vt:lpstr>The importance of binary stars</vt:lpstr>
      <vt:lpstr>Classical OBe stars as probes of binary interaction</vt:lpstr>
      <vt:lpstr>Classical OBe stars as probes of binary interaction</vt:lpstr>
      <vt:lpstr>Classical OBe stars as probes of binary interaction</vt:lpstr>
      <vt:lpstr>Classical OBe stars as probes of binary interaction</vt:lpstr>
      <vt:lpstr>PowerPoint Presentation</vt:lpstr>
      <vt:lpstr>Binarity at LOw Metallicity: BLOeM</vt:lpstr>
      <vt:lpstr>Binarity at LOw Metallicity: BLOeM</vt:lpstr>
      <vt:lpstr>Binarity at LOw Metallicity: BLOeM</vt:lpstr>
      <vt:lpstr>Binarity at LOw Metallicity: BLOeM</vt:lpstr>
      <vt:lpstr>PowerPoint Presentation</vt:lpstr>
      <vt:lpstr>PowerPoint Presentation</vt:lpstr>
      <vt:lpstr>PowerPoint Presentation</vt:lpstr>
      <vt:lpstr>How to identify binaries</vt:lpstr>
      <vt:lpstr>How to identify binaries</vt:lpstr>
      <vt:lpstr>PowerPoint Presentation</vt:lpstr>
      <vt:lpstr>Binary classification and observed fraction </vt:lpstr>
      <vt:lpstr>Binary classification and observed fraction </vt:lpstr>
      <vt:lpstr>Binary classification and observed fraction </vt:lpstr>
      <vt:lpstr>Orbital properties</vt:lpstr>
      <vt:lpstr>PowerPoint Presentation</vt:lpstr>
      <vt:lpstr>                                                                 Orbital properties</vt:lpstr>
      <vt:lpstr>Orbital properties</vt:lpstr>
      <vt:lpstr>PowerPoint Presentation</vt:lpstr>
      <vt:lpstr>PowerPoint Presentation</vt:lpstr>
      <vt:lpstr>                                                                 Orbital properties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Sebastián Vilaza Dallago</cp:lastModifiedBy>
  <cp:revision>1</cp:revision>
  <dcterms:modified xsi:type="dcterms:W3CDTF">2026-05-10T22:28:44Z</dcterms:modified>
</cp:coreProperties>
</file>