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1"/>
  </p:notesMasterIdLst>
  <p:sldIdLst>
    <p:sldId id="256" r:id="rId2"/>
    <p:sldId id="297" r:id="rId3"/>
    <p:sldId id="261" r:id="rId4"/>
    <p:sldId id="289" r:id="rId5"/>
    <p:sldId id="291" r:id="rId6"/>
    <p:sldId id="293" r:id="rId7"/>
    <p:sldId id="294" r:id="rId8"/>
    <p:sldId id="295" r:id="rId9"/>
    <p:sldId id="296" r:id="rId10"/>
  </p:sldIdLst>
  <p:sldSz cx="9144000" cy="5143500" type="screen16x9"/>
  <p:notesSz cx="6858000" cy="9144000"/>
  <p:embeddedFontLst>
    <p:embeddedFont>
      <p:font typeface="Boldonse" pitchFamily="2" charset="77"/>
      <p:regular r:id="rId12"/>
    </p:embeddedFont>
    <p:embeddedFont>
      <p:font typeface="Onest" pitchFamily="2" charset="77"/>
      <p:regular r:id="rId13"/>
      <p:bold r:id="rId14"/>
    </p:embeddedFont>
    <p:embeddedFont>
      <p:font typeface="Onest Bold" pitchFamily="2" charset="77"/>
      <p:bold r:id="rId15"/>
    </p:embeddedFont>
    <p:embeddedFont>
      <p:font typeface="Onest Regular" pitchFamily="2" charset="77"/>
      <p:regular r:id="rId16"/>
    </p:embeddedFont>
    <p:embeddedFont>
      <p:font typeface="Poppins Light" pitchFamily="2" charset="77"/>
      <p:regular r:id="rId17"/>
      <p: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5599"/>
    <a:srgbClr val="B8B8B8"/>
    <a:srgbClr val="ED5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FD2980-56AB-4DD9-80EA-42E67696A6D6}">
  <a:tblStyle styleId="{0EFD2980-56AB-4DD9-80EA-42E67696A6D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54"/>
    <p:restoredTop sz="94690"/>
  </p:normalViewPr>
  <p:slideViewPr>
    <p:cSldViewPr snapToGrid="0">
      <p:cViewPr varScale="1">
        <p:scale>
          <a:sx n="139" d="100"/>
          <a:sy n="139" d="100"/>
        </p:scale>
        <p:origin x="160"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3fb61485ab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3fb61485ab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A8BCC497-F810-FC6C-B834-291D64601F53}"/>
            </a:ext>
          </a:extLst>
        </p:cNvPr>
        <p:cNvGrpSpPr/>
        <p:nvPr/>
      </p:nvGrpSpPr>
      <p:grpSpPr>
        <a:xfrm>
          <a:off x="0" y="0"/>
          <a:ext cx="0" cy="0"/>
          <a:chOff x="0" y="0"/>
          <a:chExt cx="0" cy="0"/>
        </a:xfrm>
      </p:grpSpPr>
      <p:sp>
        <p:nvSpPr>
          <p:cNvPr id="195" name="Google Shape;195;g33fb61485ab_0_110:notes">
            <a:extLst>
              <a:ext uri="{FF2B5EF4-FFF2-40B4-BE49-F238E27FC236}">
                <a16:creationId xmlns:a16="http://schemas.microsoft.com/office/drawing/2014/main" id="{0CC2CB1A-5898-F332-EB66-EEDDB82DBC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3fb61485ab_0_110:notes">
            <a:extLst>
              <a:ext uri="{FF2B5EF4-FFF2-40B4-BE49-F238E27FC236}">
                <a16:creationId xmlns:a16="http://schemas.microsoft.com/office/drawing/2014/main" id="{CA4655D4-28F6-1017-34B7-39798705E4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835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EC2D7CA1-E5A5-BC17-93AF-4A12D34F6587}"/>
            </a:ext>
          </a:extLst>
        </p:cNvPr>
        <p:cNvGrpSpPr/>
        <p:nvPr/>
      </p:nvGrpSpPr>
      <p:grpSpPr>
        <a:xfrm>
          <a:off x="0" y="0"/>
          <a:ext cx="0" cy="0"/>
          <a:chOff x="0" y="0"/>
          <a:chExt cx="0" cy="0"/>
        </a:xfrm>
      </p:grpSpPr>
      <p:sp>
        <p:nvSpPr>
          <p:cNvPr id="195" name="Google Shape;195;g33fb61485ab_0_110:notes">
            <a:extLst>
              <a:ext uri="{FF2B5EF4-FFF2-40B4-BE49-F238E27FC236}">
                <a16:creationId xmlns:a16="http://schemas.microsoft.com/office/drawing/2014/main" id="{F8D47488-9BBB-6D0C-1A49-BCC31B87EC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3fb61485ab_0_110:notes">
            <a:extLst>
              <a:ext uri="{FF2B5EF4-FFF2-40B4-BE49-F238E27FC236}">
                <a16:creationId xmlns:a16="http://schemas.microsoft.com/office/drawing/2014/main" id="{F2CDD9E7-ECA7-CD13-C6CA-F5BA97B2DE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2867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364559E5-89A7-D9D1-5B11-9903B1372CBA}"/>
            </a:ext>
          </a:extLst>
        </p:cNvPr>
        <p:cNvGrpSpPr/>
        <p:nvPr/>
      </p:nvGrpSpPr>
      <p:grpSpPr>
        <a:xfrm>
          <a:off x="0" y="0"/>
          <a:ext cx="0" cy="0"/>
          <a:chOff x="0" y="0"/>
          <a:chExt cx="0" cy="0"/>
        </a:xfrm>
      </p:grpSpPr>
      <p:sp>
        <p:nvSpPr>
          <p:cNvPr id="195" name="Google Shape;195;g33fb61485ab_0_110:notes">
            <a:extLst>
              <a:ext uri="{FF2B5EF4-FFF2-40B4-BE49-F238E27FC236}">
                <a16:creationId xmlns:a16="http://schemas.microsoft.com/office/drawing/2014/main" id="{1DD91828-0096-E156-3E04-D9666B2774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3fb61485ab_0_110:notes">
            <a:extLst>
              <a:ext uri="{FF2B5EF4-FFF2-40B4-BE49-F238E27FC236}">
                <a16:creationId xmlns:a16="http://schemas.microsoft.com/office/drawing/2014/main" id="{2F0B4325-E2D4-80FE-E8EB-7E0ADB122C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3122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2BE6AE48-253A-7D25-4398-CE90D8B87B81}"/>
            </a:ext>
          </a:extLst>
        </p:cNvPr>
        <p:cNvGrpSpPr/>
        <p:nvPr/>
      </p:nvGrpSpPr>
      <p:grpSpPr>
        <a:xfrm>
          <a:off x="0" y="0"/>
          <a:ext cx="0" cy="0"/>
          <a:chOff x="0" y="0"/>
          <a:chExt cx="0" cy="0"/>
        </a:xfrm>
      </p:grpSpPr>
      <p:sp>
        <p:nvSpPr>
          <p:cNvPr id="195" name="Google Shape;195;g33fb61485ab_0_110:notes">
            <a:extLst>
              <a:ext uri="{FF2B5EF4-FFF2-40B4-BE49-F238E27FC236}">
                <a16:creationId xmlns:a16="http://schemas.microsoft.com/office/drawing/2014/main" id="{507EF705-33BC-D7D9-C604-4BFABEC9CCE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3fb61485ab_0_110:notes">
            <a:extLst>
              <a:ext uri="{FF2B5EF4-FFF2-40B4-BE49-F238E27FC236}">
                <a16:creationId xmlns:a16="http://schemas.microsoft.com/office/drawing/2014/main" id="{361A8501-30C5-87DF-C98E-90141452EB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Before the flare, at the quiescent state, we already have a lot of SO2 (bright green). SO2 is formed by SO+OH -&gt; SO2 + H. </a:t>
            </a:r>
          </a:p>
          <a:p>
            <a:pPr marL="0" lvl="0" indent="0" algn="l" rtl="0">
              <a:spcBef>
                <a:spcPts val="0"/>
              </a:spcBef>
              <a:spcAft>
                <a:spcPts val="0"/>
              </a:spcAft>
              <a:buNone/>
            </a:pPr>
            <a:r>
              <a:rPr lang="en-US" dirty="0"/>
              <a:t>When the extreme flare hits, it destroys SO2 due to photodissociation (SO2 dissociates through two different pathways). The extreme flare also dissociates H2O, so then more OH be and SO and S became available. </a:t>
            </a:r>
          </a:p>
          <a:p>
            <a:pPr marL="0" lvl="0" indent="0" algn="l" rtl="0">
              <a:spcBef>
                <a:spcPts val="0"/>
              </a:spcBef>
              <a:spcAft>
                <a:spcPts val="0"/>
              </a:spcAft>
              <a:buNone/>
            </a:pPr>
            <a:r>
              <a:rPr lang="en-US" dirty="0"/>
              <a:t>After the flare, the OH available due to water dissociation allows extra formation of SO2 and we have an overabundance in the atmosphere. </a:t>
            </a:r>
          </a:p>
          <a:p>
            <a:pPr marL="0" lvl="0" indent="0" algn="l" rtl="0">
              <a:spcBef>
                <a:spcPts val="0"/>
              </a:spcBef>
              <a:spcAft>
                <a:spcPts val="0"/>
              </a:spcAft>
              <a:buNone/>
            </a:pPr>
            <a:r>
              <a:rPr lang="en-US" dirty="0"/>
              <a:t>This also leads to an underproduction of water, since OH is used to produce more SO2. This also affects CO2 and CH4 formation. CH4 also dissociates but it is difficult for the species to form again.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00172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B98985FE-2182-B1D0-650E-FDD83148AE94}"/>
            </a:ext>
          </a:extLst>
        </p:cNvPr>
        <p:cNvGrpSpPr/>
        <p:nvPr/>
      </p:nvGrpSpPr>
      <p:grpSpPr>
        <a:xfrm>
          <a:off x="0" y="0"/>
          <a:ext cx="0" cy="0"/>
          <a:chOff x="0" y="0"/>
          <a:chExt cx="0" cy="0"/>
        </a:xfrm>
      </p:grpSpPr>
      <p:sp>
        <p:nvSpPr>
          <p:cNvPr id="195" name="Google Shape;195;g33fb61485ab_0_110:notes">
            <a:extLst>
              <a:ext uri="{FF2B5EF4-FFF2-40B4-BE49-F238E27FC236}">
                <a16:creationId xmlns:a16="http://schemas.microsoft.com/office/drawing/2014/main" id="{9634D1D5-F488-00BF-9C7E-BE76196C0C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3fb61485ab_0_110:notes">
            <a:extLst>
              <a:ext uri="{FF2B5EF4-FFF2-40B4-BE49-F238E27FC236}">
                <a16:creationId xmlns:a16="http://schemas.microsoft.com/office/drawing/2014/main" id="{1A9A5795-8CFE-F6BE-42D8-E656934065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While large flares are the ones that have the most effect, smaller flares, since they are more frequent, they also slowly alter permanently the atmospheric composition. This is mostly seen in the decrease of H2O and CH4 with the years. </a:t>
            </a:r>
          </a:p>
          <a:p>
            <a:pPr marL="0" lvl="0" indent="0" algn="l" rtl="0">
              <a:spcBef>
                <a:spcPts val="0"/>
              </a:spcBef>
              <a:spcAft>
                <a:spcPts val="0"/>
              </a:spcAft>
              <a:buNone/>
            </a:pPr>
            <a:r>
              <a:rPr lang="en-US" dirty="0"/>
              <a:t>Here we show the variability of the atmosphere in 3 years. The lines are 1000 random points that we choose to plot in this time. The most significant change is in SO2 with a variability of 100ppm. Bur </a:t>
            </a:r>
            <a:r>
              <a:rPr lang="en-US" dirty="0" err="1"/>
              <a:t>aso</a:t>
            </a:r>
            <a:r>
              <a:rPr lang="en-US" dirty="0"/>
              <a:t> CH4, CO2 and H2O change!</a:t>
            </a:r>
            <a:endParaRPr dirty="0"/>
          </a:p>
        </p:txBody>
      </p:sp>
    </p:spTree>
    <p:extLst>
      <p:ext uri="{BB962C8B-B14F-4D97-AF65-F5344CB8AC3E}">
        <p14:creationId xmlns:p14="http://schemas.microsoft.com/office/powerpoint/2010/main" val="628744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22FE8B2D-2285-FE41-269C-093E992A03E4}"/>
            </a:ext>
          </a:extLst>
        </p:cNvPr>
        <p:cNvGrpSpPr/>
        <p:nvPr/>
      </p:nvGrpSpPr>
      <p:grpSpPr>
        <a:xfrm>
          <a:off x="0" y="0"/>
          <a:ext cx="0" cy="0"/>
          <a:chOff x="0" y="0"/>
          <a:chExt cx="0" cy="0"/>
        </a:xfrm>
      </p:grpSpPr>
      <p:sp>
        <p:nvSpPr>
          <p:cNvPr id="195" name="Google Shape;195;g33fb61485ab_0_110:notes">
            <a:extLst>
              <a:ext uri="{FF2B5EF4-FFF2-40B4-BE49-F238E27FC236}">
                <a16:creationId xmlns:a16="http://schemas.microsoft.com/office/drawing/2014/main" id="{5EBCB7D7-1D0E-FD7E-ADEA-45A37445A93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3fb61485ab_0_110:notes">
            <a:extLst>
              <a:ext uri="{FF2B5EF4-FFF2-40B4-BE49-F238E27FC236}">
                <a16:creationId xmlns:a16="http://schemas.microsoft.com/office/drawing/2014/main" id="{EAC2BB73-FB51-799F-241F-00892B5ADFB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1809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title="Sin título-1.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506475" y="644627"/>
            <a:ext cx="6323700" cy="2263800"/>
          </a:xfrm>
          <a:prstGeom prst="rect">
            <a:avLst/>
          </a:prstGeom>
        </p:spPr>
        <p:txBody>
          <a:bodyPr spcFirstLastPara="1" wrap="square" lIns="91425" tIns="91425" rIns="91425" bIns="91425" anchor="b" anchorCtr="0">
            <a:noAutofit/>
          </a:bodyPr>
          <a:lstStyle>
            <a:lvl1pPr lvl="0">
              <a:lnSpc>
                <a:spcPct val="115000"/>
              </a:lnSpc>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5127775" y="3138000"/>
            <a:ext cx="3534600" cy="1499100"/>
          </a:xfrm>
          <a:prstGeom prst="rect">
            <a:avLst/>
          </a:prstGeom>
          <a:ln>
            <a:noFill/>
          </a:ln>
        </p:spPr>
        <p:txBody>
          <a:bodyPr spcFirstLastPara="1" wrap="square" lIns="91425" tIns="91425" rIns="91425" bIns="91425" anchor="b" anchorCtr="0">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9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00"/>
        <p:cNvGrpSpPr/>
        <p:nvPr/>
      </p:nvGrpSpPr>
      <p:grpSpPr>
        <a:xfrm>
          <a:off x="0" y="0"/>
          <a:ext cx="0" cy="0"/>
          <a:chOff x="0" y="0"/>
          <a:chExt cx="0" cy="0"/>
        </a:xfrm>
      </p:grpSpPr>
      <p:pic>
        <p:nvPicPr>
          <p:cNvPr id="101" name="Google Shape;101;p23" title="3.png"/>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a:endParaRPr/>
          </a:p>
        </p:txBody>
      </p:sp>
      <p:sp>
        <p:nvSpPr>
          <p:cNvPr id="18" name="Google Shape;18;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Font typeface="Darker Grotesque SemiBold"/>
              <a:buChar char="●"/>
              <a:defRPr sz="1200"/>
            </a:lvl1pPr>
            <a:lvl2pPr marL="914400" lvl="1" indent="-317500" rtl="0">
              <a:lnSpc>
                <a:spcPct val="115000"/>
              </a:lnSpc>
              <a:spcBef>
                <a:spcPts val="0"/>
              </a:spcBef>
              <a:spcAft>
                <a:spcPts val="0"/>
              </a:spcAft>
              <a:buSzPts val="1400"/>
              <a:buFont typeface="Darker Grotesque SemiBold"/>
              <a:buChar char="○"/>
              <a:defRPr/>
            </a:lvl2pPr>
            <a:lvl3pPr marL="1371600" lvl="2" indent="-317500" rtl="0">
              <a:lnSpc>
                <a:spcPct val="115000"/>
              </a:lnSpc>
              <a:spcBef>
                <a:spcPts val="0"/>
              </a:spcBef>
              <a:spcAft>
                <a:spcPts val="0"/>
              </a:spcAft>
              <a:buSzPts val="1400"/>
              <a:buFont typeface="Darker Grotesque SemiBold"/>
              <a:buChar char="■"/>
              <a:defRPr/>
            </a:lvl3pPr>
            <a:lvl4pPr marL="1828800" lvl="3" indent="-317500" rtl="0">
              <a:lnSpc>
                <a:spcPct val="115000"/>
              </a:lnSpc>
              <a:spcBef>
                <a:spcPts val="0"/>
              </a:spcBef>
              <a:spcAft>
                <a:spcPts val="0"/>
              </a:spcAft>
              <a:buSzPts val="1400"/>
              <a:buFont typeface="Darker Grotesque SemiBold"/>
              <a:buChar char="●"/>
              <a:defRPr/>
            </a:lvl4pPr>
            <a:lvl5pPr marL="2286000" lvl="4" indent="-317500" rtl="0">
              <a:lnSpc>
                <a:spcPct val="115000"/>
              </a:lnSpc>
              <a:spcBef>
                <a:spcPts val="0"/>
              </a:spcBef>
              <a:spcAft>
                <a:spcPts val="0"/>
              </a:spcAft>
              <a:buSzPts val="1400"/>
              <a:buFont typeface="Darker Grotesque SemiBold"/>
              <a:buChar char="○"/>
              <a:defRPr/>
            </a:lvl5pPr>
            <a:lvl6pPr marL="2743200" lvl="5" indent="-317500" rtl="0">
              <a:lnSpc>
                <a:spcPct val="115000"/>
              </a:lnSpc>
              <a:spcBef>
                <a:spcPts val="0"/>
              </a:spcBef>
              <a:spcAft>
                <a:spcPts val="0"/>
              </a:spcAft>
              <a:buSzPts val="1400"/>
              <a:buFont typeface="Darker Grotesque SemiBold"/>
              <a:buChar char="■"/>
              <a:defRPr/>
            </a:lvl6pPr>
            <a:lvl7pPr marL="3200400" lvl="6" indent="-317500" rtl="0">
              <a:lnSpc>
                <a:spcPct val="115000"/>
              </a:lnSpc>
              <a:spcBef>
                <a:spcPts val="0"/>
              </a:spcBef>
              <a:spcAft>
                <a:spcPts val="0"/>
              </a:spcAft>
              <a:buSzPts val="1400"/>
              <a:buFont typeface="Darker Grotesque SemiBold"/>
              <a:buChar char="●"/>
              <a:defRPr/>
            </a:lvl7pPr>
            <a:lvl8pPr marL="3657600" lvl="7" indent="-317500" rtl="0">
              <a:lnSpc>
                <a:spcPct val="115000"/>
              </a:lnSpc>
              <a:spcBef>
                <a:spcPts val="0"/>
              </a:spcBef>
              <a:spcAft>
                <a:spcPts val="0"/>
              </a:spcAft>
              <a:buSzPts val="1400"/>
              <a:buFont typeface="Darker Grotesque SemiBold"/>
              <a:buChar char="○"/>
              <a:defRPr/>
            </a:lvl8pPr>
            <a:lvl9pPr marL="4114800" lvl="8" indent="-317500" rtl="0">
              <a:lnSpc>
                <a:spcPct val="115000"/>
              </a:lnSpc>
              <a:spcBef>
                <a:spcPts val="0"/>
              </a:spcBef>
              <a:spcAft>
                <a:spcPts val="0"/>
              </a:spcAft>
              <a:buSzPts val="1400"/>
              <a:buFont typeface="Darker Grotesque SemiBold"/>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228600" y="228600"/>
            <a:ext cx="3998400" cy="1445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9" name="Google Shape;29;p7"/>
          <p:cNvSpPr txBox="1">
            <a:spLocks noGrp="1"/>
          </p:cNvSpPr>
          <p:nvPr>
            <p:ph type="body" idx="1"/>
          </p:nvPr>
        </p:nvSpPr>
        <p:spPr>
          <a:xfrm>
            <a:off x="1609625" y="2066125"/>
            <a:ext cx="3824100" cy="2532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30" name="Google Shape;30;p7"/>
          <p:cNvSpPr>
            <a:spLocks noGrp="1"/>
          </p:cNvSpPr>
          <p:nvPr>
            <p:ph type="pic" idx="2"/>
          </p:nvPr>
        </p:nvSpPr>
        <p:spPr>
          <a:xfrm>
            <a:off x="5715849" y="0"/>
            <a:ext cx="3428100" cy="51435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388100" y="1307100"/>
            <a:ext cx="6367800" cy="25293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txBox="1">
            <a:spLocks noGrp="1"/>
          </p:cNvSpPr>
          <p:nvPr>
            <p:ph type="subTitle" idx="1"/>
          </p:nvPr>
        </p:nvSpPr>
        <p:spPr>
          <a:xfrm>
            <a:off x="720064" y="1580125"/>
            <a:ext cx="3597000" cy="238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5" name="Google Shape;35;p9"/>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6" name="Google Shape;36;p9"/>
          <p:cNvSpPr txBox="1">
            <a:spLocks noGrp="1"/>
          </p:cNvSpPr>
          <p:nvPr>
            <p:ph type="subTitle" idx="2"/>
          </p:nvPr>
        </p:nvSpPr>
        <p:spPr>
          <a:xfrm>
            <a:off x="4826936" y="1580125"/>
            <a:ext cx="3597000" cy="238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
        <p:cNvGrpSpPr/>
        <p:nvPr/>
      </p:nvGrpSpPr>
      <p:grpSpPr>
        <a:xfrm>
          <a:off x="0" y="0"/>
          <a:ext cx="0" cy="0"/>
          <a:chOff x="0" y="0"/>
          <a:chExt cx="0" cy="0"/>
        </a:xfrm>
      </p:grpSpPr>
      <p:sp>
        <p:nvSpPr>
          <p:cNvPr id="41" name="Google Shape;41;p11"/>
          <p:cNvSpPr txBox="1">
            <a:spLocks noGrp="1"/>
          </p:cNvSpPr>
          <p:nvPr>
            <p:ph type="title" hasCustomPrompt="1"/>
          </p:nvPr>
        </p:nvSpPr>
        <p:spPr>
          <a:xfrm>
            <a:off x="1284000" y="1952850"/>
            <a:ext cx="6576000" cy="7995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accen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2" name="Google Shape;42;p11"/>
          <p:cNvSpPr txBox="1">
            <a:spLocks noGrp="1"/>
          </p:cNvSpPr>
          <p:nvPr>
            <p:ph type="subTitle" idx="1"/>
          </p:nvPr>
        </p:nvSpPr>
        <p:spPr>
          <a:xfrm>
            <a:off x="1284000" y="2816250"/>
            <a:ext cx="6576000" cy="37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4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228600" y="399524"/>
            <a:ext cx="3767700" cy="1480200"/>
          </a:xfrm>
          <a:prstGeom prst="rect">
            <a:avLst/>
          </a:prstGeom>
          <a:ln>
            <a:noFill/>
          </a:ln>
        </p:spPr>
        <p:txBody>
          <a:bodyPr spcFirstLastPara="1" wrap="square" lIns="91425" tIns="91425" rIns="91425" bIns="91425" anchor="t" anchorCtr="0">
            <a:noAutofit/>
          </a:bodyPr>
          <a:lstStyle>
            <a:lvl1pPr lvl="0" algn="just">
              <a:lnSpc>
                <a:spcPct val="115000"/>
              </a:lnSpc>
              <a:spcBef>
                <a:spcPts val="0"/>
              </a:spcBef>
              <a:spcAft>
                <a:spcPts val="0"/>
              </a:spcAft>
              <a:buSzPts val="2600"/>
              <a:buNone/>
              <a:defRPr sz="4000"/>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65" name="Google Shape;65;p14"/>
          <p:cNvSpPr txBox="1">
            <a:spLocks noGrp="1"/>
          </p:cNvSpPr>
          <p:nvPr>
            <p:ph type="subTitle" idx="1"/>
          </p:nvPr>
        </p:nvSpPr>
        <p:spPr>
          <a:xfrm>
            <a:off x="4440825" y="228600"/>
            <a:ext cx="4474500" cy="33984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Boldonse"/>
              <a:buNone/>
              <a:defRPr sz="2600">
                <a:solidFill>
                  <a:schemeClr val="dk1"/>
                </a:solidFill>
                <a:latin typeface="Boldonse"/>
                <a:ea typeface="Boldonse"/>
                <a:cs typeface="Boldonse"/>
                <a:sym typeface="Boldonse"/>
              </a:defRPr>
            </a:lvl1pPr>
            <a:lvl2pPr lvl="1" rtl="0">
              <a:spcBef>
                <a:spcPts val="0"/>
              </a:spcBef>
              <a:spcAft>
                <a:spcPts val="0"/>
              </a:spcAft>
              <a:buClr>
                <a:schemeClr val="dk1"/>
              </a:buClr>
              <a:buSzPts val="2600"/>
              <a:buFont typeface="Boldonse"/>
              <a:buNone/>
              <a:defRPr sz="2600">
                <a:solidFill>
                  <a:schemeClr val="dk1"/>
                </a:solidFill>
                <a:latin typeface="Boldonse"/>
                <a:ea typeface="Boldonse"/>
                <a:cs typeface="Boldonse"/>
                <a:sym typeface="Boldonse"/>
              </a:defRPr>
            </a:lvl2pPr>
            <a:lvl3pPr lvl="2" rtl="0">
              <a:spcBef>
                <a:spcPts val="0"/>
              </a:spcBef>
              <a:spcAft>
                <a:spcPts val="0"/>
              </a:spcAft>
              <a:buClr>
                <a:schemeClr val="dk1"/>
              </a:buClr>
              <a:buSzPts val="2600"/>
              <a:buFont typeface="Boldonse"/>
              <a:buNone/>
              <a:defRPr sz="2600">
                <a:solidFill>
                  <a:schemeClr val="dk1"/>
                </a:solidFill>
                <a:latin typeface="Boldonse"/>
                <a:ea typeface="Boldonse"/>
                <a:cs typeface="Boldonse"/>
                <a:sym typeface="Boldonse"/>
              </a:defRPr>
            </a:lvl3pPr>
            <a:lvl4pPr lvl="3" rtl="0">
              <a:spcBef>
                <a:spcPts val="0"/>
              </a:spcBef>
              <a:spcAft>
                <a:spcPts val="0"/>
              </a:spcAft>
              <a:buClr>
                <a:schemeClr val="dk1"/>
              </a:buClr>
              <a:buSzPts val="2600"/>
              <a:buFont typeface="Boldonse"/>
              <a:buNone/>
              <a:defRPr sz="2600">
                <a:solidFill>
                  <a:schemeClr val="dk1"/>
                </a:solidFill>
                <a:latin typeface="Boldonse"/>
                <a:ea typeface="Boldonse"/>
                <a:cs typeface="Boldonse"/>
                <a:sym typeface="Boldonse"/>
              </a:defRPr>
            </a:lvl4pPr>
            <a:lvl5pPr lvl="4" rtl="0">
              <a:spcBef>
                <a:spcPts val="0"/>
              </a:spcBef>
              <a:spcAft>
                <a:spcPts val="0"/>
              </a:spcAft>
              <a:buClr>
                <a:schemeClr val="dk1"/>
              </a:buClr>
              <a:buSzPts val="2600"/>
              <a:buFont typeface="Boldonse"/>
              <a:buNone/>
              <a:defRPr sz="2600">
                <a:solidFill>
                  <a:schemeClr val="dk1"/>
                </a:solidFill>
                <a:latin typeface="Boldonse"/>
                <a:ea typeface="Boldonse"/>
                <a:cs typeface="Boldonse"/>
                <a:sym typeface="Boldonse"/>
              </a:defRPr>
            </a:lvl5pPr>
            <a:lvl6pPr lvl="5" rtl="0">
              <a:spcBef>
                <a:spcPts val="0"/>
              </a:spcBef>
              <a:spcAft>
                <a:spcPts val="0"/>
              </a:spcAft>
              <a:buClr>
                <a:schemeClr val="dk1"/>
              </a:buClr>
              <a:buSzPts val="2600"/>
              <a:buFont typeface="Boldonse"/>
              <a:buNone/>
              <a:defRPr sz="2600">
                <a:solidFill>
                  <a:schemeClr val="dk1"/>
                </a:solidFill>
                <a:latin typeface="Boldonse"/>
                <a:ea typeface="Boldonse"/>
                <a:cs typeface="Boldonse"/>
                <a:sym typeface="Boldonse"/>
              </a:defRPr>
            </a:lvl6pPr>
            <a:lvl7pPr lvl="6" rtl="0">
              <a:spcBef>
                <a:spcPts val="0"/>
              </a:spcBef>
              <a:spcAft>
                <a:spcPts val="0"/>
              </a:spcAft>
              <a:buClr>
                <a:schemeClr val="dk1"/>
              </a:buClr>
              <a:buSzPts val="2600"/>
              <a:buFont typeface="Boldonse"/>
              <a:buNone/>
              <a:defRPr sz="2600">
                <a:solidFill>
                  <a:schemeClr val="dk1"/>
                </a:solidFill>
                <a:latin typeface="Boldonse"/>
                <a:ea typeface="Boldonse"/>
                <a:cs typeface="Boldonse"/>
                <a:sym typeface="Boldonse"/>
              </a:defRPr>
            </a:lvl7pPr>
            <a:lvl8pPr lvl="7" rtl="0">
              <a:spcBef>
                <a:spcPts val="0"/>
              </a:spcBef>
              <a:spcAft>
                <a:spcPts val="0"/>
              </a:spcAft>
              <a:buClr>
                <a:schemeClr val="dk1"/>
              </a:buClr>
              <a:buSzPts val="2600"/>
              <a:buFont typeface="Boldonse"/>
              <a:buNone/>
              <a:defRPr sz="2600">
                <a:solidFill>
                  <a:schemeClr val="dk1"/>
                </a:solidFill>
                <a:latin typeface="Boldonse"/>
                <a:ea typeface="Boldonse"/>
                <a:cs typeface="Boldonse"/>
                <a:sym typeface="Boldonse"/>
              </a:defRPr>
            </a:lvl8pPr>
            <a:lvl9pPr lvl="8" rtl="0">
              <a:spcBef>
                <a:spcPts val="0"/>
              </a:spcBef>
              <a:spcAft>
                <a:spcPts val="0"/>
              </a:spcAft>
              <a:buClr>
                <a:schemeClr val="dk1"/>
              </a:buClr>
              <a:buSzPts val="2600"/>
              <a:buFont typeface="Boldonse"/>
              <a:buNone/>
              <a:defRPr sz="2600">
                <a:solidFill>
                  <a:schemeClr val="dk1"/>
                </a:solidFill>
                <a:latin typeface="Boldonse"/>
                <a:ea typeface="Boldonse"/>
                <a:cs typeface="Boldonse"/>
                <a:sym typeface="Boldons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nest"/>
              <a:buChar char="●"/>
              <a:defRPr>
                <a:solidFill>
                  <a:schemeClr val="dk1"/>
                </a:solidFill>
                <a:latin typeface="Onest Regular"/>
                <a:ea typeface="Onest Regular"/>
                <a:cs typeface="Onest Regular"/>
                <a:sym typeface="Onest"/>
              </a:defRPr>
            </a:lvl1pPr>
            <a:lvl2pPr marL="914400" lvl="1" indent="-317500">
              <a:lnSpc>
                <a:spcPct val="100000"/>
              </a:lnSpc>
              <a:spcBef>
                <a:spcPts val="0"/>
              </a:spcBef>
              <a:spcAft>
                <a:spcPts val="0"/>
              </a:spcAft>
              <a:buClr>
                <a:schemeClr val="dk1"/>
              </a:buClr>
              <a:buSzPts val="1400"/>
              <a:buFont typeface="Onest"/>
              <a:buChar char="○"/>
              <a:defRPr>
                <a:solidFill>
                  <a:schemeClr val="dk1"/>
                </a:solidFill>
                <a:latin typeface="Onest Regular"/>
                <a:ea typeface="Onest Regular"/>
                <a:cs typeface="Onest Regular"/>
                <a:sym typeface="Onest"/>
              </a:defRPr>
            </a:lvl2pPr>
            <a:lvl3pPr marL="1371600" lvl="2" indent="-317500">
              <a:lnSpc>
                <a:spcPct val="100000"/>
              </a:lnSpc>
              <a:spcBef>
                <a:spcPts val="0"/>
              </a:spcBef>
              <a:spcAft>
                <a:spcPts val="0"/>
              </a:spcAft>
              <a:buClr>
                <a:schemeClr val="dk1"/>
              </a:buClr>
              <a:buSzPts val="1400"/>
              <a:buFont typeface="Onest"/>
              <a:buChar char="■"/>
              <a:defRPr>
                <a:solidFill>
                  <a:schemeClr val="dk1"/>
                </a:solidFill>
                <a:latin typeface="Onest Regular"/>
                <a:ea typeface="Onest Regular"/>
                <a:cs typeface="Onest Regular"/>
                <a:sym typeface="Onest"/>
              </a:defRPr>
            </a:lvl3pPr>
            <a:lvl4pPr marL="1828800" lvl="3" indent="-317500">
              <a:lnSpc>
                <a:spcPct val="100000"/>
              </a:lnSpc>
              <a:spcBef>
                <a:spcPts val="0"/>
              </a:spcBef>
              <a:spcAft>
                <a:spcPts val="0"/>
              </a:spcAft>
              <a:buClr>
                <a:schemeClr val="dk1"/>
              </a:buClr>
              <a:buSzPts val="1400"/>
              <a:buFont typeface="Onest"/>
              <a:buChar char="●"/>
              <a:defRPr>
                <a:solidFill>
                  <a:schemeClr val="dk1"/>
                </a:solidFill>
                <a:latin typeface="Onest Regular"/>
                <a:ea typeface="Onest Regular"/>
                <a:cs typeface="Onest Regular"/>
                <a:sym typeface="Onest"/>
              </a:defRPr>
            </a:lvl4pPr>
            <a:lvl5pPr marL="2286000" lvl="4" indent="-317500">
              <a:lnSpc>
                <a:spcPct val="100000"/>
              </a:lnSpc>
              <a:spcBef>
                <a:spcPts val="0"/>
              </a:spcBef>
              <a:spcAft>
                <a:spcPts val="0"/>
              </a:spcAft>
              <a:buClr>
                <a:schemeClr val="dk1"/>
              </a:buClr>
              <a:buSzPts val="1400"/>
              <a:buFont typeface="Onest"/>
              <a:buChar char="○"/>
              <a:defRPr>
                <a:solidFill>
                  <a:schemeClr val="dk1"/>
                </a:solidFill>
                <a:latin typeface="Onest Regular"/>
                <a:ea typeface="Onest Regular"/>
                <a:cs typeface="Onest Regular"/>
                <a:sym typeface="Onest"/>
              </a:defRPr>
            </a:lvl5pPr>
            <a:lvl6pPr marL="2743200" lvl="5" indent="-317500">
              <a:lnSpc>
                <a:spcPct val="100000"/>
              </a:lnSpc>
              <a:spcBef>
                <a:spcPts val="0"/>
              </a:spcBef>
              <a:spcAft>
                <a:spcPts val="0"/>
              </a:spcAft>
              <a:buClr>
                <a:schemeClr val="dk1"/>
              </a:buClr>
              <a:buSzPts val="1400"/>
              <a:buFont typeface="Onest"/>
              <a:buChar char="■"/>
              <a:defRPr>
                <a:solidFill>
                  <a:schemeClr val="dk1"/>
                </a:solidFill>
                <a:latin typeface="Onest Regular"/>
                <a:ea typeface="Onest Regular"/>
                <a:cs typeface="Onest Regular"/>
                <a:sym typeface="Onest"/>
              </a:defRPr>
            </a:lvl6pPr>
            <a:lvl7pPr marL="3200400" lvl="6" indent="-317500">
              <a:lnSpc>
                <a:spcPct val="100000"/>
              </a:lnSpc>
              <a:spcBef>
                <a:spcPts val="0"/>
              </a:spcBef>
              <a:spcAft>
                <a:spcPts val="0"/>
              </a:spcAft>
              <a:buClr>
                <a:schemeClr val="dk1"/>
              </a:buClr>
              <a:buSzPts val="1400"/>
              <a:buFont typeface="Onest"/>
              <a:buChar char="●"/>
              <a:defRPr>
                <a:solidFill>
                  <a:schemeClr val="dk1"/>
                </a:solidFill>
                <a:latin typeface="Onest Regular"/>
                <a:ea typeface="Onest Regular"/>
                <a:cs typeface="Onest Regular"/>
                <a:sym typeface="Onest"/>
              </a:defRPr>
            </a:lvl7pPr>
            <a:lvl8pPr marL="3657600" lvl="7" indent="-317500">
              <a:lnSpc>
                <a:spcPct val="100000"/>
              </a:lnSpc>
              <a:spcBef>
                <a:spcPts val="0"/>
              </a:spcBef>
              <a:spcAft>
                <a:spcPts val="0"/>
              </a:spcAft>
              <a:buClr>
                <a:schemeClr val="dk1"/>
              </a:buClr>
              <a:buSzPts val="1400"/>
              <a:buFont typeface="Onest"/>
              <a:buChar char="○"/>
              <a:defRPr>
                <a:solidFill>
                  <a:schemeClr val="dk1"/>
                </a:solidFill>
                <a:latin typeface="Onest Regular"/>
                <a:ea typeface="Onest Regular"/>
                <a:cs typeface="Onest Regular"/>
                <a:sym typeface="Onest"/>
              </a:defRPr>
            </a:lvl8pPr>
            <a:lvl9pPr marL="4114800" lvl="8" indent="-317500">
              <a:lnSpc>
                <a:spcPct val="100000"/>
              </a:lnSpc>
              <a:spcBef>
                <a:spcPts val="0"/>
              </a:spcBef>
              <a:spcAft>
                <a:spcPts val="0"/>
              </a:spcAft>
              <a:buClr>
                <a:schemeClr val="dk1"/>
              </a:buClr>
              <a:buSzPts val="1400"/>
              <a:buFont typeface="Onest"/>
              <a:buChar char="■"/>
              <a:defRPr>
                <a:solidFill>
                  <a:schemeClr val="dk1"/>
                </a:solidFill>
                <a:latin typeface="Onest Regular"/>
                <a:ea typeface="Onest Regular"/>
                <a:cs typeface="Onest Regular"/>
                <a:sym typeface="Ones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5" r:id="rId5"/>
    <p:sldLayoutId id="2147483657" r:id="rId6"/>
    <p:sldLayoutId id="2147483658" r:id="rId7"/>
    <p:sldLayoutId id="2147483660" r:id="rId8"/>
    <p:sldLayoutId id="2147483663"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 name="Picture 2">
            <a:extLst>
              <a:ext uri="{FF2B5EF4-FFF2-40B4-BE49-F238E27FC236}">
                <a16:creationId xmlns:a16="http://schemas.microsoft.com/office/drawing/2014/main" id="{5004DD9B-47FB-1B10-5089-EFB0E4987216}"/>
              </a:ext>
            </a:extLst>
          </p:cNvPr>
          <p:cNvPicPr>
            <a:picLocks noChangeAspect="1"/>
          </p:cNvPicPr>
          <p:nvPr/>
        </p:nvPicPr>
        <p:blipFill>
          <a:blip r:embed="rId3"/>
          <a:stretch>
            <a:fillRect/>
          </a:stretch>
        </p:blipFill>
        <p:spPr>
          <a:xfrm>
            <a:off x="0" y="-381767"/>
            <a:ext cx="9144000" cy="6096000"/>
          </a:xfrm>
          <a:prstGeom prst="rect">
            <a:avLst/>
          </a:prstGeom>
        </p:spPr>
      </p:pic>
      <p:sp>
        <p:nvSpPr>
          <p:cNvPr id="117" name="Google Shape;117;p28"/>
          <p:cNvSpPr txBox="1">
            <a:spLocks noGrp="1"/>
          </p:cNvSpPr>
          <p:nvPr>
            <p:ph type="ctrTitle"/>
          </p:nvPr>
        </p:nvSpPr>
        <p:spPr>
          <a:xfrm>
            <a:off x="384126" y="3618853"/>
            <a:ext cx="7686606" cy="168672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3600" dirty="0">
                <a:solidFill>
                  <a:srgbClr val="ED5699"/>
                </a:solidFill>
              </a:rPr>
              <a:t>TIME DEPENDENT ATMOSPHERIC SIGNATURES </a:t>
            </a:r>
            <a:endParaRPr lang="en-GB" sz="2800" dirty="0">
              <a:latin typeface="Poppins Light" pitchFamily="2" charset="77"/>
              <a:cs typeface="Poppins Light" pitchFamily="2" charset="77"/>
            </a:endParaRPr>
          </a:p>
        </p:txBody>
      </p:sp>
      <p:sp>
        <p:nvSpPr>
          <p:cNvPr id="4" name="Google Shape;126;p29">
            <a:extLst>
              <a:ext uri="{FF2B5EF4-FFF2-40B4-BE49-F238E27FC236}">
                <a16:creationId xmlns:a16="http://schemas.microsoft.com/office/drawing/2014/main" id="{70FFD8A2-ECD5-1879-7B7B-C949260F6FD4}"/>
              </a:ext>
            </a:extLst>
          </p:cNvPr>
          <p:cNvSpPr txBox="1"/>
          <p:nvPr/>
        </p:nvSpPr>
        <p:spPr>
          <a:xfrm>
            <a:off x="-346883" y="3122561"/>
            <a:ext cx="6460964" cy="57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3600" dirty="0">
                <a:solidFill>
                  <a:schemeClr val="dk1"/>
                </a:solidFill>
                <a:latin typeface="Onest Regular"/>
                <a:ea typeface="Onest Regular"/>
                <a:cs typeface="Onest Regular"/>
                <a:sym typeface="Onest"/>
              </a:rPr>
              <a:t>what JWST really sees</a:t>
            </a:r>
          </a:p>
        </p:txBody>
      </p:sp>
      <p:sp>
        <p:nvSpPr>
          <p:cNvPr id="5" name="Google Shape;126;p29">
            <a:extLst>
              <a:ext uri="{FF2B5EF4-FFF2-40B4-BE49-F238E27FC236}">
                <a16:creationId xmlns:a16="http://schemas.microsoft.com/office/drawing/2014/main" id="{E3952764-BEFA-D8C4-832E-644FE9873EE0}"/>
              </a:ext>
            </a:extLst>
          </p:cNvPr>
          <p:cNvSpPr txBox="1"/>
          <p:nvPr/>
        </p:nvSpPr>
        <p:spPr>
          <a:xfrm>
            <a:off x="5432156" y="220049"/>
            <a:ext cx="3355663" cy="1182547"/>
          </a:xfrm>
          <a:prstGeom prst="rect">
            <a:avLst/>
          </a:prstGeom>
          <a:noFill/>
          <a:ln>
            <a:noFill/>
          </a:ln>
        </p:spPr>
        <p:txBody>
          <a:bodyPr spcFirstLastPara="1" wrap="square" lIns="91425" tIns="91425" rIns="91425" bIns="91425" anchor="t" anchorCtr="0">
            <a:noAutofit/>
          </a:bodyPr>
          <a:lstStyle/>
          <a:p>
            <a:pPr marL="0" lvl="0" indent="0" algn="r" rtl="0">
              <a:spcBef>
                <a:spcPts val="0"/>
              </a:spcBef>
              <a:buNone/>
            </a:pPr>
            <a:r>
              <a:rPr lang="en" sz="2000" b="1" dirty="0">
                <a:solidFill>
                  <a:schemeClr val="dk1"/>
                </a:solidFill>
                <a:latin typeface="Onest Bold"/>
                <a:ea typeface="Onest Bold"/>
                <a:cs typeface="Onest Bold"/>
                <a:sym typeface="Onest"/>
              </a:rPr>
              <a:t>YAMILA MIGUEL</a:t>
            </a:r>
          </a:p>
          <a:p>
            <a:pPr marL="0" lvl="0" indent="0" algn="r" rtl="0">
              <a:spcBef>
                <a:spcPts val="0"/>
              </a:spcBef>
              <a:buNone/>
            </a:pPr>
            <a:r>
              <a:rPr lang="en" sz="2000" b="1" dirty="0">
                <a:solidFill>
                  <a:schemeClr val="dk1"/>
                </a:solidFill>
                <a:latin typeface="Onest Bold"/>
                <a:ea typeface="Onest Bold"/>
                <a:cs typeface="Onest Bold"/>
                <a:sym typeface="Onest"/>
              </a:rPr>
              <a:t>AMY  LOUCA</a:t>
            </a:r>
          </a:p>
          <a:p>
            <a:pPr marL="0" lvl="0" indent="0" algn="r" rtl="0">
              <a:spcBef>
                <a:spcPts val="0"/>
              </a:spcBef>
              <a:buNone/>
            </a:pPr>
            <a:r>
              <a:rPr lang="en" sz="2000" dirty="0">
                <a:solidFill>
                  <a:schemeClr val="dk1"/>
                </a:solidFill>
                <a:latin typeface="Onest Regular"/>
                <a:ea typeface="Onest Regular"/>
                <a:cs typeface="Onest Regular"/>
                <a:sym typeface="Onest"/>
              </a:rPr>
              <a:t>Leiden Observatory </a:t>
            </a:r>
          </a:p>
          <a:p>
            <a:pPr marL="0" lvl="0" indent="0" algn="r" rtl="0">
              <a:spcBef>
                <a:spcPts val="0"/>
              </a:spcBef>
              <a:buNone/>
            </a:pPr>
            <a:r>
              <a:rPr lang="en" sz="2000" dirty="0">
                <a:solidFill>
                  <a:schemeClr val="dk1"/>
                </a:solidFill>
                <a:latin typeface="Onest Regular"/>
                <a:ea typeface="Onest Regular"/>
                <a:cs typeface="Onest Regular"/>
                <a:sym typeface="Onest"/>
              </a:rPr>
              <a:t>SRON</a:t>
            </a:r>
            <a:endParaRPr sz="2000" dirty="0">
              <a:solidFill>
                <a:schemeClr val="dk1"/>
              </a:solidFill>
              <a:latin typeface="Onest Regular"/>
              <a:ea typeface="Onest Regular"/>
              <a:cs typeface="Onest Regular"/>
              <a:sym typeface="Onest"/>
            </a:endParaRPr>
          </a:p>
        </p:txBody>
      </p:sp>
      <p:sp>
        <p:nvSpPr>
          <p:cNvPr id="6" name="TextBox 5">
            <a:extLst>
              <a:ext uri="{FF2B5EF4-FFF2-40B4-BE49-F238E27FC236}">
                <a16:creationId xmlns:a16="http://schemas.microsoft.com/office/drawing/2014/main" id="{6932919E-1C4E-F982-8662-B8F54E129EC6}"/>
              </a:ext>
            </a:extLst>
          </p:cNvPr>
          <p:cNvSpPr txBox="1"/>
          <p:nvPr/>
        </p:nvSpPr>
        <p:spPr>
          <a:xfrm>
            <a:off x="896456" y="220049"/>
            <a:ext cx="4783754" cy="307777"/>
          </a:xfrm>
          <a:prstGeom prst="rect">
            <a:avLst/>
          </a:prstGeom>
          <a:noFill/>
        </p:spPr>
        <p:txBody>
          <a:bodyPr wrap="square">
            <a:spAutoFit/>
          </a:bodyPr>
          <a:lstStyle/>
          <a:p>
            <a:r>
              <a:rPr lang="en-GB" dirty="0">
                <a:solidFill>
                  <a:schemeClr val="accent6">
                    <a:lumMod val="85000"/>
                  </a:schemeClr>
                </a:solidFill>
                <a:latin typeface="Onest Regular" pitchFamily="2" charset="77"/>
              </a:rPr>
              <a:t>NAC 2026</a:t>
            </a:r>
            <a:endParaRPr lang="en-NL" dirty="0">
              <a:solidFill>
                <a:schemeClr val="accent6">
                  <a:lumMod val="85000"/>
                </a:schemeClr>
              </a:solidFill>
              <a:latin typeface="Onest Regular" pitchFamily="2" charset="77"/>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85F2D-5E65-BF27-BD51-9DBF1F0BD73E}"/>
              </a:ext>
            </a:extLst>
          </p:cNvPr>
          <p:cNvSpPr>
            <a:spLocks noGrp="1"/>
          </p:cNvSpPr>
          <p:nvPr>
            <p:ph type="title"/>
          </p:nvPr>
        </p:nvSpPr>
        <p:spPr/>
        <p:txBody>
          <a:bodyPr/>
          <a:lstStyle/>
          <a:p>
            <a:endParaRPr lang="en-NL"/>
          </a:p>
        </p:txBody>
      </p:sp>
      <p:sp>
        <p:nvSpPr>
          <p:cNvPr id="3" name="Text Placeholder 2">
            <a:extLst>
              <a:ext uri="{FF2B5EF4-FFF2-40B4-BE49-F238E27FC236}">
                <a16:creationId xmlns:a16="http://schemas.microsoft.com/office/drawing/2014/main" id="{7A14112D-6E02-66BF-937D-43B88E550AAB}"/>
              </a:ext>
            </a:extLst>
          </p:cNvPr>
          <p:cNvSpPr>
            <a:spLocks noGrp="1"/>
          </p:cNvSpPr>
          <p:nvPr>
            <p:ph type="body" idx="1"/>
          </p:nvPr>
        </p:nvSpPr>
        <p:spPr/>
        <p:txBody>
          <a:bodyPr/>
          <a:lstStyle/>
          <a:p>
            <a:r>
              <a:rPr lang="en-NL"/>
              <a:t>NOTES after the presentation at ESTEC:</a:t>
            </a:r>
          </a:p>
          <a:p>
            <a:r>
              <a:rPr lang="en-NL" dirty="0"/>
              <a:t>Add that I am particularly interested in SO2</a:t>
            </a:r>
          </a:p>
          <a:p>
            <a:r>
              <a:rPr lang="en-GB" dirty="0"/>
              <a:t>A</a:t>
            </a:r>
            <a:r>
              <a:rPr lang="en-NL" dirty="0"/>
              <a:t>dd some explanation with this that shows that SO2 is good to show metallicity</a:t>
            </a:r>
          </a:p>
          <a:p>
            <a:r>
              <a:rPr lang="en-GB" dirty="0"/>
              <a:t>O</a:t>
            </a:r>
            <a:r>
              <a:rPr lang="en-NL" dirty="0"/>
              <a:t>n slide 8 add that the plot was made particularly for SO2</a:t>
            </a:r>
          </a:p>
        </p:txBody>
      </p:sp>
      <p:sp>
        <p:nvSpPr>
          <p:cNvPr id="4" name="TextBox 3">
            <a:extLst>
              <a:ext uri="{FF2B5EF4-FFF2-40B4-BE49-F238E27FC236}">
                <a16:creationId xmlns:a16="http://schemas.microsoft.com/office/drawing/2014/main" id="{3F959E1A-0532-F66E-F055-94178F809724}"/>
              </a:ext>
            </a:extLst>
          </p:cNvPr>
          <p:cNvSpPr txBox="1"/>
          <p:nvPr/>
        </p:nvSpPr>
        <p:spPr>
          <a:xfrm>
            <a:off x="4360578" y="1331958"/>
            <a:ext cx="184731" cy="307777"/>
          </a:xfrm>
          <a:prstGeom prst="rect">
            <a:avLst/>
          </a:prstGeom>
          <a:noFill/>
        </p:spPr>
        <p:txBody>
          <a:bodyPr wrap="none" rtlCol="0">
            <a:spAutoFit/>
          </a:bodyPr>
          <a:lstStyle/>
          <a:p>
            <a:endParaRPr lang="en-NL" dirty="0"/>
          </a:p>
        </p:txBody>
      </p:sp>
    </p:spTree>
    <p:extLst>
      <p:ext uri="{BB962C8B-B14F-4D97-AF65-F5344CB8AC3E}">
        <p14:creationId xmlns:p14="http://schemas.microsoft.com/office/powerpoint/2010/main" val="3190660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3"/>
          <p:cNvSpPr txBox="1">
            <a:spLocks noGrp="1"/>
          </p:cNvSpPr>
          <p:nvPr>
            <p:ph type="title"/>
          </p:nvPr>
        </p:nvSpPr>
        <p:spPr>
          <a:xfrm>
            <a:off x="228599" y="399524"/>
            <a:ext cx="4212225" cy="1480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t>MOTIVATION</a:t>
            </a:r>
            <a:endParaRPr dirty="0"/>
          </a:p>
        </p:txBody>
      </p:sp>
      <p:sp>
        <p:nvSpPr>
          <p:cNvPr id="6" name="Rectangle 1">
            <a:extLst>
              <a:ext uri="{FF2B5EF4-FFF2-40B4-BE49-F238E27FC236}">
                <a16:creationId xmlns:a16="http://schemas.microsoft.com/office/drawing/2014/main" id="{CC04FB00-C148-79C1-2301-0609C239A37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L"/>
          </a:p>
        </p:txBody>
      </p:sp>
      <p:sp>
        <p:nvSpPr>
          <p:cNvPr id="7" name="Rectangle 2">
            <a:extLst>
              <a:ext uri="{FF2B5EF4-FFF2-40B4-BE49-F238E27FC236}">
                <a16:creationId xmlns:a16="http://schemas.microsoft.com/office/drawing/2014/main" id="{647B32CE-15FC-7E38-253A-0A632C2879A4}"/>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L"/>
          </a:p>
        </p:txBody>
      </p:sp>
      <p:sp>
        <p:nvSpPr>
          <p:cNvPr id="14" name="Google Shape;126;p29">
            <a:extLst>
              <a:ext uri="{FF2B5EF4-FFF2-40B4-BE49-F238E27FC236}">
                <a16:creationId xmlns:a16="http://schemas.microsoft.com/office/drawing/2014/main" id="{6E43B5FC-3827-D028-230D-33024B5A9D04}"/>
              </a:ext>
            </a:extLst>
          </p:cNvPr>
          <p:cNvSpPr txBox="1"/>
          <p:nvPr/>
        </p:nvSpPr>
        <p:spPr>
          <a:xfrm>
            <a:off x="228600" y="4743976"/>
            <a:ext cx="8686726" cy="461345"/>
          </a:xfrm>
          <a:prstGeom prst="rect">
            <a:avLst/>
          </a:prstGeom>
          <a:noFill/>
          <a:ln>
            <a:noFill/>
          </a:ln>
        </p:spPr>
        <p:txBody>
          <a:bodyPr spcFirstLastPara="1" wrap="square" lIns="91425" tIns="91425" rIns="91425" bIns="91425" anchor="t" anchorCtr="0">
            <a:noAutofit/>
          </a:bodyPr>
          <a:lstStyle/>
          <a:p>
            <a:pPr marL="0" lvl="0" indent="0" algn="r" rtl="0">
              <a:spcBef>
                <a:spcPts val="0"/>
              </a:spcBef>
              <a:buNone/>
            </a:pPr>
            <a:r>
              <a:rPr lang="en" sz="1200" b="1" dirty="0">
                <a:solidFill>
                  <a:srgbClr val="EE5599"/>
                </a:solidFill>
                <a:latin typeface="Onest Bold"/>
                <a:ea typeface="Onest Bold"/>
                <a:cs typeface="Onest Bold"/>
                <a:sym typeface="Onest"/>
              </a:rPr>
              <a:t>YAMILA MIGUEL</a:t>
            </a:r>
            <a:endParaRPr sz="1200" dirty="0">
              <a:solidFill>
                <a:srgbClr val="EE5599"/>
              </a:solidFill>
              <a:latin typeface="Onest Regular"/>
              <a:ea typeface="Onest Regular"/>
              <a:cs typeface="Onest Regular"/>
              <a:sym typeface="Onest"/>
            </a:endParaRPr>
          </a:p>
        </p:txBody>
      </p:sp>
      <p:pic>
        <p:nvPicPr>
          <p:cNvPr id="28" name="Picture 27">
            <a:extLst>
              <a:ext uri="{FF2B5EF4-FFF2-40B4-BE49-F238E27FC236}">
                <a16:creationId xmlns:a16="http://schemas.microsoft.com/office/drawing/2014/main" id="{982CA451-B136-EA14-ADF5-AF0612C09FA8}"/>
              </a:ext>
            </a:extLst>
          </p:cNvPr>
          <p:cNvPicPr>
            <a:picLocks noChangeAspect="1"/>
          </p:cNvPicPr>
          <p:nvPr/>
        </p:nvPicPr>
        <p:blipFill>
          <a:blip r:embed="rId3"/>
          <a:stretch>
            <a:fillRect/>
          </a:stretch>
        </p:blipFill>
        <p:spPr>
          <a:xfrm>
            <a:off x="1022163" y="1664062"/>
            <a:ext cx="6837323" cy="3479438"/>
          </a:xfrm>
          <a:prstGeom prst="rect">
            <a:avLst/>
          </a:prstGeom>
        </p:spPr>
      </p:pic>
      <p:sp>
        <p:nvSpPr>
          <p:cNvPr id="29" name="Rectangle 28">
            <a:extLst>
              <a:ext uri="{FF2B5EF4-FFF2-40B4-BE49-F238E27FC236}">
                <a16:creationId xmlns:a16="http://schemas.microsoft.com/office/drawing/2014/main" id="{CFF1FE27-642A-2AD0-35C3-3509817B2A4A}"/>
              </a:ext>
            </a:extLst>
          </p:cNvPr>
          <p:cNvSpPr/>
          <p:nvPr/>
        </p:nvSpPr>
        <p:spPr>
          <a:xfrm>
            <a:off x="1644024" y="1980411"/>
            <a:ext cx="3299740" cy="2331010"/>
          </a:xfrm>
          <a:prstGeom prst="rect">
            <a:avLst/>
          </a:prstGeom>
          <a:solidFill>
            <a:schemeClr val="accent6">
              <a:alpha val="2001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0" name="Rectangle 29">
            <a:extLst>
              <a:ext uri="{FF2B5EF4-FFF2-40B4-BE49-F238E27FC236}">
                <a16:creationId xmlns:a16="http://schemas.microsoft.com/office/drawing/2014/main" id="{08712DD0-A3A2-57BC-E311-8B3CC2A3EB6D}"/>
              </a:ext>
            </a:extLst>
          </p:cNvPr>
          <p:cNvSpPr/>
          <p:nvPr/>
        </p:nvSpPr>
        <p:spPr>
          <a:xfrm>
            <a:off x="1644024" y="1978757"/>
            <a:ext cx="3299740" cy="1200323"/>
          </a:xfrm>
          <a:prstGeom prst="rect">
            <a:avLst/>
          </a:prstGeom>
          <a:solidFill>
            <a:schemeClr val="accent6">
              <a:alpha val="2001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1" name="Rectangle 30">
            <a:extLst>
              <a:ext uri="{FF2B5EF4-FFF2-40B4-BE49-F238E27FC236}">
                <a16:creationId xmlns:a16="http://schemas.microsoft.com/office/drawing/2014/main" id="{8069BBB7-CBD7-0150-3F38-5D1EBA0405BC}"/>
              </a:ext>
            </a:extLst>
          </p:cNvPr>
          <p:cNvSpPr/>
          <p:nvPr/>
        </p:nvSpPr>
        <p:spPr>
          <a:xfrm>
            <a:off x="3970296" y="1664062"/>
            <a:ext cx="1345542" cy="2547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solidFill>
                <a:schemeClr val="bg1"/>
              </a:solidFill>
            </a:endParaRPr>
          </a:p>
        </p:txBody>
      </p:sp>
      <p:sp>
        <p:nvSpPr>
          <p:cNvPr id="32" name="Rectangle 31">
            <a:extLst>
              <a:ext uri="{FF2B5EF4-FFF2-40B4-BE49-F238E27FC236}">
                <a16:creationId xmlns:a16="http://schemas.microsoft.com/office/drawing/2014/main" id="{FD92B4DD-A5C3-E520-48A1-0443B58E38BB}"/>
              </a:ext>
            </a:extLst>
          </p:cNvPr>
          <p:cNvSpPr/>
          <p:nvPr/>
        </p:nvSpPr>
        <p:spPr>
          <a:xfrm>
            <a:off x="6513944" y="4572624"/>
            <a:ext cx="1345542" cy="2547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solidFill>
                <a:schemeClr val="bg1"/>
              </a:solidFill>
            </a:endParaRPr>
          </a:p>
        </p:txBody>
      </p:sp>
      <p:sp>
        <p:nvSpPr>
          <p:cNvPr id="199" name="Google Shape;199;p33"/>
          <p:cNvSpPr txBox="1">
            <a:spLocks noGrp="1"/>
          </p:cNvSpPr>
          <p:nvPr>
            <p:ph type="subTitle" idx="1"/>
          </p:nvPr>
        </p:nvSpPr>
        <p:spPr>
          <a:xfrm>
            <a:off x="4440825" y="228600"/>
            <a:ext cx="4474500" cy="1651121"/>
          </a:xfrm>
          <a:prstGeom prst="rect">
            <a:avLst/>
          </a:prstGeom>
        </p:spPr>
        <p:txBody>
          <a:bodyPr spcFirstLastPara="1" wrap="square" lIns="91425" tIns="91425" rIns="91425" bIns="91425" anchor="t" anchorCtr="0">
            <a:noAutofit/>
          </a:bodyPr>
          <a:lstStyle/>
          <a:p>
            <a:pPr marL="285750" lvl="0" indent="-285750" rtl="0">
              <a:spcBef>
                <a:spcPts val="0"/>
              </a:spcBef>
              <a:spcAft>
                <a:spcPts val="0"/>
              </a:spcAft>
              <a:buFont typeface="Courier New" panose="02070309020205020404" pitchFamily="49" charset="0"/>
              <a:buChar char="o"/>
            </a:pPr>
            <a:r>
              <a:rPr lang="en" dirty="0"/>
              <a:t>There is a growing population of Giant and </a:t>
            </a:r>
            <a:r>
              <a:rPr lang="en-GB" dirty="0"/>
              <a:t>N</a:t>
            </a:r>
            <a:r>
              <a:rPr lang="en" dirty="0" err="1"/>
              <a:t>eptune</a:t>
            </a:r>
            <a:r>
              <a:rPr lang="en" dirty="0"/>
              <a:t> –like planets around M stars</a:t>
            </a:r>
          </a:p>
          <a:p>
            <a:pPr marL="285750" lvl="0" indent="-285750" rtl="0">
              <a:spcBef>
                <a:spcPts val="0"/>
              </a:spcBef>
              <a:spcAft>
                <a:spcPts val="0"/>
              </a:spcAft>
              <a:buFont typeface="Courier New" panose="02070309020205020404" pitchFamily="49" charset="0"/>
              <a:buChar char="o"/>
            </a:pPr>
            <a:r>
              <a:rPr lang="en" dirty="0"/>
              <a:t>These stars are very active</a:t>
            </a:r>
          </a:p>
          <a:p>
            <a:pPr marL="285750" lvl="0" indent="-285750" rtl="0">
              <a:spcBef>
                <a:spcPts val="0"/>
              </a:spcBef>
              <a:spcAft>
                <a:spcPts val="0"/>
              </a:spcAft>
              <a:buFont typeface="Courier New" panose="02070309020205020404" pitchFamily="49" charset="0"/>
              <a:buChar char="o"/>
            </a:pPr>
            <a:r>
              <a:rPr lang="en" dirty="0"/>
              <a:t>Flares can affect the pho</a:t>
            </a:r>
            <a:r>
              <a:rPr lang="en-GB" dirty="0"/>
              <a:t>t</a:t>
            </a:r>
            <a:r>
              <a:rPr lang="en" dirty="0" err="1"/>
              <a:t>ochemistry</a:t>
            </a:r>
            <a:r>
              <a:rPr lang="en" dirty="0"/>
              <a:t> (Venot+2016, Louca+2023, Nicholls+2023)</a:t>
            </a:r>
          </a:p>
          <a:p>
            <a:pPr marL="285750" lvl="0" indent="-285750" rtl="0">
              <a:spcBef>
                <a:spcPts val="0"/>
              </a:spcBef>
              <a:spcAft>
                <a:spcPts val="0"/>
              </a:spcAft>
              <a:buFont typeface="Courier New" panose="02070309020205020404" pitchFamily="49" charset="0"/>
              <a:buChar char="o"/>
            </a:pPr>
            <a:r>
              <a:rPr lang="en" b="1" dirty="0">
                <a:solidFill>
                  <a:srgbClr val="EE5599"/>
                </a:solidFill>
              </a:rPr>
              <a:t>This</a:t>
            </a:r>
            <a:r>
              <a:rPr lang="en" dirty="0"/>
              <a:t> </a:t>
            </a:r>
            <a:r>
              <a:rPr lang="en" b="1" dirty="0">
                <a:solidFill>
                  <a:srgbClr val="EE5599"/>
                </a:solidFill>
              </a:rPr>
              <a:t>affects the atmospheric abundances and spectra with time</a:t>
            </a:r>
            <a:endParaRPr b="1" dirty="0">
              <a:solidFill>
                <a:srgbClr val="EE5599"/>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par>
                                <p:cTn id="13" presetID="10" presetClass="exit" presetSubtype="0" fill="hold" grpId="1" nodeType="withEffect">
                                  <p:stCondLst>
                                    <p:cond delay="0"/>
                                  </p:stCondLst>
                                  <p:childTnLst>
                                    <p:animEffect transition="out" filter="fade">
                                      <p:cBhvr>
                                        <p:cTn id="14" dur="500"/>
                                        <p:tgtEl>
                                          <p:spTgt spid="29"/>
                                        </p:tgtEl>
                                      </p:cBhvr>
                                    </p:animEffect>
                                    <p:set>
                                      <p:cBhvr>
                                        <p:cTn id="15"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a:extLst>
            <a:ext uri="{FF2B5EF4-FFF2-40B4-BE49-F238E27FC236}">
              <a16:creationId xmlns:a16="http://schemas.microsoft.com/office/drawing/2014/main" id="{01D3F861-CFAA-38B0-2DF1-4032C1BCF2B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422FEAA-13E1-9BD0-C81B-78C6254C8DF3}"/>
              </a:ext>
            </a:extLst>
          </p:cNvPr>
          <p:cNvPicPr>
            <a:picLocks noChangeAspect="1"/>
          </p:cNvPicPr>
          <p:nvPr/>
        </p:nvPicPr>
        <p:blipFill>
          <a:blip r:embed="rId3"/>
          <a:stretch>
            <a:fillRect/>
          </a:stretch>
        </p:blipFill>
        <p:spPr>
          <a:xfrm>
            <a:off x="-2349952" y="-1369425"/>
            <a:ext cx="9144000" cy="6096000"/>
          </a:xfrm>
          <a:prstGeom prst="rect">
            <a:avLst/>
          </a:prstGeom>
        </p:spPr>
      </p:pic>
      <p:sp>
        <p:nvSpPr>
          <p:cNvPr id="4" name="Google Shape;192;p32">
            <a:extLst>
              <a:ext uri="{FF2B5EF4-FFF2-40B4-BE49-F238E27FC236}">
                <a16:creationId xmlns:a16="http://schemas.microsoft.com/office/drawing/2014/main" id="{16275211-1530-2677-B445-51FCCACB7F92}"/>
              </a:ext>
            </a:extLst>
          </p:cNvPr>
          <p:cNvSpPr txBox="1">
            <a:spLocks/>
          </p:cNvSpPr>
          <p:nvPr/>
        </p:nvSpPr>
        <p:spPr>
          <a:xfrm>
            <a:off x="199581" y="781740"/>
            <a:ext cx="8744838" cy="367182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just" rtl="0">
              <a:lnSpc>
                <a:spcPct val="115000"/>
              </a:lnSpc>
              <a:spcBef>
                <a:spcPts val="0"/>
              </a:spcBef>
              <a:spcAft>
                <a:spcPts val="0"/>
              </a:spcAft>
              <a:buClr>
                <a:schemeClr val="dk1"/>
              </a:buClr>
              <a:buSzPts val="2600"/>
              <a:buFont typeface="Boldonse"/>
              <a:buNone/>
              <a:defRPr sz="4000" b="0" i="0" u="none" strike="noStrike" cap="none">
                <a:solidFill>
                  <a:schemeClr val="dk1"/>
                </a:solidFill>
                <a:latin typeface="Boldonse"/>
                <a:ea typeface="Boldonse"/>
                <a:cs typeface="Boldonse"/>
                <a:sym typeface="Boldonse"/>
              </a:defRPr>
            </a:lvl1pPr>
            <a:lvl2pPr marR="0" lvl="1"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2pPr>
            <a:lvl3pPr marR="0" lvl="2"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3pPr>
            <a:lvl4pPr marR="0" lvl="3"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4pPr>
            <a:lvl5pPr marR="0" lvl="4"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5pPr>
            <a:lvl6pPr marR="0" lvl="5"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6pPr>
            <a:lvl7pPr marR="0" lvl="6"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7pPr>
            <a:lvl8pPr marR="0" lvl="7"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8pPr>
            <a:lvl9pPr marR="0" lvl="8"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9pPr>
          </a:lstStyle>
          <a:p>
            <a:pPr algn="ctr"/>
            <a:r>
              <a:rPr lang="en-GB" sz="3600" dirty="0"/>
              <a:t>HOW VARIABLE ARE PLANETARY SPECTRA ON SHORT TIMESCALES?</a:t>
            </a:r>
          </a:p>
          <a:p>
            <a:pPr algn="ctr"/>
            <a:r>
              <a:rPr lang="en-GB" sz="3600" dirty="0"/>
              <a:t>&amp;</a:t>
            </a:r>
          </a:p>
          <a:p>
            <a:pPr algn="ctr"/>
            <a:r>
              <a:rPr lang="en-GB" sz="3600" dirty="0">
                <a:solidFill>
                  <a:srgbClr val="EE5599"/>
                </a:solidFill>
              </a:rPr>
              <a:t>HOW DOES THIS VARIABILITY SHAPE WHAT WE OBSERVE?</a:t>
            </a:r>
          </a:p>
        </p:txBody>
      </p:sp>
      <p:sp>
        <p:nvSpPr>
          <p:cNvPr id="9" name="Google Shape;126;p29">
            <a:extLst>
              <a:ext uri="{FF2B5EF4-FFF2-40B4-BE49-F238E27FC236}">
                <a16:creationId xmlns:a16="http://schemas.microsoft.com/office/drawing/2014/main" id="{E5695925-4BF5-ADE4-558F-C6AECB182D1B}"/>
              </a:ext>
            </a:extLst>
          </p:cNvPr>
          <p:cNvSpPr txBox="1"/>
          <p:nvPr/>
        </p:nvSpPr>
        <p:spPr>
          <a:xfrm>
            <a:off x="228600" y="4743976"/>
            <a:ext cx="8686726" cy="461345"/>
          </a:xfrm>
          <a:prstGeom prst="rect">
            <a:avLst/>
          </a:prstGeom>
          <a:noFill/>
          <a:ln>
            <a:noFill/>
          </a:ln>
        </p:spPr>
        <p:txBody>
          <a:bodyPr spcFirstLastPara="1" wrap="square" lIns="91425" tIns="91425" rIns="91425" bIns="91425" anchor="t" anchorCtr="0">
            <a:noAutofit/>
          </a:bodyPr>
          <a:lstStyle/>
          <a:p>
            <a:pPr marL="0" lvl="0" indent="0" algn="r" rtl="0">
              <a:spcBef>
                <a:spcPts val="0"/>
              </a:spcBef>
              <a:buNone/>
            </a:pPr>
            <a:r>
              <a:rPr lang="en" sz="1200" b="1" dirty="0">
                <a:solidFill>
                  <a:srgbClr val="EE5599"/>
                </a:solidFill>
                <a:latin typeface="Onest Bold"/>
                <a:ea typeface="Onest Bold"/>
                <a:cs typeface="Onest Bold"/>
                <a:sym typeface="Onest"/>
              </a:rPr>
              <a:t>YAMILA MIGUEL</a:t>
            </a:r>
            <a:endParaRPr sz="1200" dirty="0">
              <a:solidFill>
                <a:srgbClr val="EE5599"/>
              </a:solidFill>
              <a:latin typeface="Onest Regular"/>
              <a:ea typeface="Onest Regular"/>
              <a:cs typeface="Onest Regular"/>
              <a:sym typeface="Onest"/>
            </a:endParaRPr>
          </a:p>
        </p:txBody>
      </p:sp>
    </p:spTree>
    <p:extLst>
      <p:ext uri="{BB962C8B-B14F-4D97-AF65-F5344CB8AC3E}">
        <p14:creationId xmlns:p14="http://schemas.microsoft.com/office/powerpoint/2010/main" val="334243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a:extLst>
            <a:ext uri="{FF2B5EF4-FFF2-40B4-BE49-F238E27FC236}">
              <a16:creationId xmlns:a16="http://schemas.microsoft.com/office/drawing/2014/main" id="{5359E14D-5568-E620-F74D-1B589A0239FD}"/>
            </a:ext>
          </a:extLst>
        </p:cNvPr>
        <p:cNvGrpSpPr/>
        <p:nvPr/>
      </p:nvGrpSpPr>
      <p:grpSpPr>
        <a:xfrm>
          <a:off x="0" y="0"/>
          <a:ext cx="0" cy="0"/>
          <a:chOff x="0" y="0"/>
          <a:chExt cx="0" cy="0"/>
        </a:xfrm>
      </p:grpSpPr>
      <p:sp>
        <p:nvSpPr>
          <p:cNvPr id="198" name="Google Shape;198;p33">
            <a:extLst>
              <a:ext uri="{FF2B5EF4-FFF2-40B4-BE49-F238E27FC236}">
                <a16:creationId xmlns:a16="http://schemas.microsoft.com/office/drawing/2014/main" id="{5B2DE8E6-FE43-D9DC-F614-CB236F6E69EC}"/>
              </a:ext>
            </a:extLst>
          </p:cNvPr>
          <p:cNvSpPr txBox="1">
            <a:spLocks noGrp="1"/>
          </p:cNvSpPr>
          <p:nvPr>
            <p:ph type="title"/>
          </p:nvPr>
        </p:nvSpPr>
        <p:spPr>
          <a:xfrm>
            <a:off x="228600" y="399524"/>
            <a:ext cx="4675048" cy="148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EE5599"/>
                </a:solidFill>
              </a:rPr>
              <a:t>METHODS</a:t>
            </a:r>
            <a:br>
              <a:rPr lang="en" dirty="0"/>
            </a:br>
            <a:r>
              <a:rPr lang="en" sz="2600" dirty="0"/>
              <a:t>Stellar spectra</a:t>
            </a:r>
            <a:endParaRPr sz="2600" dirty="0"/>
          </a:p>
        </p:txBody>
      </p:sp>
      <p:sp>
        <p:nvSpPr>
          <p:cNvPr id="199" name="Google Shape;199;p33">
            <a:extLst>
              <a:ext uri="{FF2B5EF4-FFF2-40B4-BE49-F238E27FC236}">
                <a16:creationId xmlns:a16="http://schemas.microsoft.com/office/drawing/2014/main" id="{C3169FC6-EEEC-D314-DE7A-9F625BBCD2A8}"/>
              </a:ext>
            </a:extLst>
          </p:cNvPr>
          <p:cNvSpPr txBox="1">
            <a:spLocks noGrp="1"/>
          </p:cNvSpPr>
          <p:nvPr>
            <p:ph type="subTitle" idx="1"/>
          </p:nvPr>
        </p:nvSpPr>
        <p:spPr>
          <a:xfrm>
            <a:off x="4440825" y="351785"/>
            <a:ext cx="4474500" cy="1548084"/>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Courier New" panose="02070309020205020404" pitchFamily="49" charset="0"/>
              <a:buChar char="o"/>
            </a:pPr>
            <a:r>
              <a:rPr lang="en" dirty="0"/>
              <a:t>Quiescent spectra: taken from observations by the MUSCLES collab (France+2016, Youngblood+2016, 2017, Loyd+2016, 2018, Brown+2023)</a:t>
            </a:r>
          </a:p>
          <a:p>
            <a:pPr marL="285750" lvl="0" indent="-285750">
              <a:buFont typeface="Courier New" panose="02070309020205020404" pitchFamily="49" charset="0"/>
              <a:buChar char="o"/>
            </a:pPr>
            <a:r>
              <a:rPr lang="en" dirty="0"/>
              <a:t>Flares: synthetic sequence based on Loyd+2018 </a:t>
            </a:r>
            <a:endParaRPr dirty="0"/>
          </a:p>
        </p:txBody>
      </p:sp>
      <p:pic>
        <p:nvPicPr>
          <p:cNvPr id="3" name="Picture 2">
            <a:extLst>
              <a:ext uri="{FF2B5EF4-FFF2-40B4-BE49-F238E27FC236}">
                <a16:creationId xmlns:a16="http://schemas.microsoft.com/office/drawing/2014/main" id="{9181D44F-DC81-9324-57B7-BDF18F78326E}"/>
              </a:ext>
            </a:extLst>
          </p:cNvPr>
          <p:cNvPicPr>
            <a:picLocks noChangeAspect="1"/>
          </p:cNvPicPr>
          <p:nvPr/>
        </p:nvPicPr>
        <p:blipFill>
          <a:blip r:embed="rId3"/>
          <a:stretch>
            <a:fillRect/>
          </a:stretch>
        </p:blipFill>
        <p:spPr>
          <a:xfrm>
            <a:off x="975107" y="1717851"/>
            <a:ext cx="6770350" cy="3203176"/>
          </a:xfrm>
          <a:prstGeom prst="rect">
            <a:avLst/>
          </a:prstGeom>
        </p:spPr>
      </p:pic>
      <p:sp>
        <p:nvSpPr>
          <p:cNvPr id="4" name="Google Shape;126;p29">
            <a:extLst>
              <a:ext uri="{FF2B5EF4-FFF2-40B4-BE49-F238E27FC236}">
                <a16:creationId xmlns:a16="http://schemas.microsoft.com/office/drawing/2014/main" id="{B6ED4EEC-279A-ED53-F897-B16E191B1B72}"/>
              </a:ext>
            </a:extLst>
          </p:cNvPr>
          <p:cNvSpPr txBox="1"/>
          <p:nvPr/>
        </p:nvSpPr>
        <p:spPr>
          <a:xfrm>
            <a:off x="1104930" y="4783631"/>
            <a:ext cx="2093101" cy="350599"/>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000" dirty="0">
                <a:solidFill>
                  <a:schemeClr val="dk1"/>
                </a:solidFill>
                <a:latin typeface="Onest Regular"/>
                <a:ea typeface="Onest Regular"/>
                <a:cs typeface="Onest Regular"/>
                <a:sym typeface="Onest"/>
              </a:rPr>
              <a:t>Louca, Tsai &amp; Miguel, submitted</a:t>
            </a:r>
            <a:endParaRPr sz="1000" dirty="0">
              <a:solidFill>
                <a:schemeClr val="dk1"/>
              </a:solidFill>
              <a:latin typeface="Onest Regular"/>
              <a:ea typeface="Onest Regular"/>
              <a:cs typeface="Onest Regular"/>
              <a:sym typeface="Onest"/>
            </a:endParaRPr>
          </a:p>
        </p:txBody>
      </p:sp>
      <p:sp>
        <p:nvSpPr>
          <p:cNvPr id="5" name="Google Shape;126;p29">
            <a:extLst>
              <a:ext uri="{FF2B5EF4-FFF2-40B4-BE49-F238E27FC236}">
                <a16:creationId xmlns:a16="http://schemas.microsoft.com/office/drawing/2014/main" id="{21C21CAE-9F3A-8149-45D4-48356B15F3DA}"/>
              </a:ext>
            </a:extLst>
          </p:cNvPr>
          <p:cNvSpPr txBox="1"/>
          <p:nvPr/>
        </p:nvSpPr>
        <p:spPr>
          <a:xfrm>
            <a:off x="228600" y="4743976"/>
            <a:ext cx="8686726" cy="461345"/>
          </a:xfrm>
          <a:prstGeom prst="rect">
            <a:avLst/>
          </a:prstGeom>
          <a:noFill/>
          <a:ln>
            <a:noFill/>
          </a:ln>
        </p:spPr>
        <p:txBody>
          <a:bodyPr spcFirstLastPara="1" wrap="square" lIns="91425" tIns="91425" rIns="91425" bIns="91425" anchor="t" anchorCtr="0">
            <a:noAutofit/>
          </a:bodyPr>
          <a:lstStyle/>
          <a:p>
            <a:pPr marL="0" lvl="0" indent="0" algn="r" rtl="0">
              <a:spcBef>
                <a:spcPts val="0"/>
              </a:spcBef>
              <a:buNone/>
            </a:pPr>
            <a:r>
              <a:rPr lang="en" sz="1200" b="1" dirty="0">
                <a:solidFill>
                  <a:srgbClr val="EE5599"/>
                </a:solidFill>
                <a:latin typeface="Onest Bold"/>
                <a:ea typeface="Onest Bold"/>
                <a:cs typeface="Onest Bold"/>
                <a:sym typeface="Onest"/>
              </a:rPr>
              <a:t>YAMILA MIGUEL</a:t>
            </a:r>
            <a:endParaRPr sz="1200" dirty="0">
              <a:solidFill>
                <a:srgbClr val="EE5599"/>
              </a:solidFill>
              <a:latin typeface="Onest Regular"/>
              <a:ea typeface="Onest Regular"/>
              <a:cs typeface="Onest Regular"/>
              <a:sym typeface="Onest"/>
            </a:endParaRPr>
          </a:p>
        </p:txBody>
      </p:sp>
    </p:spTree>
    <p:extLst>
      <p:ext uri="{BB962C8B-B14F-4D97-AF65-F5344CB8AC3E}">
        <p14:creationId xmlns:p14="http://schemas.microsoft.com/office/powerpoint/2010/main" val="148277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a:extLst>
            <a:ext uri="{FF2B5EF4-FFF2-40B4-BE49-F238E27FC236}">
              <a16:creationId xmlns:a16="http://schemas.microsoft.com/office/drawing/2014/main" id="{85126F0F-A51B-A1A5-3AEB-A23DD3D9A76C}"/>
            </a:ext>
          </a:extLst>
        </p:cNvPr>
        <p:cNvGrpSpPr/>
        <p:nvPr/>
      </p:nvGrpSpPr>
      <p:grpSpPr>
        <a:xfrm>
          <a:off x="0" y="0"/>
          <a:ext cx="0" cy="0"/>
          <a:chOff x="0" y="0"/>
          <a:chExt cx="0" cy="0"/>
        </a:xfrm>
      </p:grpSpPr>
      <p:sp>
        <p:nvSpPr>
          <p:cNvPr id="198" name="Google Shape;198;p33">
            <a:extLst>
              <a:ext uri="{FF2B5EF4-FFF2-40B4-BE49-F238E27FC236}">
                <a16:creationId xmlns:a16="http://schemas.microsoft.com/office/drawing/2014/main" id="{107D1F08-0B21-4A91-C353-670CAE5F43FC}"/>
              </a:ext>
            </a:extLst>
          </p:cNvPr>
          <p:cNvSpPr txBox="1">
            <a:spLocks noGrp="1"/>
          </p:cNvSpPr>
          <p:nvPr>
            <p:ph type="title"/>
          </p:nvPr>
        </p:nvSpPr>
        <p:spPr>
          <a:xfrm>
            <a:off x="228600" y="399524"/>
            <a:ext cx="3916996" cy="148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EE5599"/>
                </a:solidFill>
              </a:rPr>
              <a:t>METHODS</a:t>
            </a:r>
            <a:br>
              <a:rPr lang="en" dirty="0"/>
            </a:br>
            <a:r>
              <a:rPr lang="en" sz="2000" dirty="0"/>
              <a:t>Exoplanet Atmosphere</a:t>
            </a:r>
            <a:endParaRPr sz="2000" dirty="0"/>
          </a:p>
        </p:txBody>
      </p:sp>
      <p:sp>
        <p:nvSpPr>
          <p:cNvPr id="199" name="Google Shape;199;p33">
            <a:extLst>
              <a:ext uri="{FF2B5EF4-FFF2-40B4-BE49-F238E27FC236}">
                <a16:creationId xmlns:a16="http://schemas.microsoft.com/office/drawing/2014/main" id="{13676DA1-1A6B-C93C-4FF6-96CF0C4D4614}"/>
              </a:ext>
            </a:extLst>
          </p:cNvPr>
          <p:cNvSpPr txBox="1">
            <a:spLocks noGrp="1"/>
          </p:cNvSpPr>
          <p:nvPr>
            <p:ph type="subTitle" idx="1"/>
          </p:nvPr>
        </p:nvSpPr>
        <p:spPr>
          <a:xfrm>
            <a:off x="4440825" y="351785"/>
            <a:ext cx="4613156" cy="1424899"/>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Courier New" panose="02070309020205020404" pitchFamily="49" charset="0"/>
              <a:buChar char="o"/>
            </a:pPr>
            <a:r>
              <a:rPr lang="en-GB" dirty="0"/>
              <a:t>Warm Jupiter orbiting a M    at 0.01 AU</a:t>
            </a:r>
          </a:p>
          <a:p>
            <a:pPr marL="285750" lvl="0" indent="-285750" algn="l" rtl="0">
              <a:spcBef>
                <a:spcPts val="0"/>
              </a:spcBef>
              <a:spcAft>
                <a:spcPts val="0"/>
              </a:spcAft>
              <a:buFont typeface="Courier New" panose="02070309020205020404" pitchFamily="49" charset="0"/>
              <a:buChar char="o"/>
            </a:pPr>
            <a:r>
              <a:rPr lang="en-GB" dirty="0"/>
              <a:t>T</a:t>
            </a:r>
            <a:r>
              <a:rPr lang="en" dirty="0"/>
              <a:t>he planet has a metallicity of 10xsolar</a:t>
            </a:r>
          </a:p>
          <a:p>
            <a:pPr marL="285750" lvl="0" indent="-285750" algn="l" rtl="0">
              <a:spcBef>
                <a:spcPts val="0"/>
              </a:spcBef>
              <a:spcAft>
                <a:spcPts val="0"/>
              </a:spcAft>
              <a:buFont typeface="Courier New" panose="02070309020205020404" pitchFamily="49" charset="0"/>
              <a:buChar char="o"/>
            </a:pPr>
            <a:r>
              <a:rPr lang="en" dirty="0"/>
              <a:t>We computed radiative transfer using </a:t>
            </a:r>
            <a:r>
              <a:rPr lang="en-GB" dirty="0" err="1"/>
              <a:t>petitRADTRANS</a:t>
            </a:r>
            <a:r>
              <a:rPr lang="en-GB" dirty="0"/>
              <a:t> (Mollière+2019, Alei et al. 2022)</a:t>
            </a:r>
          </a:p>
          <a:p>
            <a:pPr marL="285750" lvl="0" indent="-285750" algn="l" rtl="0">
              <a:spcBef>
                <a:spcPts val="0"/>
              </a:spcBef>
              <a:spcAft>
                <a:spcPts val="0"/>
              </a:spcAft>
              <a:buFont typeface="Courier New" panose="02070309020205020404" pitchFamily="49" charset="0"/>
              <a:buChar char="o"/>
            </a:pPr>
            <a:r>
              <a:rPr lang="en-GB" dirty="0"/>
              <a:t>Chemical kinetics using VULCAN (Tsai+2017, 2021)</a:t>
            </a:r>
          </a:p>
          <a:p>
            <a:pPr marL="285750" lvl="0" indent="-285750" algn="l" rtl="0">
              <a:spcBef>
                <a:spcPts val="0"/>
              </a:spcBef>
              <a:spcAft>
                <a:spcPts val="0"/>
              </a:spcAft>
              <a:buFont typeface="Courier New" panose="02070309020205020404" pitchFamily="49" charset="0"/>
              <a:buChar char="o"/>
            </a:pPr>
            <a:r>
              <a:rPr lang="en-GB" dirty="0"/>
              <a:t>We consider diffusion-limited escape of H</a:t>
            </a:r>
          </a:p>
        </p:txBody>
      </p:sp>
      <p:sp>
        <p:nvSpPr>
          <p:cNvPr id="2" name="5-point Star 1">
            <a:extLst>
              <a:ext uri="{FF2B5EF4-FFF2-40B4-BE49-F238E27FC236}">
                <a16:creationId xmlns:a16="http://schemas.microsoft.com/office/drawing/2014/main" id="{B5E8AFE8-AB31-A9A6-4810-4B9214FCE547}"/>
              </a:ext>
            </a:extLst>
          </p:cNvPr>
          <p:cNvSpPr/>
          <p:nvPr/>
        </p:nvSpPr>
        <p:spPr>
          <a:xfrm>
            <a:off x="6950390" y="506945"/>
            <a:ext cx="132659" cy="113707"/>
          </a:xfrm>
          <a:prstGeom prst="star5">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 name="Google Shape;126;p29">
            <a:extLst>
              <a:ext uri="{FF2B5EF4-FFF2-40B4-BE49-F238E27FC236}">
                <a16:creationId xmlns:a16="http://schemas.microsoft.com/office/drawing/2014/main" id="{7459743E-27F4-B825-78D5-AC1A4E5C0EAF}"/>
              </a:ext>
            </a:extLst>
          </p:cNvPr>
          <p:cNvSpPr txBox="1"/>
          <p:nvPr/>
        </p:nvSpPr>
        <p:spPr>
          <a:xfrm>
            <a:off x="3198030" y="4743976"/>
            <a:ext cx="5717295" cy="461345"/>
          </a:xfrm>
          <a:prstGeom prst="rect">
            <a:avLst/>
          </a:prstGeom>
          <a:noFill/>
          <a:ln>
            <a:noFill/>
          </a:ln>
        </p:spPr>
        <p:txBody>
          <a:bodyPr spcFirstLastPara="1" wrap="square" lIns="91425" tIns="91425" rIns="91425" bIns="91425" anchor="t" anchorCtr="0">
            <a:noAutofit/>
          </a:bodyPr>
          <a:lstStyle/>
          <a:p>
            <a:pPr marL="0" lvl="0" indent="0" algn="r" rtl="0">
              <a:spcBef>
                <a:spcPts val="0"/>
              </a:spcBef>
              <a:buNone/>
            </a:pPr>
            <a:r>
              <a:rPr lang="en" sz="1200" b="1" dirty="0">
                <a:solidFill>
                  <a:srgbClr val="EE5599"/>
                </a:solidFill>
                <a:latin typeface="Onest Bold"/>
                <a:ea typeface="Onest Bold"/>
                <a:cs typeface="Onest Bold"/>
                <a:sym typeface="Onest"/>
              </a:rPr>
              <a:t>YAMILA MIGUEL</a:t>
            </a:r>
            <a:endParaRPr sz="1200" dirty="0">
              <a:solidFill>
                <a:srgbClr val="EE5599"/>
              </a:solidFill>
              <a:latin typeface="Onest Regular"/>
              <a:ea typeface="Onest Regular"/>
              <a:cs typeface="Onest Regular"/>
              <a:sym typeface="Onest"/>
            </a:endParaRPr>
          </a:p>
        </p:txBody>
      </p:sp>
      <p:grpSp>
        <p:nvGrpSpPr>
          <p:cNvPr id="25" name="Group 24">
            <a:extLst>
              <a:ext uri="{FF2B5EF4-FFF2-40B4-BE49-F238E27FC236}">
                <a16:creationId xmlns:a16="http://schemas.microsoft.com/office/drawing/2014/main" id="{40A3896D-1FCE-8413-6649-E623E56E5793}"/>
              </a:ext>
            </a:extLst>
          </p:cNvPr>
          <p:cNvGrpSpPr/>
          <p:nvPr/>
        </p:nvGrpSpPr>
        <p:grpSpPr>
          <a:xfrm>
            <a:off x="3008783" y="1659349"/>
            <a:ext cx="1294057" cy="1220826"/>
            <a:chOff x="3055264" y="1776685"/>
            <a:chExt cx="1294057" cy="1220826"/>
          </a:xfrm>
        </p:grpSpPr>
        <p:sp>
          <p:nvSpPr>
            <p:cNvPr id="10" name="5-point Star 9">
              <a:extLst>
                <a:ext uri="{FF2B5EF4-FFF2-40B4-BE49-F238E27FC236}">
                  <a16:creationId xmlns:a16="http://schemas.microsoft.com/office/drawing/2014/main" id="{5B67CE1A-99CD-0B32-58FE-99E492BC80C7}"/>
                </a:ext>
              </a:extLst>
            </p:cNvPr>
            <p:cNvSpPr/>
            <p:nvPr/>
          </p:nvSpPr>
          <p:spPr>
            <a:xfrm>
              <a:off x="3324943" y="1874336"/>
              <a:ext cx="744848" cy="723352"/>
            </a:xfrm>
            <a:prstGeom prst="star5">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4" name="Google Shape;126;p29">
              <a:extLst>
                <a:ext uri="{FF2B5EF4-FFF2-40B4-BE49-F238E27FC236}">
                  <a16:creationId xmlns:a16="http://schemas.microsoft.com/office/drawing/2014/main" id="{775835B9-EFF5-66BD-F598-5978A1230F8A}"/>
                </a:ext>
              </a:extLst>
            </p:cNvPr>
            <p:cNvSpPr txBox="1"/>
            <p:nvPr/>
          </p:nvSpPr>
          <p:spPr>
            <a:xfrm>
              <a:off x="3074217" y="2536166"/>
              <a:ext cx="1246299" cy="461345"/>
            </a:xfrm>
            <a:prstGeom prst="rect">
              <a:avLst/>
            </a:prstGeom>
            <a:noFill/>
            <a:ln>
              <a:noFill/>
            </a:ln>
          </p:spPr>
          <p:txBody>
            <a:bodyPr spcFirstLastPara="1" wrap="square" lIns="91425" tIns="91425" rIns="91425" bIns="91425" anchor="t" anchorCtr="0">
              <a:noAutofit/>
            </a:bodyPr>
            <a:lstStyle/>
            <a:p>
              <a:pPr marL="0" lvl="0" indent="0" algn="r" rtl="0">
                <a:spcBef>
                  <a:spcPts val="0"/>
                </a:spcBef>
                <a:buNone/>
              </a:pPr>
              <a:r>
                <a:rPr lang="en" sz="1200" b="1" dirty="0">
                  <a:solidFill>
                    <a:srgbClr val="EE5599"/>
                  </a:solidFill>
                  <a:latin typeface="Onest Bold"/>
                  <a:ea typeface="Onest Bold"/>
                  <a:cs typeface="Onest Bold"/>
                  <a:sym typeface="Onest"/>
                </a:rPr>
                <a:t>Stellar Flux (t)</a:t>
              </a:r>
              <a:endParaRPr sz="1200" dirty="0">
                <a:solidFill>
                  <a:srgbClr val="EE5599"/>
                </a:solidFill>
                <a:latin typeface="Onest Regular"/>
                <a:ea typeface="Onest Regular"/>
                <a:cs typeface="Onest Regular"/>
                <a:sym typeface="Onest"/>
              </a:endParaRPr>
            </a:p>
          </p:txBody>
        </p:sp>
        <p:sp>
          <p:nvSpPr>
            <p:cNvPr id="20" name="Rounded Rectangle 19">
              <a:extLst>
                <a:ext uri="{FF2B5EF4-FFF2-40B4-BE49-F238E27FC236}">
                  <a16:creationId xmlns:a16="http://schemas.microsoft.com/office/drawing/2014/main" id="{1EB39C95-205F-6844-0789-01DC66E4F871}"/>
                </a:ext>
              </a:extLst>
            </p:cNvPr>
            <p:cNvSpPr/>
            <p:nvPr/>
          </p:nvSpPr>
          <p:spPr>
            <a:xfrm>
              <a:off x="3055264" y="1776685"/>
              <a:ext cx="1294057" cy="109291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grpSp>
      <p:grpSp>
        <p:nvGrpSpPr>
          <p:cNvPr id="26" name="Group 25">
            <a:extLst>
              <a:ext uri="{FF2B5EF4-FFF2-40B4-BE49-F238E27FC236}">
                <a16:creationId xmlns:a16="http://schemas.microsoft.com/office/drawing/2014/main" id="{1A78DAFE-51B1-DBAE-E129-028E0A56A7AE}"/>
              </a:ext>
            </a:extLst>
          </p:cNvPr>
          <p:cNvGrpSpPr/>
          <p:nvPr/>
        </p:nvGrpSpPr>
        <p:grpSpPr>
          <a:xfrm>
            <a:off x="2660974" y="3210253"/>
            <a:ext cx="2037083" cy="1764395"/>
            <a:chOff x="2625933" y="3092142"/>
            <a:chExt cx="2037083" cy="1764395"/>
          </a:xfrm>
        </p:grpSpPr>
        <p:pic>
          <p:nvPicPr>
            <p:cNvPr id="9" name="Picture 8">
              <a:extLst>
                <a:ext uri="{FF2B5EF4-FFF2-40B4-BE49-F238E27FC236}">
                  <a16:creationId xmlns:a16="http://schemas.microsoft.com/office/drawing/2014/main" id="{A00297D8-1F38-F1DF-C043-81AF5EAE110D}"/>
                </a:ext>
              </a:extLst>
            </p:cNvPr>
            <p:cNvPicPr>
              <a:picLocks noChangeAspect="1"/>
            </p:cNvPicPr>
            <p:nvPr/>
          </p:nvPicPr>
          <p:blipFill>
            <a:blip r:embed="rId3"/>
            <a:stretch>
              <a:fillRect/>
            </a:stretch>
          </p:blipFill>
          <p:spPr>
            <a:xfrm>
              <a:off x="2775340" y="3125427"/>
              <a:ext cx="1629841" cy="1362717"/>
            </a:xfrm>
            <a:prstGeom prst="rect">
              <a:avLst/>
            </a:prstGeom>
          </p:spPr>
        </p:pic>
        <p:sp>
          <p:nvSpPr>
            <p:cNvPr id="16" name="Google Shape;126;p29">
              <a:extLst>
                <a:ext uri="{FF2B5EF4-FFF2-40B4-BE49-F238E27FC236}">
                  <a16:creationId xmlns:a16="http://schemas.microsoft.com/office/drawing/2014/main" id="{0EA1E681-091A-B8E3-C80A-3A6629F77A90}"/>
                </a:ext>
              </a:extLst>
            </p:cNvPr>
            <p:cNvSpPr txBox="1"/>
            <p:nvPr/>
          </p:nvSpPr>
          <p:spPr>
            <a:xfrm>
              <a:off x="2640832" y="4439337"/>
              <a:ext cx="2022184" cy="335110"/>
            </a:xfrm>
            <a:prstGeom prst="rect">
              <a:avLst/>
            </a:prstGeom>
            <a:noFill/>
            <a:ln>
              <a:noFill/>
            </a:ln>
          </p:spPr>
          <p:txBody>
            <a:bodyPr spcFirstLastPara="1" wrap="square" lIns="91425" tIns="91425" rIns="91425" bIns="91425" anchor="t" anchorCtr="0">
              <a:noAutofit/>
            </a:bodyPr>
            <a:lstStyle/>
            <a:p>
              <a:pPr marL="0" lvl="0" indent="0" algn="r" rtl="0">
                <a:spcBef>
                  <a:spcPts val="0"/>
                </a:spcBef>
                <a:buNone/>
              </a:pPr>
              <a:r>
                <a:rPr lang="en" sz="1200" b="1" dirty="0">
                  <a:solidFill>
                    <a:srgbClr val="EE5599"/>
                  </a:solidFill>
                  <a:latin typeface="Onest Bold"/>
                  <a:ea typeface="Onest Bold"/>
                  <a:cs typeface="Onest Bold"/>
                  <a:sym typeface="Onest"/>
                </a:rPr>
                <a:t>Chemical abundances (t)</a:t>
              </a:r>
              <a:endParaRPr sz="1200" dirty="0">
                <a:solidFill>
                  <a:srgbClr val="EE5599"/>
                </a:solidFill>
                <a:latin typeface="Onest Regular"/>
                <a:ea typeface="Onest Regular"/>
                <a:cs typeface="Onest Regular"/>
                <a:sym typeface="Onest"/>
              </a:endParaRPr>
            </a:p>
          </p:txBody>
        </p:sp>
        <p:sp>
          <p:nvSpPr>
            <p:cNvPr id="21" name="Rounded Rectangle 20">
              <a:extLst>
                <a:ext uri="{FF2B5EF4-FFF2-40B4-BE49-F238E27FC236}">
                  <a16:creationId xmlns:a16="http://schemas.microsoft.com/office/drawing/2014/main" id="{7E2BF931-2FBD-F7A9-08F1-62E731A36852}"/>
                </a:ext>
              </a:extLst>
            </p:cNvPr>
            <p:cNvSpPr/>
            <p:nvPr/>
          </p:nvSpPr>
          <p:spPr>
            <a:xfrm>
              <a:off x="2625933" y="3092142"/>
              <a:ext cx="2037083" cy="176439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grpSp>
      <p:grpSp>
        <p:nvGrpSpPr>
          <p:cNvPr id="24" name="Group 23">
            <a:extLst>
              <a:ext uri="{FF2B5EF4-FFF2-40B4-BE49-F238E27FC236}">
                <a16:creationId xmlns:a16="http://schemas.microsoft.com/office/drawing/2014/main" id="{84FEEA41-4105-D1A4-9316-089D2BC70A06}"/>
              </a:ext>
            </a:extLst>
          </p:cNvPr>
          <p:cNvGrpSpPr/>
          <p:nvPr/>
        </p:nvGrpSpPr>
        <p:grpSpPr>
          <a:xfrm>
            <a:off x="326509" y="2941504"/>
            <a:ext cx="1868105" cy="1720727"/>
            <a:chOff x="450093" y="3048984"/>
            <a:chExt cx="1868105" cy="1720727"/>
          </a:xfrm>
        </p:grpSpPr>
        <p:pic>
          <p:nvPicPr>
            <p:cNvPr id="7" name="Picture 6">
              <a:extLst>
                <a:ext uri="{FF2B5EF4-FFF2-40B4-BE49-F238E27FC236}">
                  <a16:creationId xmlns:a16="http://schemas.microsoft.com/office/drawing/2014/main" id="{8F73063D-FBAB-0786-2679-25B68C0AF9D5}"/>
                </a:ext>
              </a:extLst>
            </p:cNvPr>
            <p:cNvPicPr>
              <a:picLocks noChangeAspect="1"/>
            </p:cNvPicPr>
            <p:nvPr/>
          </p:nvPicPr>
          <p:blipFill>
            <a:blip r:embed="rId4"/>
            <a:stretch>
              <a:fillRect/>
            </a:stretch>
          </p:blipFill>
          <p:spPr>
            <a:xfrm>
              <a:off x="583565" y="3125427"/>
              <a:ext cx="1603533" cy="1309174"/>
            </a:xfrm>
            <a:prstGeom prst="rect">
              <a:avLst/>
            </a:prstGeom>
          </p:spPr>
        </p:pic>
        <p:sp>
          <p:nvSpPr>
            <p:cNvPr id="15" name="Google Shape;126;p29">
              <a:extLst>
                <a:ext uri="{FF2B5EF4-FFF2-40B4-BE49-F238E27FC236}">
                  <a16:creationId xmlns:a16="http://schemas.microsoft.com/office/drawing/2014/main" id="{BCC1B9CB-5FB1-4E02-D122-136337F64390}"/>
                </a:ext>
              </a:extLst>
            </p:cNvPr>
            <p:cNvSpPr txBox="1"/>
            <p:nvPr/>
          </p:nvSpPr>
          <p:spPr>
            <a:xfrm>
              <a:off x="891300" y="4434601"/>
              <a:ext cx="988061" cy="335110"/>
            </a:xfrm>
            <a:prstGeom prst="rect">
              <a:avLst/>
            </a:prstGeom>
            <a:noFill/>
            <a:ln>
              <a:noFill/>
            </a:ln>
          </p:spPr>
          <p:txBody>
            <a:bodyPr spcFirstLastPara="1" wrap="square" lIns="91425" tIns="91425" rIns="91425" bIns="91425" anchor="t" anchorCtr="0">
              <a:noAutofit/>
            </a:bodyPr>
            <a:lstStyle/>
            <a:p>
              <a:pPr marL="0" lvl="0" indent="0" algn="r" rtl="0">
                <a:spcBef>
                  <a:spcPts val="0"/>
                </a:spcBef>
                <a:buNone/>
              </a:pPr>
              <a:r>
                <a:rPr lang="en" sz="1200" b="1" dirty="0">
                  <a:solidFill>
                    <a:srgbClr val="EE5599"/>
                  </a:solidFill>
                  <a:latin typeface="Onest Bold"/>
                  <a:ea typeface="Onest Bold"/>
                  <a:cs typeface="Onest Bold"/>
                  <a:sym typeface="Onest"/>
                </a:rPr>
                <a:t>T-P profile</a:t>
              </a:r>
              <a:endParaRPr sz="1200" dirty="0">
                <a:solidFill>
                  <a:srgbClr val="EE5599"/>
                </a:solidFill>
                <a:latin typeface="Onest Regular"/>
                <a:ea typeface="Onest Regular"/>
                <a:cs typeface="Onest Regular"/>
                <a:sym typeface="Onest"/>
              </a:endParaRPr>
            </a:p>
          </p:txBody>
        </p:sp>
        <p:sp>
          <p:nvSpPr>
            <p:cNvPr id="22" name="Rounded Rectangle 21">
              <a:extLst>
                <a:ext uri="{FF2B5EF4-FFF2-40B4-BE49-F238E27FC236}">
                  <a16:creationId xmlns:a16="http://schemas.microsoft.com/office/drawing/2014/main" id="{FFFBF617-37F2-0331-4C8D-551F1989B510}"/>
                </a:ext>
              </a:extLst>
            </p:cNvPr>
            <p:cNvSpPr/>
            <p:nvPr/>
          </p:nvSpPr>
          <p:spPr>
            <a:xfrm>
              <a:off x="450093" y="3048984"/>
              <a:ext cx="1868105" cy="169499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grpSp>
      <p:grpSp>
        <p:nvGrpSpPr>
          <p:cNvPr id="27" name="Group 26">
            <a:extLst>
              <a:ext uri="{FF2B5EF4-FFF2-40B4-BE49-F238E27FC236}">
                <a16:creationId xmlns:a16="http://schemas.microsoft.com/office/drawing/2014/main" id="{0407AAF1-2287-35BB-5B88-20FE07170AE0}"/>
              </a:ext>
            </a:extLst>
          </p:cNvPr>
          <p:cNvGrpSpPr/>
          <p:nvPr/>
        </p:nvGrpSpPr>
        <p:grpSpPr>
          <a:xfrm>
            <a:off x="5117009" y="2316159"/>
            <a:ext cx="3623465" cy="1427366"/>
            <a:chOff x="4936970" y="2658248"/>
            <a:chExt cx="3623465" cy="1427366"/>
          </a:xfrm>
        </p:grpSpPr>
        <p:sp>
          <p:nvSpPr>
            <p:cNvPr id="17" name="Google Shape;126;p29">
              <a:extLst>
                <a:ext uri="{FF2B5EF4-FFF2-40B4-BE49-F238E27FC236}">
                  <a16:creationId xmlns:a16="http://schemas.microsoft.com/office/drawing/2014/main" id="{72F23FA2-7E07-E3F8-A2D6-444066A51A3B}"/>
                </a:ext>
              </a:extLst>
            </p:cNvPr>
            <p:cNvSpPr txBox="1"/>
            <p:nvPr/>
          </p:nvSpPr>
          <p:spPr>
            <a:xfrm>
              <a:off x="5820288" y="3750504"/>
              <a:ext cx="1918819" cy="335110"/>
            </a:xfrm>
            <a:prstGeom prst="rect">
              <a:avLst/>
            </a:prstGeom>
            <a:noFill/>
            <a:ln>
              <a:noFill/>
            </a:ln>
          </p:spPr>
          <p:txBody>
            <a:bodyPr spcFirstLastPara="1" wrap="square" lIns="91425" tIns="91425" rIns="91425" bIns="91425" anchor="t" anchorCtr="0">
              <a:noAutofit/>
            </a:bodyPr>
            <a:lstStyle/>
            <a:p>
              <a:pPr marL="0" lvl="0" indent="0" algn="ctr" rtl="0">
                <a:spcBef>
                  <a:spcPts val="0"/>
                </a:spcBef>
                <a:buNone/>
              </a:pPr>
              <a:r>
                <a:rPr lang="en" sz="1200" b="1" dirty="0">
                  <a:solidFill>
                    <a:srgbClr val="EE5599"/>
                  </a:solidFill>
                  <a:latin typeface="Onest Bold"/>
                  <a:ea typeface="Onest Bold"/>
                  <a:cs typeface="Onest Bold"/>
                  <a:sym typeface="Onest"/>
                </a:rPr>
                <a:t>Spectra (t)</a:t>
              </a:r>
              <a:endParaRPr sz="1200" dirty="0">
                <a:solidFill>
                  <a:srgbClr val="EE5599"/>
                </a:solidFill>
                <a:latin typeface="Onest Regular"/>
                <a:ea typeface="Onest Regular"/>
                <a:cs typeface="Onest Regular"/>
                <a:sym typeface="Onest"/>
              </a:endParaRPr>
            </a:p>
          </p:txBody>
        </p:sp>
        <p:pic>
          <p:nvPicPr>
            <p:cNvPr id="19" name="Picture 18">
              <a:extLst>
                <a:ext uri="{FF2B5EF4-FFF2-40B4-BE49-F238E27FC236}">
                  <a16:creationId xmlns:a16="http://schemas.microsoft.com/office/drawing/2014/main" id="{1E5FCA09-45DC-1778-AB66-6196DCDF6FEC}"/>
                </a:ext>
              </a:extLst>
            </p:cNvPr>
            <p:cNvPicPr>
              <a:picLocks noChangeAspect="1"/>
            </p:cNvPicPr>
            <p:nvPr/>
          </p:nvPicPr>
          <p:blipFill>
            <a:blip r:embed="rId5"/>
            <a:stretch>
              <a:fillRect/>
            </a:stretch>
          </p:blipFill>
          <p:spPr>
            <a:xfrm>
              <a:off x="5031402" y="2705253"/>
              <a:ext cx="3432002" cy="1110154"/>
            </a:xfrm>
            <a:prstGeom prst="rect">
              <a:avLst/>
            </a:prstGeom>
          </p:spPr>
        </p:pic>
        <p:sp>
          <p:nvSpPr>
            <p:cNvPr id="23" name="Rounded Rectangle 22">
              <a:extLst>
                <a:ext uri="{FF2B5EF4-FFF2-40B4-BE49-F238E27FC236}">
                  <a16:creationId xmlns:a16="http://schemas.microsoft.com/office/drawing/2014/main" id="{97CDBF96-365F-F6AE-7C52-16E15CDC9136}"/>
                </a:ext>
              </a:extLst>
            </p:cNvPr>
            <p:cNvSpPr/>
            <p:nvPr/>
          </p:nvSpPr>
          <p:spPr>
            <a:xfrm>
              <a:off x="4936970" y="2658248"/>
              <a:ext cx="3623465" cy="142489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grpSp>
      <p:cxnSp>
        <p:nvCxnSpPr>
          <p:cNvPr id="29" name="Straight Arrow Connector 28">
            <a:extLst>
              <a:ext uri="{FF2B5EF4-FFF2-40B4-BE49-F238E27FC236}">
                <a16:creationId xmlns:a16="http://schemas.microsoft.com/office/drawing/2014/main" id="{1883D3D8-AC79-386E-4DD5-41780A849ABA}"/>
              </a:ext>
            </a:extLst>
          </p:cNvPr>
          <p:cNvCxnSpPr>
            <a:cxnSpLocks/>
          </p:cNvCxnSpPr>
          <p:nvPr/>
        </p:nvCxnSpPr>
        <p:spPr>
          <a:xfrm>
            <a:off x="2089257" y="3864930"/>
            <a:ext cx="527328"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E2CE3FC-48DF-9C53-D628-F3C530880956}"/>
              </a:ext>
            </a:extLst>
          </p:cNvPr>
          <p:cNvCxnSpPr>
            <a:cxnSpLocks/>
          </p:cNvCxnSpPr>
          <p:nvPr/>
        </p:nvCxnSpPr>
        <p:spPr>
          <a:xfrm>
            <a:off x="3646007" y="2710187"/>
            <a:ext cx="0" cy="42066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3688CAD-45C7-89BB-3D4B-756FC956B1F4}"/>
              </a:ext>
            </a:extLst>
          </p:cNvPr>
          <p:cNvCxnSpPr>
            <a:cxnSpLocks/>
          </p:cNvCxnSpPr>
          <p:nvPr/>
        </p:nvCxnSpPr>
        <p:spPr>
          <a:xfrm>
            <a:off x="4572000" y="3487870"/>
            <a:ext cx="469867"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119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22" presetClass="entr" presetSubtype="1"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up)">
                                      <p:cBhvr>
                                        <p:cTn id="10" dur="500"/>
                                        <p:tgtEl>
                                          <p:spTgt spid="32"/>
                                        </p:tgtEl>
                                      </p:cBhvr>
                                    </p:animEffect>
                                  </p:childTnLst>
                                </p:cTn>
                              </p:par>
                              <p:par>
                                <p:cTn id="11" presetID="2" presetClass="entr" presetSubtype="4"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500"/>
                                        <p:tgtEl>
                                          <p:spTgt spid="34"/>
                                        </p:tgtEl>
                                      </p:cBhvr>
                                    </p:animEffect>
                                  </p:childTnLst>
                                </p:cTn>
                              </p:par>
                              <p:par>
                                <p:cTn id="20" presetID="2" presetClass="entr" presetSubtype="2"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a:extLst>
            <a:ext uri="{FF2B5EF4-FFF2-40B4-BE49-F238E27FC236}">
              <a16:creationId xmlns:a16="http://schemas.microsoft.com/office/drawing/2014/main" id="{5162230A-2DBD-3744-1B58-A101D6864877}"/>
            </a:ext>
          </a:extLst>
        </p:cNvPr>
        <p:cNvGrpSpPr/>
        <p:nvPr/>
      </p:nvGrpSpPr>
      <p:grpSpPr>
        <a:xfrm>
          <a:off x="0" y="0"/>
          <a:ext cx="0" cy="0"/>
          <a:chOff x="0" y="0"/>
          <a:chExt cx="0" cy="0"/>
        </a:xfrm>
      </p:grpSpPr>
      <p:sp>
        <p:nvSpPr>
          <p:cNvPr id="198" name="Google Shape;198;p33">
            <a:extLst>
              <a:ext uri="{FF2B5EF4-FFF2-40B4-BE49-F238E27FC236}">
                <a16:creationId xmlns:a16="http://schemas.microsoft.com/office/drawing/2014/main" id="{55B1AF76-3E6A-7B7E-55CF-03F0AFAB17A5}"/>
              </a:ext>
            </a:extLst>
          </p:cNvPr>
          <p:cNvSpPr txBox="1">
            <a:spLocks noGrp="1"/>
          </p:cNvSpPr>
          <p:nvPr>
            <p:ph type="title"/>
          </p:nvPr>
        </p:nvSpPr>
        <p:spPr>
          <a:xfrm>
            <a:off x="4094648" y="399524"/>
            <a:ext cx="3916996" cy="148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EE5599"/>
                </a:solidFill>
              </a:rPr>
              <a:t>RESULTS</a:t>
            </a:r>
            <a:br>
              <a:rPr lang="en" dirty="0"/>
            </a:br>
            <a:r>
              <a:rPr lang="en" sz="2000" dirty="0"/>
              <a:t>1 Extreme Flare</a:t>
            </a:r>
            <a:endParaRPr sz="2000" dirty="0"/>
          </a:p>
        </p:txBody>
      </p:sp>
      <p:sp>
        <p:nvSpPr>
          <p:cNvPr id="4" name="Google Shape;126;p29">
            <a:extLst>
              <a:ext uri="{FF2B5EF4-FFF2-40B4-BE49-F238E27FC236}">
                <a16:creationId xmlns:a16="http://schemas.microsoft.com/office/drawing/2014/main" id="{116C6A51-C0BD-510F-27DA-5E207713FD47}"/>
              </a:ext>
            </a:extLst>
          </p:cNvPr>
          <p:cNvSpPr txBox="1"/>
          <p:nvPr/>
        </p:nvSpPr>
        <p:spPr>
          <a:xfrm>
            <a:off x="1744536" y="4743976"/>
            <a:ext cx="2093101" cy="350599"/>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000" dirty="0">
                <a:solidFill>
                  <a:schemeClr val="dk1"/>
                </a:solidFill>
                <a:latin typeface="Onest Regular"/>
                <a:ea typeface="Onest Regular"/>
                <a:cs typeface="Onest Regular"/>
                <a:sym typeface="Onest"/>
              </a:rPr>
              <a:t>Louca, Tsai &amp; Miguel, submitted</a:t>
            </a:r>
            <a:endParaRPr sz="1000" dirty="0">
              <a:solidFill>
                <a:schemeClr val="dk1"/>
              </a:solidFill>
              <a:latin typeface="Onest Regular"/>
              <a:ea typeface="Onest Regular"/>
              <a:cs typeface="Onest Regular"/>
              <a:sym typeface="Onest"/>
            </a:endParaRPr>
          </a:p>
        </p:txBody>
      </p:sp>
      <p:sp>
        <p:nvSpPr>
          <p:cNvPr id="3" name="Google Shape;126;p29">
            <a:extLst>
              <a:ext uri="{FF2B5EF4-FFF2-40B4-BE49-F238E27FC236}">
                <a16:creationId xmlns:a16="http://schemas.microsoft.com/office/drawing/2014/main" id="{8426510A-097D-1AA1-9570-58FD890B275D}"/>
              </a:ext>
            </a:extLst>
          </p:cNvPr>
          <p:cNvSpPr txBox="1"/>
          <p:nvPr/>
        </p:nvSpPr>
        <p:spPr>
          <a:xfrm>
            <a:off x="3292788" y="4743976"/>
            <a:ext cx="5622538" cy="461345"/>
          </a:xfrm>
          <a:prstGeom prst="rect">
            <a:avLst/>
          </a:prstGeom>
          <a:noFill/>
          <a:ln>
            <a:noFill/>
          </a:ln>
        </p:spPr>
        <p:txBody>
          <a:bodyPr spcFirstLastPara="1" wrap="square" lIns="91425" tIns="91425" rIns="91425" bIns="91425" anchor="t" anchorCtr="0">
            <a:noAutofit/>
          </a:bodyPr>
          <a:lstStyle/>
          <a:p>
            <a:pPr marL="0" lvl="0" indent="0" algn="r" rtl="0">
              <a:spcBef>
                <a:spcPts val="0"/>
              </a:spcBef>
              <a:buNone/>
            </a:pPr>
            <a:r>
              <a:rPr lang="en" sz="1200" b="1" dirty="0">
                <a:solidFill>
                  <a:srgbClr val="EE5599"/>
                </a:solidFill>
                <a:latin typeface="Onest Bold"/>
                <a:ea typeface="Onest Bold"/>
                <a:cs typeface="Onest Bold"/>
                <a:sym typeface="Onest"/>
              </a:rPr>
              <a:t>YAMILA MIGUEL</a:t>
            </a:r>
            <a:endParaRPr sz="1200" dirty="0">
              <a:solidFill>
                <a:srgbClr val="EE5599"/>
              </a:solidFill>
              <a:latin typeface="Onest Regular"/>
              <a:ea typeface="Onest Regular"/>
              <a:cs typeface="Onest Regular"/>
              <a:sym typeface="Onest"/>
            </a:endParaRPr>
          </a:p>
        </p:txBody>
      </p:sp>
      <p:pic>
        <p:nvPicPr>
          <p:cNvPr id="6" name="Picture 5">
            <a:extLst>
              <a:ext uri="{FF2B5EF4-FFF2-40B4-BE49-F238E27FC236}">
                <a16:creationId xmlns:a16="http://schemas.microsoft.com/office/drawing/2014/main" id="{4819C7D6-C619-075D-64D9-FCF6D40DC320}"/>
              </a:ext>
            </a:extLst>
          </p:cNvPr>
          <p:cNvPicPr>
            <a:picLocks noChangeAspect="1"/>
          </p:cNvPicPr>
          <p:nvPr/>
        </p:nvPicPr>
        <p:blipFill>
          <a:blip r:embed="rId3"/>
          <a:stretch>
            <a:fillRect/>
          </a:stretch>
        </p:blipFill>
        <p:spPr>
          <a:xfrm>
            <a:off x="1514846" y="1739899"/>
            <a:ext cx="5435544" cy="3143903"/>
          </a:xfrm>
          <a:prstGeom prst="rect">
            <a:avLst/>
          </a:prstGeom>
        </p:spPr>
      </p:pic>
      <p:pic>
        <p:nvPicPr>
          <p:cNvPr id="8" name="Picture 7">
            <a:extLst>
              <a:ext uri="{FF2B5EF4-FFF2-40B4-BE49-F238E27FC236}">
                <a16:creationId xmlns:a16="http://schemas.microsoft.com/office/drawing/2014/main" id="{EA77C927-6644-B89E-D6B5-85216277416E}"/>
              </a:ext>
            </a:extLst>
          </p:cNvPr>
          <p:cNvPicPr>
            <a:picLocks noChangeAspect="1"/>
          </p:cNvPicPr>
          <p:nvPr/>
        </p:nvPicPr>
        <p:blipFill>
          <a:blip r:embed="rId4"/>
          <a:stretch>
            <a:fillRect/>
          </a:stretch>
        </p:blipFill>
        <p:spPr>
          <a:xfrm>
            <a:off x="107230" y="137074"/>
            <a:ext cx="3987418" cy="1374081"/>
          </a:xfrm>
          <a:prstGeom prst="rect">
            <a:avLst/>
          </a:prstGeom>
        </p:spPr>
      </p:pic>
    </p:spTree>
    <p:extLst>
      <p:ext uri="{BB962C8B-B14F-4D97-AF65-F5344CB8AC3E}">
        <p14:creationId xmlns:p14="http://schemas.microsoft.com/office/powerpoint/2010/main" val="33247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a:extLst>
            <a:ext uri="{FF2B5EF4-FFF2-40B4-BE49-F238E27FC236}">
              <a16:creationId xmlns:a16="http://schemas.microsoft.com/office/drawing/2014/main" id="{D088000A-8EBC-74FD-3E76-3A2657E4CD3A}"/>
            </a:ext>
          </a:extLst>
        </p:cNvPr>
        <p:cNvGrpSpPr/>
        <p:nvPr/>
      </p:nvGrpSpPr>
      <p:grpSpPr>
        <a:xfrm>
          <a:off x="0" y="0"/>
          <a:ext cx="0" cy="0"/>
          <a:chOff x="0" y="0"/>
          <a:chExt cx="0" cy="0"/>
        </a:xfrm>
      </p:grpSpPr>
      <p:sp>
        <p:nvSpPr>
          <p:cNvPr id="198" name="Google Shape;198;p33">
            <a:extLst>
              <a:ext uri="{FF2B5EF4-FFF2-40B4-BE49-F238E27FC236}">
                <a16:creationId xmlns:a16="http://schemas.microsoft.com/office/drawing/2014/main" id="{C229BAF4-DA52-1454-5894-A71ADC380BA7}"/>
              </a:ext>
            </a:extLst>
          </p:cNvPr>
          <p:cNvSpPr txBox="1">
            <a:spLocks noGrp="1"/>
          </p:cNvSpPr>
          <p:nvPr>
            <p:ph type="title"/>
          </p:nvPr>
        </p:nvSpPr>
        <p:spPr>
          <a:xfrm>
            <a:off x="228600" y="432689"/>
            <a:ext cx="3916996" cy="148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EE5599"/>
                </a:solidFill>
              </a:rPr>
              <a:t>RESULTS</a:t>
            </a:r>
            <a:br>
              <a:rPr lang="en" dirty="0">
                <a:solidFill>
                  <a:srgbClr val="EE5599"/>
                </a:solidFill>
              </a:rPr>
            </a:br>
            <a:r>
              <a:rPr lang="en" sz="2000" dirty="0">
                <a:solidFill>
                  <a:schemeClr val="accent6"/>
                </a:solidFill>
              </a:rPr>
              <a:t>Run for </a:t>
            </a:r>
            <a:r>
              <a:rPr lang="en-GB" sz="2000" dirty="0">
                <a:solidFill>
                  <a:schemeClr val="accent6"/>
                </a:solidFill>
              </a:rPr>
              <a:t>≈ 3.17 yr</a:t>
            </a:r>
            <a:endParaRPr sz="2000" dirty="0">
              <a:solidFill>
                <a:schemeClr val="accent6"/>
              </a:solidFill>
            </a:endParaRPr>
          </a:p>
        </p:txBody>
      </p:sp>
      <p:sp>
        <p:nvSpPr>
          <p:cNvPr id="4" name="Google Shape;126;p29">
            <a:extLst>
              <a:ext uri="{FF2B5EF4-FFF2-40B4-BE49-F238E27FC236}">
                <a16:creationId xmlns:a16="http://schemas.microsoft.com/office/drawing/2014/main" id="{727C76F1-E646-A3C2-1F49-9E8A404E15F5}"/>
              </a:ext>
            </a:extLst>
          </p:cNvPr>
          <p:cNvSpPr txBox="1"/>
          <p:nvPr/>
        </p:nvSpPr>
        <p:spPr>
          <a:xfrm>
            <a:off x="6260018" y="2056216"/>
            <a:ext cx="2093101" cy="350599"/>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000" dirty="0">
                <a:solidFill>
                  <a:schemeClr val="dk1"/>
                </a:solidFill>
                <a:latin typeface="Onest Regular"/>
                <a:ea typeface="Onest Regular"/>
                <a:cs typeface="Onest Regular"/>
                <a:sym typeface="Onest"/>
              </a:rPr>
              <a:t>Louca, Tsai &amp; Miguel, submitted</a:t>
            </a:r>
            <a:endParaRPr sz="1000" dirty="0">
              <a:solidFill>
                <a:schemeClr val="dk1"/>
              </a:solidFill>
              <a:latin typeface="Onest Regular"/>
              <a:ea typeface="Onest Regular"/>
              <a:cs typeface="Onest Regular"/>
              <a:sym typeface="Onest"/>
            </a:endParaRPr>
          </a:p>
        </p:txBody>
      </p:sp>
      <p:sp>
        <p:nvSpPr>
          <p:cNvPr id="3" name="Google Shape;126;p29">
            <a:extLst>
              <a:ext uri="{FF2B5EF4-FFF2-40B4-BE49-F238E27FC236}">
                <a16:creationId xmlns:a16="http://schemas.microsoft.com/office/drawing/2014/main" id="{9421E0AA-8497-97F2-05D5-818812A59184}"/>
              </a:ext>
            </a:extLst>
          </p:cNvPr>
          <p:cNvSpPr txBox="1"/>
          <p:nvPr/>
        </p:nvSpPr>
        <p:spPr>
          <a:xfrm>
            <a:off x="2605252" y="4743976"/>
            <a:ext cx="6310073" cy="461345"/>
          </a:xfrm>
          <a:prstGeom prst="rect">
            <a:avLst/>
          </a:prstGeom>
          <a:noFill/>
          <a:ln>
            <a:noFill/>
          </a:ln>
        </p:spPr>
        <p:txBody>
          <a:bodyPr spcFirstLastPara="1" wrap="square" lIns="91425" tIns="91425" rIns="91425" bIns="91425" anchor="t" anchorCtr="0">
            <a:noAutofit/>
          </a:bodyPr>
          <a:lstStyle/>
          <a:p>
            <a:pPr marL="0" lvl="0" indent="0" algn="r" rtl="0">
              <a:spcBef>
                <a:spcPts val="0"/>
              </a:spcBef>
              <a:buNone/>
            </a:pPr>
            <a:r>
              <a:rPr lang="en" sz="1200" b="1" dirty="0">
                <a:solidFill>
                  <a:srgbClr val="EE5599"/>
                </a:solidFill>
                <a:latin typeface="Onest Bold"/>
                <a:ea typeface="Onest Bold"/>
                <a:cs typeface="Onest Bold"/>
                <a:sym typeface="Onest"/>
              </a:rPr>
              <a:t>YAMILA MIGUEL</a:t>
            </a:r>
            <a:endParaRPr sz="1200" dirty="0">
              <a:solidFill>
                <a:srgbClr val="EE5599"/>
              </a:solidFill>
              <a:latin typeface="Onest Regular"/>
              <a:ea typeface="Onest Regular"/>
              <a:cs typeface="Onest Regular"/>
              <a:sym typeface="Onest"/>
            </a:endParaRPr>
          </a:p>
        </p:txBody>
      </p:sp>
      <p:pic>
        <p:nvPicPr>
          <p:cNvPr id="6" name="Picture 5">
            <a:extLst>
              <a:ext uri="{FF2B5EF4-FFF2-40B4-BE49-F238E27FC236}">
                <a16:creationId xmlns:a16="http://schemas.microsoft.com/office/drawing/2014/main" id="{11001F31-9D4C-72C1-330C-C30B0EEC6873}"/>
              </a:ext>
            </a:extLst>
          </p:cNvPr>
          <p:cNvPicPr>
            <a:picLocks noChangeAspect="1"/>
          </p:cNvPicPr>
          <p:nvPr/>
        </p:nvPicPr>
        <p:blipFill>
          <a:blip r:embed="rId3"/>
          <a:stretch>
            <a:fillRect/>
          </a:stretch>
        </p:blipFill>
        <p:spPr>
          <a:xfrm>
            <a:off x="2705114" y="166735"/>
            <a:ext cx="6310072" cy="1889481"/>
          </a:xfrm>
          <a:prstGeom prst="rect">
            <a:avLst/>
          </a:prstGeom>
        </p:spPr>
      </p:pic>
      <p:pic>
        <p:nvPicPr>
          <p:cNvPr id="10" name="Picture 9">
            <a:extLst>
              <a:ext uri="{FF2B5EF4-FFF2-40B4-BE49-F238E27FC236}">
                <a16:creationId xmlns:a16="http://schemas.microsoft.com/office/drawing/2014/main" id="{EC06EA42-74EE-875F-C611-D628F44BD415}"/>
              </a:ext>
            </a:extLst>
          </p:cNvPr>
          <p:cNvPicPr>
            <a:picLocks noChangeAspect="1"/>
          </p:cNvPicPr>
          <p:nvPr/>
        </p:nvPicPr>
        <p:blipFill>
          <a:blip r:embed="rId4"/>
          <a:stretch>
            <a:fillRect/>
          </a:stretch>
        </p:blipFill>
        <p:spPr>
          <a:xfrm>
            <a:off x="2142848" y="2023715"/>
            <a:ext cx="4117170" cy="3119785"/>
          </a:xfrm>
          <a:prstGeom prst="rect">
            <a:avLst/>
          </a:prstGeom>
        </p:spPr>
      </p:pic>
    </p:spTree>
    <p:extLst>
      <p:ext uri="{BB962C8B-B14F-4D97-AF65-F5344CB8AC3E}">
        <p14:creationId xmlns:p14="http://schemas.microsoft.com/office/powerpoint/2010/main" val="2543291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a:extLst>
            <a:ext uri="{FF2B5EF4-FFF2-40B4-BE49-F238E27FC236}">
              <a16:creationId xmlns:a16="http://schemas.microsoft.com/office/drawing/2014/main" id="{A7619503-D3AB-B314-1AB2-7FB1D9381305}"/>
            </a:ext>
          </a:extLst>
        </p:cNvPr>
        <p:cNvGrpSpPr/>
        <p:nvPr/>
      </p:nvGrpSpPr>
      <p:grpSpPr>
        <a:xfrm>
          <a:off x="0" y="0"/>
          <a:ext cx="0" cy="0"/>
          <a:chOff x="0" y="0"/>
          <a:chExt cx="0" cy="0"/>
        </a:xfrm>
      </p:grpSpPr>
      <p:sp>
        <p:nvSpPr>
          <p:cNvPr id="198" name="Google Shape;198;p33">
            <a:extLst>
              <a:ext uri="{FF2B5EF4-FFF2-40B4-BE49-F238E27FC236}">
                <a16:creationId xmlns:a16="http://schemas.microsoft.com/office/drawing/2014/main" id="{8B521080-8771-57A3-3E1B-4731E3DE8639}"/>
              </a:ext>
            </a:extLst>
          </p:cNvPr>
          <p:cNvSpPr txBox="1">
            <a:spLocks noGrp="1"/>
          </p:cNvSpPr>
          <p:nvPr>
            <p:ph type="title"/>
          </p:nvPr>
        </p:nvSpPr>
        <p:spPr>
          <a:xfrm>
            <a:off x="228600" y="399524"/>
            <a:ext cx="3916996" cy="148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EE5599"/>
                </a:solidFill>
              </a:rPr>
              <a:t>TAKE HOME MESSAGES</a:t>
            </a:r>
            <a:endParaRPr sz="2000" dirty="0">
              <a:solidFill>
                <a:srgbClr val="EE5599"/>
              </a:solidFill>
            </a:endParaRPr>
          </a:p>
        </p:txBody>
      </p:sp>
      <p:sp>
        <p:nvSpPr>
          <p:cNvPr id="199" name="Google Shape;199;p33">
            <a:extLst>
              <a:ext uri="{FF2B5EF4-FFF2-40B4-BE49-F238E27FC236}">
                <a16:creationId xmlns:a16="http://schemas.microsoft.com/office/drawing/2014/main" id="{02386B4C-B2C4-1028-94AB-F1015F24D95B}"/>
              </a:ext>
            </a:extLst>
          </p:cNvPr>
          <p:cNvSpPr txBox="1">
            <a:spLocks noGrp="1"/>
          </p:cNvSpPr>
          <p:nvPr>
            <p:ph type="subTitle" idx="1"/>
          </p:nvPr>
        </p:nvSpPr>
        <p:spPr>
          <a:xfrm>
            <a:off x="4241910" y="286343"/>
            <a:ext cx="4613156" cy="2502345"/>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Courier New" panose="02070309020205020404" pitchFamily="49" charset="0"/>
              <a:buChar char="o"/>
            </a:pPr>
            <a:r>
              <a:rPr lang="en-US" b="1" dirty="0">
                <a:solidFill>
                  <a:schemeClr val="accent6"/>
                </a:solidFill>
              </a:rPr>
              <a:t>ATMOSPHERES ARE NOT STATIC, BUT 4D!</a:t>
            </a:r>
          </a:p>
          <a:p>
            <a:pPr marL="285750" indent="-285750">
              <a:buFont typeface="Courier New" panose="02070309020205020404" pitchFamily="49" charset="0"/>
              <a:buChar char="o"/>
            </a:pPr>
            <a:r>
              <a:rPr lang="en-GB" dirty="0"/>
              <a:t>The atmosphere is </a:t>
            </a:r>
            <a:r>
              <a:rPr lang="en-GB" b="1" dirty="0">
                <a:solidFill>
                  <a:schemeClr val="accent6"/>
                </a:solidFill>
              </a:rPr>
              <a:t>almost never in quiescent equilibrium</a:t>
            </a:r>
          </a:p>
          <a:p>
            <a:pPr marL="285750" indent="-285750">
              <a:buFont typeface="Courier New" panose="02070309020205020404" pitchFamily="49" charset="0"/>
              <a:buChar char="o"/>
            </a:pPr>
            <a:r>
              <a:rPr lang="en-GB" dirty="0"/>
              <a:t>Flares drive rapid chemical changes on SO₂, H₂O, CH₄</a:t>
            </a:r>
            <a:endParaRPr lang="en-GB" b="1" dirty="0"/>
          </a:p>
          <a:p>
            <a:pPr marL="285750" indent="-285750">
              <a:buFont typeface="Courier New" panose="02070309020205020404" pitchFamily="49" charset="0"/>
              <a:buChar char="o"/>
            </a:pPr>
            <a:r>
              <a:rPr lang="en-GB" dirty="0"/>
              <a:t>Spectral features can disappear and reappear</a:t>
            </a:r>
            <a:r>
              <a:rPr lang="en-GB" b="1" dirty="0"/>
              <a:t>, </a:t>
            </a:r>
            <a:r>
              <a:rPr lang="en-GB" b="1" dirty="0">
                <a:solidFill>
                  <a:schemeClr val="accent6"/>
                </a:solidFill>
              </a:rPr>
              <a:t>with a variability up to 100 ppm in minutes to hours</a:t>
            </a:r>
          </a:p>
          <a:p>
            <a:pPr marL="285750" indent="-285750">
              <a:buFont typeface="Courier New" panose="02070309020205020404" pitchFamily="49" charset="0"/>
              <a:buChar char="o"/>
            </a:pPr>
            <a:r>
              <a:rPr lang="en-GB" dirty="0">
                <a:solidFill>
                  <a:schemeClr val="accent6"/>
                </a:solidFill>
              </a:rPr>
              <a:t>Variability leaves long-term imprints: H₂O and CH₄ decrease over years</a:t>
            </a:r>
          </a:p>
          <a:p>
            <a:pPr marL="285750" lvl="0" indent="-285750" algn="l" rtl="0">
              <a:spcBef>
                <a:spcPts val="0"/>
              </a:spcBef>
              <a:spcAft>
                <a:spcPts val="0"/>
              </a:spcAft>
              <a:buFont typeface="Courier New" panose="02070309020205020404" pitchFamily="49" charset="0"/>
              <a:buChar char="o"/>
            </a:pPr>
            <a:r>
              <a:rPr lang="en-GB" dirty="0">
                <a:solidFill>
                  <a:schemeClr val="accent6"/>
                </a:solidFill>
              </a:rPr>
              <a:t>Implication: abundances, metallicities and C/O inferred may be biased</a:t>
            </a:r>
          </a:p>
        </p:txBody>
      </p:sp>
      <p:pic>
        <p:nvPicPr>
          <p:cNvPr id="5" name="Picture 4">
            <a:extLst>
              <a:ext uri="{FF2B5EF4-FFF2-40B4-BE49-F238E27FC236}">
                <a16:creationId xmlns:a16="http://schemas.microsoft.com/office/drawing/2014/main" id="{6D313A76-24BE-3DEA-A34C-61F58468A2C5}"/>
              </a:ext>
            </a:extLst>
          </p:cNvPr>
          <p:cNvPicPr>
            <a:picLocks noChangeAspect="1"/>
          </p:cNvPicPr>
          <p:nvPr/>
        </p:nvPicPr>
        <p:blipFill>
          <a:blip r:embed="rId3"/>
          <a:stretch>
            <a:fillRect/>
          </a:stretch>
        </p:blipFill>
        <p:spPr>
          <a:xfrm>
            <a:off x="288934" y="2156041"/>
            <a:ext cx="3302337" cy="2502345"/>
          </a:xfrm>
          <a:prstGeom prst="rect">
            <a:avLst/>
          </a:prstGeom>
        </p:spPr>
      </p:pic>
      <p:sp>
        <p:nvSpPr>
          <p:cNvPr id="6" name="Google Shape;198;p33">
            <a:extLst>
              <a:ext uri="{FF2B5EF4-FFF2-40B4-BE49-F238E27FC236}">
                <a16:creationId xmlns:a16="http://schemas.microsoft.com/office/drawing/2014/main" id="{8F03333C-3467-590A-CAAC-34495D6CA0BD}"/>
              </a:ext>
            </a:extLst>
          </p:cNvPr>
          <p:cNvSpPr txBox="1">
            <a:spLocks/>
          </p:cNvSpPr>
          <p:nvPr/>
        </p:nvSpPr>
        <p:spPr>
          <a:xfrm>
            <a:off x="6141776" y="3796467"/>
            <a:ext cx="2774807" cy="10076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just" rtl="0">
              <a:lnSpc>
                <a:spcPct val="115000"/>
              </a:lnSpc>
              <a:spcBef>
                <a:spcPts val="0"/>
              </a:spcBef>
              <a:spcAft>
                <a:spcPts val="0"/>
              </a:spcAft>
              <a:buClr>
                <a:schemeClr val="dk1"/>
              </a:buClr>
              <a:buSzPts val="2600"/>
              <a:buFont typeface="Boldonse"/>
              <a:buNone/>
              <a:defRPr sz="4000" b="0" i="0" u="none" strike="noStrike" cap="none">
                <a:solidFill>
                  <a:schemeClr val="dk1"/>
                </a:solidFill>
                <a:latin typeface="Boldonse"/>
                <a:ea typeface="Boldonse"/>
                <a:cs typeface="Boldonse"/>
                <a:sym typeface="Boldonse"/>
              </a:defRPr>
            </a:lvl1pPr>
            <a:lvl2pPr marR="0" lvl="1"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2pPr>
            <a:lvl3pPr marR="0" lvl="2"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3pPr>
            <a:lvl4pPr marR="0" lvl="3"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4pPr>
            <a:lvl5pPr marR="0" lvl="4"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5pPr>
            <a:lvl6pPr marR="0" lvl="5"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6pPr>
            <a:lvl7pPr marR="0" lvl="6"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7pPr>
            <a:lvl8pPr marR="0" lvl="7"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8pPr>
            <a:lvl9pPr marR="0" lvl="8"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9pPr>
          </a:lstStyle>
          <a:p>
            <a:pPr algn="l"/>
            <a:r>
              <a:rPr lang="en-GB" sz="1400" dirty="0">
                <a:solidFill>
                  <a:schemeClr val="accent6">
                    <a:lumMod val="85000"/>
                  </a:schemeClr>
                </a:solidFill>
              </a:rPr>
              <a:t>YAMILA MIGUEL </a:t>
            </a:r>
          </a:p>
          <a:p>
            <a:pPr algn="l"/>
            <a:r>
              <a:rPr lang="en-GB" sz="1400" dirty="0">
                <a:solidFill>
                  <a:schemeClr val="accent6">
                    <a:lumMod val="85000"/>
                  </a:schemeClr>
                </a:solidFill>
              </a:rPr>
              <a:t>Leiden Observatory</a:t>
            </a:r>
          </a:p>
          <a:p>
            <a:pPr algn="l"/>
            <a:r>
              <a:rPr lang="en-GB" sz="1400" dirty="0">
                <a:solidFill>
                  <a:schemeClr val="accent6">
                    <a:lumMod val="85000"/>
                  </a:schemeClr>
                </a:solidFill>
              </a:rPr>
              <a:t>SRON</a:t>
            </a:r>
          </a:p>
          <a:p>
            <a:pPr algn="l"/>
            <a:r>
              <a:rPr lang="en-GB" sz="1400" dirty="0" err="1">
                <a:solidFill>
                  <a:schemeClr val="accent6">
                    <a:lumMod val="85000"/>
                  </a:schemeClr>
                </a:solidFill>
              </a:rPr>
              <a:t>www.YamilaMiguel.com</a:t>
            </a:r>
            <a:r>
              <a:rPr lang="en-GB" sz="1400" dirty="0">
                <a:solidFill>
                  <a:schemeClr val="accent6">
                    <a:lumMod val="85000"/>
                  </a:schemeClr>
                </a:solidFill>
              </a:rPr>
              <a:t> </a:t>
            </a:r>
          </a:p>
        </p:txBody>
      </p:sp>
      <p:sp>
        <p:nvSpPr>
          <p:cNvPr id="9" name="Google Shape;198;p33">
            <a:extLst>
              <a:ext uri="{FF2B5EF4-FFF2-40B4-BE49-F238E27FC236}">
                <a16:creationId xmlns:a16="http://schemas.microsoft.com/office/drawing/2014/main" id="{D732972F-EF2F-2505-1B48-BEDDBE2CF7F5}"/>
              </a:ext>
            </a:extLst>
          </p:cNvPr>
          <p:cNvSpPr txBox="1">
            <a:spLocks/>
          </p:cNvSpPr>
          <p:nvPr/>
        </p:nvSpPr>
        <p:spPr>
          <a:xfrm>
            <a:off x="3591271" y="2962400"/>
            <a:ext cx="5285853" cy="6603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just" rtl="0">
              <a:lnSpc>
                <a:spcPct val="115000"/>
              </a:lnSpc>
              <a:spcBef>
                <a:spcPts val="0"/>
              </a:spcBef>
              <a:spcAft>
                <a:spcPts val="0"/>
              </a:spcAft>
              <a:buClr>
                <a:schemeClr val="dk1"/>
              </a:buClr>
              <a:buSzPts val="2600"/>
              <a:buFont typeface="Boldonse"/>
              <a:buNone/>
              <a:defRPr sz="4000" b="0" i="0" u="none" strike="noStrike" cap="none">
                <a:solidFill>
                  <a:schemeClr val="dk1"/>
                </a:solidFill>
                <a:latin typeface="Boldonse"/>
                <a:ea typeface="Boldonse"/>
                <a:cs typeface="Boldonse"/>
                <a:sym typeface="Boldonse"/>
              </a:defRPr>
            </a:lvl1pPr>
            <a:lvl2pPr marR="0" lvl="1"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2pPr>
            <a:lvl3pPr marR="0" lvl="2"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3pPr>
            <a:lvl4pPr marR="0" lvl="3"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4pPr>
            <a:lvl5pPr marR="0" lvl="4"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5pPr>
            <a:lvl6pPr marR="0" lvl="5"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6pPr>
            <a:lvl7pPr marR="0" lvl="6"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7pPr>
            <a:lvl8pPr marR="0" lvl="7"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8pPr>
            <a:lvl9pPr marR="0" lvl="8"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9pPr>
          </a:lstStyle>
          <a:p>
            <a:pPr algn="l"/>
            <a:r>
              <a:rPr lang="en-GB" sz="1400" dirty="0">
                <a:solidFill>
                  <a:srgbClr val="EE5599"/>
                </a:solidFill>
              </a:rPr>
              <a:t>We are not observing a static atmosphere, we are observing a moment in its evolution</a:t>
            </a:r>
          </a:p>
          <a:p>
            <a:pPr algn="l"/>
            <a:endParaRPr lang="en-GB" sz="1400" dirty="0">
              <a:solidFill>
                <a:srgbClr val="EE5599"/>
              </a:solidFill>
            </a:endParaRPr>
          </a:p>
        </p:txBody>
      </p:sp>
      <p:sp>
        <p:nvSpPr>
          <p:cNvPr id="10" name="Google Shape;198;p33">
            <a:extLst>
              <a:ext uri="{FF2B5EF4-FFF2-40B4-BE49-F238E27FC236}">
                <a16:creationId xmlns:a16="http://schemas.microsoft.com/office/drawing/2014/main" id="{92CF4DCA-6CA0-5DD3-3320-09C3B0A50685}"/>
              </a:ext>
            </a:extLst>
          </p:cNvPr>
          <p:cNvSpPr txBox="1">
            <a:spLocks/>
          </p:cNvSpPr>
          <p:nvPr/>
        </p:nvSpPr>
        <p:spPr>
          <a:xfrm>
            <a:off x="3878981" y="3796467"/>
            <a:ext cx="2226219" cy="10076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just" rtl="0">
              <a:lnSpc>
                <a:spcPct val="115000"/>
              </a:lnSpc>
              <a:spcBef>
                <a:spcPts val="0"/>
              </a:spcBef>
              <a:spcAft>
                <a:spcPts val="0"/>
              </a:spcAft>
              <a:buClr>
                <a:schemeClr val="dk1"/>
              </a:buClr>
              <a:buSzPts val="2600"/>
              <a:buFont typeface="Boldonse"/>
              <a:buNone/>
              <a:defRPr sz="4000" b="0" i="0" u="none" strike="noStrike" cap="none">
                <a:solidFill>
                  <a:schemeClr val="dk1"/>
                </a:solidFill>
                <a:latin typeface="Boldonse"/>
                <a:ea typeface="Boldonse"/>
                <a:cs typeface="Boldonse"/>
                <a:sym typeface="Boldonse"/>
              </a:defRPr>
            </a:lvl1pPr>
            <a:lvl2pPr marR="0" lvl="1"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2pPr>
            <a:lvl3pPr marR="0" lvl="2"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3pPr>
            <a:lvl4pPr marR="0" lvl="3"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4pPr>
            <a:lvl5pPr marR="0" lvl="4"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5pPr>
            <a:lvl6pPr marR="0" lvl="5"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6pPr>
            <a:lvl7pPr marR="0" lvl="6"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7pPr>
            <a:lvl8pPr marR="0" lvl="7"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8pPr>
            <a:lvl9pPr marR="0" lvl="8" algn="l" rtl="0">
              <a:lnSpc>
                <a:spcPct val="100000"/>
              </a:lnSpc>
              <a:spcBef>
                <a:spcPts val="0"/>
              </a:spcBef>
              <a:spcAft>
                <a:spcPts val="0"/>
              </a:spcAft>
              <a:buClr>
                <a:schemeClr val="dk1"/>
              </a:buClr>
              <a:buSzPts val="2600"/>
              <a:buFont typeface="Boldonse"/>
              <a:buNone/>
              <a:defRPr sz="2600" b="0" i="0" u="none" strike="noStrike" cap="none">
                <a:solidFill>
                  <a:schemeClr val="dk1"/>
                </a:solidFill>
                <a:latin typeface="Boldonse"/>
                <a:ea typeface="Boldonse"/>
                <a:cs typeface="Boldonse"/>
                <a:sym typeface="Boldonse"/>
              </a:defRPr>
            </a:lvl9pPr>
          </a:lstStyle>
          <a:p>
            <a:pPr algn="r"/>
            <a:r>
              <a:rPr lang="en-GB" sz="1400" dirty="0">
                <a:solidFill>
                  <a:schemeClr val="accent6">
                    <a:lumMod val="85000"/>
                  </a:schemeClr>
                </a:solidFill>
              </a:rPr>
              <a:t>Many thanks to Amy Louca and Shami Tsai </a:t>
            </a:r>
          </a:p>
        </p:txBody>
      </p:sp>
    </p:spTree>
    <p:extLst>
      <p:ext uri="{BB962C8B-B14F-4D97-AF65-F5344CB8AC3E}">
        <p14:creationId xmlns:p14="http://schemas.microsoft.com/office/powerpoint/2010/main" val="3672381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anim calcmode="lin" valueType="num">
                                      <p:cBhvr additive="base">
                                        <p:cTn id="7" dur="500" fill="hold"/>
                                        <p:tgtEl>
                                          <p:spTgt spid="1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9">
                                            <p:txEl>
                                              <p:pRg st="1" end="1"/>
                                            </p:txEl>
                                          </p:spTgt>
                                        </p:tgtEl>
                                        <p:attrNameLst>
                                          <p:attrName>style.visibility</p:attrName>
                                        </p:attrNameLst>
                                      </p:cBhvr>
                                      <p:to>
                                        <p:strVal val="visible"/>
                                      </p:to>
                                    </p:set>
                                    <p:anim calcmode="lin" valueType="num">
                                      <p:cBhvr additive="base">
                                        <p:cTn id="13" dur="500" fill="hold"/>
                                        <p:tgtEl>
                                          <p:spTgt spid="1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9">
                                            <p:txEl>
                                              <p:pRg st="2" end="2"/>
                                            </p:txEl>
                                          </p:spTgt>
                                        </p:tgtEl>
                                        <p:attrNameLst>
                                          <p:attrName>style.visibility</p:attrName>
                                        </p:attrNameLst>
                                      </p:cBhvr>
                                      <p:to>
                                        <p:strVal val="visible"/>
                                      </p:to>
                                    </p:set>
                                    <p:anim calcmode="lin" valueType="num">
                                      <p:cBhvr additive="base">
                                        <p:cTn id="19" dur="500" fill="hold"/>
                                        <p:tgtEl>
                                          <p:spTgt spid="1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9">
                                            <p:txEl>
                                              <p:pRg st="3" end="3"/>
                                            </p:txEl>
                                          </p:spTgt>
                                        </p:tgtEl>
                                        <p:attrNameLst>
                                          <p:attrName>style.visibility</p:attrName>
                                        </p:attrNameLst>
                                      </p:cBhvr>
                                      <p:to>
                                        <p:strVal val="visible"/>
                                      </p:to>
                                    </p:set>
                                    <p:anim calcmode="lin" valueType="num">
                                      <p:cBhvr additive="base">
                                        <p:cTn id="25" dur="500" fill="hold"/>
                                        <p:tgtEl>
                                          <p:spTgt spid="1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9">
                                            <p:txEl>
                                              <p:pRg st="4" end="4"/>
                                            </p:txEl>
                                          </p:spTgt>
                                        </p:tgtEl>
                                        <p:attrNameLst>
                                          <p:attrName>style.visibility</p:attrName>
                                        </p:attrNameLst>
                                      </p:cBhvr>
                                      <p:to>
                                        <p:strVal val="visible"/>
                                      </p:to>
                                    </p:set>
                                    <p:anim calcmode="lin" valueType="num">
                                      <p:cBhvr additive="base">
                                        <p:cTn id="31" dur="500" fill="hold"/>
                                        <p:tgtEl>
                                          <p:spTgt spid="1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9">
                                            <p:txEl>
                                              <p:pRg st="5" end="5"/>
                                            </p:txEl>
                                          </p:spTgt>
                                        </p:tgtEl>
                                        <p:attrNameLst>
                                          <p:attrName>style.visibility</p:attrName>
                                        </p:attrNameLst>
                                      </p:cBhvr>
                                      <p:to>
                                        <p:strVal val="visible"/>
                                      </p:to>
                                    </p:set>
                                    <p:anim calcmode="lin" valueType="num">
                                      <p:cBhvr additive="base">
                                        <p:cTn id="37" dur="500" fill="hold"/>
                                        <p:tgtEl>
                                          <p:spTgt spid="1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uiExpand="1" build="p"/>
      <p:bldP spid="9" grpId="0"/>
    </p:bldLst>
  </p:timing>
</p:sld>
</file>

<file path=ppt/theme/theme1.xml><?xml version="1.0" encoding="utf-8"?>
<a:theme xmlns:a="http://schemas.openxmlformats.org/drawingml/2006/main" name="Lava Lamp Inspiration by Slidesgo">
  <a:themeElements>
    <a:clrScheme name="Simple Light">
      <a:dk1>
        <a:srgbClr val="FFFFFF"/>
      </a:dk1>
      <a:lt1>
        <a:srgbClr val="000000"/>
      </a:lt1>
      <a:dk2>
        <a:srgbClr val="FFFFFF"/>
      </a:dk2>
      <a:lt2>
        <a:srgbClr val="B8B8B8"/>
      </a:lt2>
      <a:accent1>
        <a:srgbClr val="ED5698"/>
      </a:accent1>
      <a:accent2>
        <a:srgbClr val="FA3863"/>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7275</TotalTime>
  <Words>632</Words>
  <Application>Microsoft Macintosh PowerPoint</Application>
  <PresentationFormat>On-screen Show (16:9)</PresentationFormat>
  <Paragraphs>62</Paragraphs>
  <Slides>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Poppins Light</vt:lpstr>
      <vt:lpstr>Courier New</vt:lpstr>
      <vt:lpstr>Onest</vt:lpstr>
      <vt:lpstr>Arial</vt:lpstr>
      <vt:lpstr>Onest Regular</vt:lpstr>
      <vt:lpstr>Boldonse</vt:lpstr>
      <vt:lpstr>Onest Bold</vt:lpstr>
      <vt:lpstr>Darker Grotesque SemiBold</vt:lpstr>
      <vt:lpstr>Lava Lamp Inspiration by Slidesgo</vt:lpstr>
      <vt:lpstr>TIME DEPENDENT ATMOSPHERIC SIGNATURES </vt:lpstr>
      <vt:lpstr>PowerPoint Presentation</vt:lpstr>
      <vt:lpstr>MOTIVATION</vt:lpstr>
      <vt:lpstr>PowerPoint Presentation</vt:lpstr>
      <vt:lpstr>METHODS Stellar spectra</vt:lpstr>
      <vt:lpstr>METHODS Exoplanet Atmosphere</vt:lpstr>
      <vt:lpstr>RESULTS 1 Extreme Flare</vt:lpstr>
      <vt:lpstr>RESULTS Run for ≈ 3.17 yr</vt:lpstr>
      <vt:lpstr>TAKE HOME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Yamila Miguel</cp:lastModifiedBy>
  <cp:revision>27</cp:revision>
  <dcterms:modified xsi:type="dcterms:W3CDTF">2026-05-11T09:32:38Z</dcterms:modified>
</cp:coreProperties>
</file>