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5"/>
  </p:notesMasterIdLst>
  <p:sldIdLst>
    <p:sldId id="256" r:id="rId2"/>
    <p:sldId id="349" r:id="rId3"/>
    <p:sldId id="363" r:id="rId4"/>
    <p:sldId id="370" r:id="rId5"/>
    <p:sldId id="374" r:id="rId6"/>
    <p:sldId id="312" r:id="rId7"/>
    <p:sldId id="362" r:id="rId8"/>
    <p:sldId id="320" r:id="rId9"/>
    <p:sldId id="351" r:id="rId10"/>
    <p:sldId id="352" r:id="rId11"/>
    <p:sldId id="354" r:id="rId12"/>
    <p:sldId id="355" r:id="rId13"/>
    <p:sldId id="356" r:id="rId14"/>
    <p:sldId id="357" r:id="rId15"/>
    <p:sldId id="358" r:id="rId16"/>
    <p:sldId id="359" r:id="rId17"/>
    <p:sldId id="360" r:id="rId18"/>
    <p:sldId id="371" r:id="rId19"/>
    <p:sldId id="373" r:id="rId20"/>
    <p:sldId id="367" r:id="rId21"/>
    <p:sldId id="368" r:id="rId22"/>
    <p:sldId id="369" r:id="rId23"/>
    <p:sldId id="361" r:id="rId24"/>
  </p:sldIdLst>
  <p:sldSz cx="9144000" cy="5143500" type="screen16x9"/>
  <p:notesSz cx="6858000" cy="9144000"/>
  <p:embeddedFontLst>
    <p:embeddedFont>
      <p:font typeface="Barlow" pitchFamily="2" charset="77"/>
      <p:regular r:id="rId26"/>
      <p:bold r:id="rId27"/>
      <p:italic r:id="rId28"/>
      <p:boldItalic r:id="rId29"/>
    </p:embeddedFont>
    <p:embeddedFont>
      <p:font typeface="Barlow Medium" pitchFamily="2" charset="77"/>
      <p:regular r:id="rId30"/>
      <p:bold r:id="rId31"/>
      <p:italic r:id="rId32"/>
      <p:boldItalic r:id="rId33"/>
    </p:embeddedFont>
    <p:embeddedFont>
      <p:font typeface="Bebas Neue" panose="020B0606020202050201" pitchFamily="34" charset="77"/>
      <p:regular r:id="rId34"/>
    </p:embeddedFont>
    <p:embeddedFont>
      <p:font typeface="Oswald" pitchFamily="2" charset="77"/>
      <p:regular r:id="rId35"/>
      <p:bold r:id="rId36"/>
    </p:embeddedFont>
    <p:embeddedFont>
      <p:font typeface="Oswald Medium" panose="020F0502020204030204" pitchFamily="34" charset="0"/>
      <p:regular r:id="rId37"/>
      <p:bold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FFF9633-9D73-4BA5-AC8A-B1D4C40549F8}">
  <a:tblStyle styleId="{6FFF9633-9D73-4BA5-AC8A-B1D4C40549F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F570113-43CE-413B-ADEE-44F782D44D6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979"/>
    <p:restoredTop sz="94513"/>
  </p:normalViewPr>
  <p:slideViewPr>
    <p:cSldViewPr snapToGrid="0">
      <p:cViewPr>
        <p:scale>
          <a:sx n="191" d="100"/>
          <a:sy n="191" d="100"/>
        </p:scale>
        <p:origin x="4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Flip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: Understanding </a:t>
            </a:r>
            <a:r>
              <a:rPr lang="nl-NL" dirty="0" err="1"/>
              <a:t>the</a:t>
            </a:r>
            <a:r>
              <a:rPr lang="nl-NL" dirty="0"/>
              <a:t> AGN </a:t>
            </a:r>
            <a:r>
              <a:rPr lang="nl-NL" dirty="0" err="1"/>
              <a:t>Molecular</a:t>
            </a:r>
            <a:r>
              <a:rPr lang="nl-NL" dirty="0"/>
              <a:t> </a:t>
            </a:r>
            <a:r>
              <a:rPr lang="nl-NL" dirty="0" err="1"/>
              <a:t>Outflows</a:t>
            </a:r>
            <a:r>
              <a:rPr lang="nl-NL" dirty="0"/>
              <a:t>: </a:t>
            </a:r>
            <a:r>
              <a:rPr lang="nl-NL" dirty="0" err="1"/>
              <a:t>Combining</a:t>
            </a:r>
            <a:r>
              <a:rPr lang="nl-NL" dirty="0"/>
              <a:t> …. (DONE)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4">
          <a:extLst>
            <a:ext uri="{FF2B5EF4-FFF2-40B4-BE49-F238E27FC236}">
              <a16:creationId xmlns:a16="http://schemas.microsoft.com/office/drawing/2014/main" id="{E7BDAFEA-A44A-486B-7434-1C854976E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5" name="Google Shape;2545;g214ebd426a4_0_2439:notes">
            <a:extLst>
              <a:ext uri="{FF2B5EF4-FFF2-40B4-BE49-F238E27FC236}">
                <a16:creationId xmlns:a16="http://schemas.microsoft.com/office/drawing/2014/main" id="{E357BF91-8322-8E72-0835-67924445031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6" name="Google Shape;2546;g214ebd426a4_0_2439:notes">
            <a:extLst>
              <a:ext uri="{FF2B5EF4-FFF2-40B4-BE49-F238E27FC236}">
                <a16:creationId xmlns:a16="http://schemas.microsoft.com/office/drawing/2014/main" id="{E076DAD0-1938-8C99-0306-6F0E82D4486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 err="1"/>
              <a:t>Less</a:t>
            </a:r>
            <a:r>
              <a:rPr lang="nl-NL" dirty="0"/>
              <a:t> gas </a:t>
            </a:r>
            <a:r>
              <a:rPr lang="nl-NL" dirty="0" err="1"/>
              <a:t>deviated</a:t>
            </a:r>
            <a:r>
              <a:rPr lang="nl-NL" dirty="0"/>
              <a:t> </a:t>
            </a:r>
            <a:r>
              <a:rPr lang="nl-NL" dirty="0" err="1"/>
              <a:t>from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mean</a:t>
            </a:r>
            <a:r>
              <a:rPr lang="nl-NL" dirty="0"/>
              <a:t> motion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galaxy</a:t>
            </a:r>
            <a:r>
              <a:rPr lang="nl-NL" dirty="0"/>
              <a:t> (</a:t>
            </a:r>
            <a:r>
              <a:rPr lang="nl-NL" dirty="0" err="1"/>
              <a:t>influenced</a:t>
            </a:r>
            <a:r>
              <a:rPr lang="nl-NL" dirty="0"/>
              <a:t> </a:t>
            </a:r>
            <a:r>
              <a:rPr lang="nl-NL" dirty="0" err="1"/>
              <a:t>by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outflow</a:t>
            </a:r>
            <a:r>
              <a:rPr lang="nl-NL" dirty="0"/>
              <a:t>) (DONE)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 err="1"/>
              <a:t>Width</a:t>
            </a:r>
            <a:r>
              <a:rPr lang="nl-NL" dirty="0"/>
              <a:t> as </a:t>
            </a:r>
            <a:r>
              <a:rPr lang="nl-NL" dirty="0" err="1"/>
              <a:t>turbulence</a:t>
            </a:r>
            <a:r>
              <a:rPr lang="nl-NL" dirty="0"/>
              <a:t> (in quotes) (DONE)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172582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4">
          <a:extLst>
            <a:ext uri="{FF2B5EF4-FFF2-40B4-BE49-F238E27FC236}">
              <a16:creationId xmlns:a16="http://schemas.microsoft.com/office/drawing/2014/main" id="{A66F79AB-05A8-EF6C-8905-71996C0DC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5" name="Google Shape;2545;g214ebd426a4_0_2439:notes">
            <a:extLst>
              <a:ext uri="{FF2B5EF4-FFF2-40B4-BE49-F238E27FC236}">
                <a16:creationId xmlns:a16="http://schemas.microsoft.com/office/drawing/2014/main" id="{663675B6-7D95-4EF5-94A4-6D81B09E4CB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6" name="Google Shape;2546;g214ebd426a4_0_2439:notes">
            <a:extLst>
              <a:ext uri="{FF2B5EF4-FFF2-40B4-BE49-F238E27FC236}">
                <a16:creationId xmlns:a16="http://schemas.microsoft.com/office/drawing/2014/main" id="{94B4C356-2FBE-E047-1A5B-B0FBE922C7B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Same as </a:t>
            </a:r>
            <a:r>
              <a:rPr lang="nl-NL" dirty="0" err="1"/>
              <a:t>previous</a:t>
            </a:r>
            <a:r>
              <a:rPr lang="nl-NL" dirty="0"/>
              <a:t> page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753573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4">
          <a:extLst>
            <a:ext uri="{FF2B5EF4-FFF2-40B4-BE49-F238E27FC236}">
              <a16:creationId xmlns:a16="http://schemas.microsoft.com/office/drawing/2014/main" id="{A9E47192-0EC6-DD0C-0FE2-D25BF0A4F3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5" name="Google Shape;2545;g214ebd426a4_0_2439:notes">
            <a:extLst>
              <a:ext uri="{FF2B5EF4-FFF2-40B4-BE49-F238E27FC236}">
                <a16:creationId xmlns:a16="http://schemas.microsoft.com/office/drawing/2014/main" id="{DBF4E9C0-AACF-4816-BC15-653D2DBB917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6" name="Google Shape;2546;g214ebd426a4_0_2439:notes">
            <a:extLst>
              <a:ext uri="{FF2B5EF4-FFF2-40B4-BE49-F238E27FC236}">
                <a16:creationId xmlns:a16="http://schemas.microsoft.com/office/drawing/2014/main" id="{77BAB56F-84F1-E5BD-1DD7-85E45D1FF3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212524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4">
          <a:extLst>
            <a:ext uri="{FF2B5EF4-FFF2-40B4-BE49-F238E27FC236}">
              <a16:creationId xmlns:a16="http://schemas.microsoft.com/office/drawing/2014/main" id="{A2BE5684-BF15-5EC7-E655-2CA809BA4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5" name="Google Shape;2545;g214ebd426a4_0_2439:notes">
            <a:extLst>
              <a:ext uri="{FF2B5EF4-FFF2-40B4-BE49-F238E27FC236}">
                <a16:creationId xmlns:a16="http://schemas.microsoft.com/office/drawing/2014/main" id="{BD93AA45-C304-63E0-6B22-04EBFFB7FF9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6" name="Google Shape;2546;g214ebd426a4_0_2439:notes">
            <a:extLst>
              <a:ext uri="{FF2B5EF4-FFF2-40B4-BE49-F238E27FC236}">
                <a16:creationId xmlns:a16="http://schemas.microsoft.com/office/drawing/2014/main" id="{655164EF-662E-9BB9-060D-01556C41B6D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649451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4">
          <a:extLst>
            <a:ext uri="{FF2B5EF4-FFF2-40B4-BE49-F238E27FC236}">
              <a16:creationId xmlns:a16="http://schemas.microsoft.com/office/drawing/2014/main" id="{74F9D2A7-BD71-B545-9313-3B448D7AD3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5" name="Google Shape;2545;g214ebd426a4_0_2439:notes">
            <a:extLst>
              <a:ext uri="{FF2B5EF4-FFF2-40B4-BE49-F238E27FC236}">
                <a16:creationId xmlns:a16="http://schemas.microsoft.com/office/drawing/2014/main" id="{EF05DB50-98EC-C9E4-53BC-D43A981AA52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6" name="Google Shape;2546;g214ebd426a4_0_2439:notes">
            <a:extLst>
              <a:ext uri="{FF2B5EF4-FFF2-40B4-BE49-F238E27FC236}">
                <a16:creationId xmlns:a16="http://schemas.microsoft.com/office/drawing/2014/main" id="{83C470AA-CA0C-60F0-F528-E7C02B51646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086341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4">
          <a:extLst>
            <a:ext uri="{FF2B5EF4-FFF2-40B4-BE49-F238E27FC236}">
              <a16:creationId xmlns:a16="http://schemas.microsoft.com/office/drawing/2014/main" id="{B7F797FE-A0F2-E6ED-6FF0-D7A0A89F4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5" name="Google Shape;2545;g214ebd426a4_0_2439:notes">
            <a:extLst>
              <a:ext uri="{FF2B5EF4-FFF2-40B4-BE49-F238E27FC236}">
                <a16:creationId xmlns:a16="http://schemas.microsoft.com/office/drawing/2014/main" id="{783CC17C-5D63-DF1B-803A-B5C132095E5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6" name="Google Shape;2546;g214ebd426a4_0_2439:notes">
            <a:extLst>
              <a:ext uri="{FF2B5EF4-FFF2-40B4-BE49-F238E27FC236}">
                <a16:creationId xmlns:a16="http://schemas.microsoft.com/office/drawing/2014/main" id="{373CF013-E484-65FE-5A6D-28A9924A97C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 err="1"/>
              <a:t>Circle</a:t>
            </a:r>
            <a:r>
              <a:rPr lang="nl-NL" dirty="0"/>
              <a:t> on </a:t>
            </a:r>
            <a:r>
              <a:rPr lang="nl-NL" dirty="0" err="1"/>
              <a:t>the</a:t>
            </a:r>
            <a:r>
              <a:rPr lang="nl-NL" dirty="0"/>
              <a:t> small plot </a:t>
            </a:r>
            <a:r>
              <a:rPr lang="nl-NL" dirty="0" err="1"/>
              <a:t>instead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trends (</a:t>
            </a:r>
            <a:r>
              <a:rPr lang="nl-NL" dirty="0" err="1"/>
              <a:t>also</a:t>
            </a:r>
            <a:r>
              <a:rPr lang="nl-NL" dirty="0"/>
              <a:t> </a:t>
            </a:r>
            <a:r>
              <a:rPr lang="nl-NL" dirty="0" err="1"/>
              <a:t>simplify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points) (DONE)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965146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4">
          <a:extLst>
            <a:ext uri="{FF2B5EF4-FFF2-40B4-BE49-F238E27FC236}">
              <a16:creationId xmlns:a16="http://schemas.microsoft.com/office/drawing/2014/main" id="{CC10AAA0-2412-53C2-5158-6DD445047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5" name="Google Shape;2545;g214ebd426a4_0_2439:notes">
            <a:extLst>
              <a:ext uri="{FF2B5EF4-FFF2-40B4-BE49-F238E27FC236}">
                <a16:creationId xmlns:a16="http://schemas.microsoft.com/office/drawing/2014/main" id="{A0089FFA-4A42-D29C-66F5-E77E0332804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6" name="Google Shape;2546;g214ebd426a4_0_2439:notes">
            <a:extLst>
              <a:ext uri="{FF2B5EF4-FFF2-40B4-BE49-F238E27FC236}">
                <a16:creationId xmlns:a16="http://schemas.microsoft.com/office/drawing/2014/main" id="{43BB57DB-D040-2F63-F3C5-68E2631EDE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455741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4">
          <a:extLst>
            <a:ext uri="{FF2B5EF4-FFF2-40B4-BE49-F238E27FC236}">
              <a16:creationId xmlns:a16="http://schemas.microsoft.com/office/drawing/2014/main" id="{0CD15CE8-B7EB-1B89-EEA1-B91677D97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5" name="Google Shape;2545;g214ebd426a4_0_2439:notes">
            <a:extLst>
              <a:ext uri="{FF2B5EF4-FFF2-40B4-BE49-F238E27FC236}">
                <a16:creationId xmlns:a16="http://schemas.microsoft.com/office/drawing/2014/main" id="{7AA4C0CB-4C3F-065D-2AC8-12752F29367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6" name="Google Shape;2546;g214ebd426a4_0_2439:notes">
            <a:extLst>
              <a:ext uri="{FF2B5EF4-FFF2-40B4-BE49-F238E27FC236}">
                <a16:creationId xmlns:a16="http://schemas.microsoft.com/office/drawing/2014/main" id="{6A4BD41F-A693-C68D-CC9A-B42D8E94688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Say </a:t>
            </a:r>
            <a:r>
              <a:rPr lang="nl-NL" dirty="0" err="1"/>
              <a:t>wing</a:t>
            </a:r>
            <a:r>
              <a:rPr lang="nl-NL" dirty="0"/>
              <a:t> </a:t>
            </a:r>
            <a:r>
              <a:rPr lang="nl-NL" dirty="0" err="1"/>
              <a:t>components</a:t>
            </a:r>
            <a:r>
              <a:rPr lang="nl-NL" dirty="0"/>
              <a:t> </a:t>
            </a:r>
            <a:r>
              <a:rPr lang="nl-NL" dirty="0" err="1"/>
              <a:t>instead</a:t>
            </a:r>
            <a:r>
              <a:rPr lang="nl-NL" dirty="0"/>
              <a:t> of major / minor </a:t>
            </a:r>
            <a:r>
              <a:rPr lang="nl-NL" dirty="0" err="1"/>
              <a:t>components</a:t>
            </a:r>
            <a:r>
              <a:rPr lang="nl-NL" dirty="0"/>
              <a:t> (DONE)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684139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>
          <a:extLst>
            <a:ext uri="{FF2B5EF4-FFF2-40B4-BE49-F238E27FC236}">
              <a16:creationId xmlns:a16="http://schemas.microsoft.com/office/drawing/2014/main" id="{61023C5C-2843-78A5-5FEB-6B6E7FB0B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213b941cb2c_1_2902:notes">
            <a:extLst>
              <a:ext uri="{FF2B5EF4-FFF2-40B4-BE49-F238E27FC236}">
                <a16:creationId xmlns:a16="http://schemas.microsoft.com/office/drawing/2014/main" id="{F063F2EE-45C6-63D9-14FC-973FCF4AE39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213b941cb2c_1_2902:notes">
            <a:extLst>
              <a:ext uri="{FF2B5EF4-FFF2-40B4-BE49-F238E27FC236}">
                <a16:creationId xmlns:a16="http://schemas.microsoft.com/office/drawing/2014/main" id="{596E1938-3815-A4EE-3A82-8109AD66B9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 err="1"/>
              <a:t>Also</a:t>
            </a:r>
            <a:r>
              <a:rPr lang="nl-NL" dirty="0"/>
              <a:t> </a:t>
            </a:r>
            <a:r>
              <a:rPr lang="nl-NL" dirty="0" err="1"/>
              <a:t>mention</a:t>
            </a:r>
            <a:r>
              <a:rPr lang="nl-NL" dirty="0"/>
              <a:t> FWHM </a:t>
            </a:r>
            <a:r>
              <a:rPr lang="nl-NL" dirty="0" err="1"/>
              <a:t>influence</a:t>
            </a:r>
            <a:r>
              <a:rPr lang="nl-NL" dirty="0"/>
              <a:t> (</a:t>
            </a:r>
            <a:r>
              <a:rPr lang="nl-NL" dirty="0" err="1"/>
              <a:t>thickness</a:t>
            </a:r>
            <a:r>
              <a:rPr lang="nl-NL" dirty="0"/>
              <a:t>) (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previous</a:t>
            </a:r>
            <a:r>
              <a:rPr lang="nl-NL" dirty="0"/>
              <a:t> slides </a:t>
            </a:r>
            <a:r>
              <a:rPr lang="nl-NL" dirty="0" err="1"/>
              <a:t>also</a:t>
            </a:r>
            <a:r>
              <a:rPr lang="nl-NL" dirty="0"/>
              <a:t>) (DONE)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 err="1"/>
              <a:t>Mention</a:t>
            </a:r>
            <a:r>
              <a:rPr lang="nl-NL" dirty="0"/>
              <a:t> </a:t>
            </a:r>
            <a:r>
              <a:rPr lang="nl-NL" dirty="0" err="1"/>
              <a:t>that</a:t>
            </a:r>
            <a:r>
              <a:rPr lang="nl-NL" dirty="0"/>
              <a:t> </a:t>
            </a:r>
            <a:r>
              <a:rPr lang="nl-NL" dirty="0" err="1"/>
              <a:t>we’ll</a:t>
            </a:r>
            <a:r>
              <a:rPr lang="nl-NL" dirty="0"/>
              <a:t> </a:t>
            </a:r>
            <a:r>
              <a:rPr lang="nl-NL" dirty="0" err="1"/>
              <a:t>also</a:t>
            </a:r>
            <a:r>
              <a:rPr lang="nl-NL" dirty="0"/>
              <a:t> </a:t>
            </a:r>
            <a:r>
              <a:rPr lang="nl-NL" dirty="0" err="1"/>
              <a:t>compare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observation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end (</a:t>
            </a:r>
            <a:r>
              <a:rPr lang="nl-NL" dirty="0" err="1"/>
              <a:t>orally</a:t>
            </a:r>
            <a:r>
              <a:rPr lang="nl-NL" dirty="0"/>
              <a:t>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NL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 err="1"/>
              <a:t>Ask</a:t>
            </a:r>
            <a:r>
              <a:rPr lang="nl-NL" dirty="0"/>
              <a:t> Mathilde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squeeze</a:t>
            </a:r>
            <a:r>
              <a:rPr lang="nl-NL" dirty="0"/>
              <a:t> me in (</a:t>
            </a:r>
            <a:r>
              <a:rPr lang="nl-NL" dirty="0" err="1"/>
              <a:t>kasia</a:t>
            </a:r>
            <a:r>
              <a:rPr lang="nl-NL" dirty="0"/>
              <a:t> </a:t>
            </a:r>
            <a:r>
              <a:rPr lang="nl-NL" dirty="0" err="1"/>
              <a:t>also</a:t>
            </a:r>
            <a:r>
              <a:rPr lang="nl-NL" dirty="0"/>
              <a:t>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286811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4">
          <a:extLst>
            <a:ext uri="{FF2B5EF4-FFF2-40B4-BE49-F238E27FC236}">
              <a16:creationId xmlns:a16="http://schemas.microsoft.com/office/drawing/2014/main" id="{88C465D6-82FA-31BB-D126-BB990F57C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5" name="Google Shape;2545;g214ebd426a4_0_2439:notes">
            <a:extLst>
              <a:ext uri="{FF2B5EF4-FFF2-40B4-BE49-F238E27FC236}">
                <a16:creationId xmlns:a16="http://schemas.microsoft.com/office/drawing/2014/main" id="{8AC3AF40-0392-B66B-73D3-C60AE6EB1A1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6" name="Google Shape;2546;g214ebd426a4_0_2439:notes">
            <a:extLst>
              <a:ext uri="{FF2B5EF4-FFF2-40B4-BE49-F238E27FC236}">
                <a16:creationId xmlns:a16="http://schemas.microsoft.com/office/drawing/2014/main" id="{9F57BD70-5425-5686-DDE7-0140C29BF11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13395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>
          <a:extLst>
            <a:ext uri="{FF2B5EF4-FFF2-40B4-BE49-F238E27FC236}">
              <a16:creationId xmlns:a16="http://schemas.microsoft.com/office/drawing/2014/main" id="{03B0F248-F019-D7DC-860B-933956DB1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213b941cb2c_1_2902:notes">
            <a:extLst>
              <a:ext uri="{FF2B5EF4-FFF2-40B4-BE49-F238E27FC236}">
                <a16:creationId xmlns:a16="http://schemas.microsoft.com/office/drawing/2014/main" id="{D3F4D944-1732-9A5B-BB60-2E86D9D3AC2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213b941cb2c_1_2902:notes">
            <a:extLst>
              <a:ext uri="{FF2B5EF4-FFF2-40B4-BE49-F238E27FC236}">
                <a16:creationId xmlns:a16="http://schemas.microsoft.com/office/drawing/2014/main" id="{240A2BED-50CA-13EE-ECD4-AF5CD1D02B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 err="1"/>
              <a:t>Roles</a:t>
            </a:r>
            <a:r>
              <a:rPr lang="nl-NL" dirty="0"/>
              <a:t> of </a:t>
            </a:r>
            <a:r>
              <a:rPr lang="nl-NL" dirty="0" err="1"/>
              <a:t>molecules</a:t>
            </a:r>
            <a:r>
              <a:rPr lang="nl-NL" dirty="0"/>
              <a:t> in AGN </a:t>
            </a:r>
            <a:r>
              <a:rPr lang="nl-NL" dirty="0" err="1"/>
              <a:t>outflows</a:t>
            </a:r>
            <a:r>
              <a:rPr lang="nl-NL" dirty="0"/>
              <a:t> in </a:t>
            </a:r>
            <a:r>
              <a:rPr lang="nl-NL" dirty="0" err="1"/>
              <a:t>galaxy</a:t>
            </a:r>
            <a:r>
              <a:rPr lang="nl-NL" dirty="0"/>
              <a:t> (DONE)</a:t>
            </a:r>
            <a:br>
              <a:rPr lang="nl-NL" dirty="0"/>
            </a:br>
            <a:r>
              <a:rPr lang="nl-NL" dirty="0" err="1"/>
              <a:t>Add</a:t>
            </a:r>
            <a:r>
              <a:rPr lang="nl-NL" dirty="0"/>
              <a:t> a slide of </a:t>
            </a:r>
            <a:r>
              <a:rPr lang="nl-NL" dirty="0" err="1"/>
              <a:t>my</a:t>
            </a:r>
            <a:r>
              <a:rPr lang="nl-NL" dirty="0"/>
              <a:t> </a:t>
            </a:r>
            <a:r>
              <a:rPr lang="nl-NL" dirty="0" err="1"/>
              <a:t>previous</a:t>
            </a:r>
            <a:r>
              <a:rPr lang="nl-NL" dirty="0"/>
              <a:t> paper </a:t>
            </a:r>
            <a:r>
              <a:rPr lang="nl-NL" dirty="0" err="1"/>
              <a:t>and</a:t>
            </a:r>
            <a:r>
              <a:rPr lang="nl-NL" dirty="0"/>
              <a:t> say </a:t>
            </a:r>
            <a:r>
              <a:rPr lang="nl-NL" dirty="0" err="1"/>
              <a:t>why</a:t>
            </a:r>
            <a:r>
              <a:rPr lang="nl-NL" dirty="0"/>
              <a:t> </a:t>
            </a:r>
            <a:r>
              <a:rPr lang="nl-NL" dirty="0" err="1"/>
              <a:t>it</a:t>
            </a:r>
            <a:r>
              <a:rPr lang="nl-NL" dirty="0"/>
              <a:t> is </a:t>
            </a:r>
            <a:r>
              <a:rPr lang="nl-NL" dirty="0" err="1"/>
              <a:t>not</a:t>
            </a:r>
            <a:r>
              <a:rPr lang="nl-NL" dirty="0"/>
              <a:t> </a:t>
            </a:r>
            <a:r>
              <a:rPr lang="nl-NL" dirty="0" err="1"/>
              <a:t>enough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introduce </a:t>
            </a:r>
            <a:r>
              <a:rPr lang="nl-NL" dirty="0" err="1"/>
              <a:t>the</a:t>
            </a:r>
            <a:r>
              <a:rPr lang="nl-NL" dirty="0"/>
              <a:t> talk (</a:t>
            </a:r>
            <a:r>
              <a:rPr lang="nl-NL" dirty="0" err="1"/>
              <a:t>add</a:t>
            </a:r>
            <a:r>
              <a:rPr lang="nl-NL" dirty="0"/>
              <a:t> plot </a:t>
            </a:r>
            <a:r>
              <a:rPr lang="nl-NL" dirty="0" err="1"/>
              <a:t>here</a:t>
            </a:r>
            <a:r>
              <a:rPr lang="nl-NL" dirty="0"/>
              <a:t>) (DONE)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16767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4">
          <a:extLst>
            <a:ext uri="{FF2B5EF4-FFF2-40B4-BE49-F238E27FC236}">
              <a16:creationId xmlns:a16="http://schemas.microsoft.com/office/drawing/2014/main" id="{84D2A017-C2F5-B190-D21F-04C44EEC5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5" name="Google Shape;2545;g214ebd426a4_0_2439:notes">
            <a:extLst>
              <a:ext uri="{FF2B5EF4-FFF2-40B4-BE49-F238E27FC236}">
                <a16:creationId xmlns:a16="http://schemas.microsoft.com/office/drawing/2014/main" id="{414F572D-24CA-3FE5-A3E1-E94DB92E788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6" name="Google Shape;2546;g214ebd426a4_0_2439:notes">
            <a:extLst>
              <a:ext uri="{FF2B5EF4-FFF2-40B4-BE49-F238E27FC236}">
                <a16:creationId xmlns:a16="http://schemas.microsoft.com/office/drawing/2014/main" id="{2EE5B9AF-BCC1-B71F-9CF5-2329789F43D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646042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4">
          <a:extLst>
            <a:ext uri="{FF2B5EF4-FFF2-40B4-BE49-F238E27FC236}">
              <a16:creationId xmlns:a16="http://schemas.microsoft.com/office/drawing/2014/main" id="{B48793F9-7D7A-DAC0-A05C-1B82E3F51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5" name="Google Shape;2545;g214ebd426a4_0_2439:notes">
            <a:extLst>
              <a:ext uri="{FF2B5EF4-FFF2-40B4-BE49-F238E27FC236}">
                <a16:creationId xmlns:a16="http://schemas.microsoft.com/office/drawing/2014/main" id="{83E55E27-9652-51FD-3599-6392326EA5D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6" name="Google Shape;2546;g214ebd426a4_0_2439:notes">
            <a:extLst>
              <a:ext uri="{FF2B5EF4-FFF2-40B4-BE49-F238E27FC236}">
                <a16:creationId xmlns:a16="http://schemas.microsoft.com/office/drawing/2014/main" id="{8E151F39-214B-E8CE-06DC-D522EA6B170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26898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4">
          <a:extLst>
            <a:ext uri="{FF2B5EF4-FFF2-40B4-BE49-F238E27FC236}">
              <a16:creationId xmlns:a16="http://schemas.microsoft.com/office/drawing/2014/main" id="{6DDEB7B2-911E-EFCB-DE41-CBC484278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5" name="Google Shape;2545;g214ebd426a4_0_2439:notes">
            <a:extLst>
              <a:ext uri="{FF2B5EF4-FFF2-40B4-BE49-F238E27FC236}">
                <a16:creationId xmlns:a16="http://schemas.microsoft.com/office/drawing/2014/main" id="{7EF11F66-78F8-9347-9DB0-2A613C00136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6" name="Google Shape;2546;g214ebd426a4_0_2439:notes">
            <a:extLst>
              <a:ext uri="{FF2B5EF4-FFF2-40B4-BE49-F238E27FC236}">
                <a16:creationId xmlns:a16="http://schemas.microsoft.com/office/drawing/2014/main" id="{D742B8C2-8E68-12A8-B52D-E6078E4F2AA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Say </a:t>
            </a:r>
            <a:r>
              <a:rPr lang="nl-NL" dirty="0" err="1"/>
              <a:t>wing</a:t>
            </a:r>
            <a:r>
              <a:rPr lang="nl-NL" dirty="0"/>
              <a:t> </a:t>
            </a:r>
            <a:r>
              <a:rPr lang="nl-NL" dirty="0" err="1"/>
              <a:t>components</a:t>
            </a:r>
            <a:r>
              <a:rPr lang="nl-NL" dirty="0"/>
              <a:t> </a:t>
            </a:r>
            <a:r>
              <a:rPr lang="nl-NL" dirty="0" err="1"/>
              <a:t>instead</a:t>
            </a:r>
            <a:r>
              <a:rPr lang="nl-NL" dirty="0"/>
              <a:t> of major / minor </a:t>
            </a:r>
            <a:r>
              <a:rPr lang="nl-NL" dirty="0" err="1"/>
              <a:t>components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93018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>
          <a:extLst>
            <a:ext uri="{FF2B5EF4-FFF2-40B4-BE49-F238E27FC236}">
              <a16:creationId xmlns:a16="http://schemas.microsoft.com/office/drawing/2014/main" id="{5B01DD17-77A5-D45F-39E7-0609268C8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213b941cb2c_1_2902:notes">
            <a:extLst>
              <a:ext uri="{FF2B5EF4-FFF2-40B4-BE49-F238E27FC236}">
                <a16:creationId xmlns:a16="http://schemas.microsoft.com/office/drawing/2014/main" id="{3A832E80-7A19-5429-1A25-23D6F8A0C76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213b941cb2c_1_2902:notes">
            <a:extLst>
              <a:ext uri="{FF2B5EF4-FFF2-40B4-BE49-F238E27FC236}">
                <a16:creationId xmlns:a16="http://schemas.microsoft.com/office/drawing/2014/main" id="{3DC03748-73AE-107E-90EB-706391D3DB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 err="1"/>
              <a:t>Also</a:t>
            </a:r>
            <a:r>
              <a:rPr lang="nl-NL" dirty="0"/>
              <a:t> </a:t>
            </a:r>
            <a:r>
              <a:rPr lang="nl-NL" dirty="0" err="1"/>
              <a:t>mention</a:t>
            </a:r>
            <a:r>
              <a:rPr lang="nl-NL" dirty="0"/>
              <a:t> FWHM </a:t>
            </a:r>
            <a:r>
              <a:rPr lang="nl-NL" dirty="0" err="1"/>
              <a:t>influence</a:t>
            </a:r>
            <a:r>
              <a:rPr lang="nl-NL" dirty="0"/>
              <a:t> (</a:t>
            </a:r>
            <a:r>
              <a:rPr lang="nl-NL" dirty="0" err="1"/>
              <a:t>thickness</a:t>
            </a:r>
            <a:r>
              <a:rPr lang="nl-NL" dirty="0"/>
              <a:t>) (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previous</a:t>
            </a:r>
            <a:r>
              <a:rPr lang="nl-NL" dirty="0"/>
              <a:t> slides </a:t>
            </a:r>
            <a:r>
              <a:rPr lang="nl-NL" dirty="0" err="1"/>
              <a:t>also</a:t>
            </a:r>
            <a:r>
              <a:rPr lang="nl-NL" dirty="0"/>
              <a:t>) (DONE)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 err="1"/>
              <a:t>Mention</a:t>
            </a:r>
            <a:r>
              <a:rPr lang="nl-NL" dirty="0"/>
              <a:t> </a:t>
            </a:r>
            <a:r>
              <a:rPr lang="nl-NL" dirty="0" err="1"/>
              <a:t>that</a:t>
            </a:r>
            <a:r>
              <a:rPr lang="nl-NL" dirty="0"/>
              <a:t> </a:t>
            </a:r>
            <a:r>
              <a:rPr lang="nl-NL" dirty="0" err="1"/>
              <a:t>we’ll</a:t>
            </a:r>
            <a:r>
              <a:rPr lang="nl-NL" dirty="0"/>
              <a:t> </a:t>
            </a:r>
            <a:r>
              <a:rPr lang="nl-NL" dirty="0" err="1"/>
              <a:t>also</a:t>
            </a:r>
            <a:r>
              <a:rPr lang="nl-NL" dirty="0"/>
              <a:t> </a:t>
            </a:r>
            <a:r>
              <a:rPr lang="nl-NL" dirty="0" err="1"/>
              <a:t>compare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observation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end (</a:t>
            </a:r>
            <a:r>
              <a:rPr lang="nl-NL" dirty="0" err="1"/>
              <a:t>orally</a:t>
            </a:r>
            <a:r>
              <a:rPr lang="nl-NL" dirty="0"/>
              <a:t>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NL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 err="1"/>
              <a:t>Ask</a:t>
            </a:r>
            <a:r>
              <a:rPr lang="nl-NL" dirty="0"/>
              <a:t> Mathilde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squeeze</a:t>
            </a:r>
            <a:r>
              <a:rPr lang="nl-NL" dirty="0"/>
              <a:t> me in (</a:t>
            </a:r>
            <a:r>
              <a:rPr lang="nl-NL" dirty="0" err="1"/>
              <a:t>kasia</a:t>
            </a:r>
            <a:r>
              <a:rPr lang="nl-NL" dirty="0"/>
              <a:t> </a:t>
            </a:r>
            <a:r>
              <a:rPr lang="nl-NL" dirty="0" err="1"/>
              <a:t>also</a:t>
            </a:r>
            <a:r>
              <a:rPr lang="nl-NL" dirty="0"/>
              <a:t>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5811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>
          <a:extLst>
            <a:ext uri="{FF2B5EF4-FFF2-40B4-BE49-F238E27FC236}">
              <a16:creationId xmlns:a16="http://schemas.microsoft.com/office/drawing/2014/main" id="{6A3ADB4E-04CD-6A01-EAD1-AD37BBC90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213b941cb2c_1_2902:notes">
            <a:extLst>
              <a:ext uri="{FF2B5EF4-FFF2-40B4-BE49-F238E27FC236}">
                <a16:creationId xmlns:a16="http://schemas.microsoft.com/office/drawing/2014/main" id="{9198F95B-4540-E73C-C6C7-A2DF7EA32A4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213b941cb2c_1_2902:notes">
            <a:extLst>
              <a:ext uri="{FF2B5EF4-FFF2-40B4-BE49-F238E27FC236}">
                <a16:creationId xmlns:a16="http://schemas.microsoft.com/office/drawing/2014/main" id="{688D95FD-3E07-5E05-2428-53BCA8B3986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 err="1"/>
              <a:t>Roles</a:t>
            </a:r>
            <a:r>
              <a:rPr lang="nl-NL" dirty="0"/>
              <a:t> of </a:t>
            </a:r>
            <a:r>
              <a:rPr lang="nl-NL" dirty="0" err="1"/>
              <a:t>molecules</a:t>
            </a:r>
            <a:r>
              <a:rPr lang="nl-NL" dirty="0"/>
              <a:t> in AGN </a:t>
            </a:r>
            <a:r>
              <a:rPr lang="nl-NL" dirty="0" err="1"/>
              <a:t>outflows</a:t>
            </a:r>
            <a:r>
              <a:rPr lang="nl-NL" dirty="0"/>
              <a:t> in </a:t>
            </a:r>
            <a:r>
              <a:rPr lang="nl-NL" dirty="0" err="1"/>
              <a:t>galaxy</a:t>
            </a:r>
            <a:r>
              <a:rPr lang="nl-NL" dirty="0"/>
              <a:t> (DONE)</a:t>
            </a:r>
            <a:br>
              <a:rPr lang="nl-NL" dirty="0"/>
            </a:br>
            <a:r>
              <a:rPr lang="nl-NL" dirty="0" err="1"/>
              <a:t>Add</a:t>
            </a:r>
            <a:r>
              <a:rPr lang="nl-NL" dirty="0"/>
              <a:t> a slide of </a:t>
            </a:r>
            <a:r>
              <a:rPr lang="nl-NL" dirty="0" err="1"/>
              <a:t>my</a:t>
            </a:r>
            <a:r>
              <a:rPr lang="nl-NL" dirty="0"/>
              <a:t> </a:t>
            </a:r>
            <a:r>
              <a:rPr lang="nl-NL" dirty="0" err="1"/>
              <a:t>previous</a:t>
            </a:r>
            <a:r>
              <a:rPr lang="nl-NL" dirty="0"/>
              <a:t> paper </a:t>
            </a:r>
            <a:r>
              <a:rPr lang="nl-NL" dirty="0" err="1"/>
              <a:t>and</a:t>
            </a:r>
            <a:r>
              <a:rPr lang="nl-NL" dirty="0"/>
              <a:t> say </a:t>
            </a:r>
            <a:r>
              <a:rPr lang="nl-NL" dirty="0" err="1"/>
              <a:t>why</a:t>
            </a:r>
            <a:r>
              <a:rPr lang="nl-NL" dirty="0"/>
              <a:t> </a:t>
            </a:r>
            <a:r>
              <a:rPr lang="nl-NL" dirty="0" err="1"/>
              <a:t>it</a:t>
            </a:r>
            <a:r>
              <a:rPr lang="nl-NL" dirty="0"/>
              <a:t> is </a:t>
            </a:r>
            <a:r>
              <a:rPr lang="nl-NL" dirty="0" err="1"/>
              <a:t>not</a:t>
            </a:r>
            <a:r>
              <a:rPr lang="nl-NL" dirty="0"/>
              <a:t> </a:t>
            </a:r>
            <a:r>
              <a:rPr lang="nl-NL" dirty="0" err="1"/>
              <a:t>enough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introduce </a:t>
            </a:r>
            <a:r>
              <a:rPr lang="nl-NL" dirty="0" err="1"/>
              <a:t>the</a:t>
            </a:r>
            <a:r>
              <a:rPr lang="nl-NL" dirty="0"/>
              <a:t> talk (</a:t>
            </a:r>
            <a:r>
              <a:rPr lang="nl-NL" dirty="0" err="1"/>
              <a:t>add</a:t>
            </a:r>
            <a:r>
              <a:rPr lang="nl-NL" dirty="0"/>
              <a:t> plot </a:t>
            </a:r>
            <a:r>
              <a:rPr lang="nl-NL" dirty="0" err="1"/>
              <a:t>here</a:t>
            </a:r>
            <a:r>
              <a:rPr lang="nl-NL" dirty="0"/>
              <a:t>) (DONE)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51457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>
          <a:extLst>
            <a:ext uri="{FF2B5EF4-FFF2-40B4-BE49-F238E27FC236}">
              <a16:creationId xmlns:a16="http://schemas.microsoft.com/office/drawing/2014/main" id="{1CF74799-769A-E0A3-868D-6CDC87FD7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213b941cb2c_1_2902:notes">
            <a:extLst>
              <a:ext uri="{FF2B5EF4-FFF2-40B4-BE49-F238E27FC236}">
                <a16:creationId xmlns:a16="http://schemas.microsoft.com/office/drawing/2014/main" id="{5B404971-16C7-30AD-BE78-F6F9B5FAB21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213b941cb2c_1_2902:notes">
            <a:extLst>
              <a:ext uri="{FF2B5EF4-FFF2-40B4-BE49-F238E27FC236}">
                <a16:creationId xmlns:a16="http://schemas.microsoft.com/office/drawing/2014/main" id="{9DA01BD5-5D4D-909E-8A5F-6EF298E7881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Change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something</a:t>
            </a:r>
            <a:r>
              <a:rPr lang="nl-NL" dirty="0"/>
              <a:t> </a:t>
            </a:r>
            <a:r>
              <a:rPr lang="nl-NL" dirty="0" err="1"/>
              <a:t>specific</a:t>
            </a:r>
            <a:r>
              <a:rPr lang="nl-NL" dirty="0"/>
              <a:t> (</a:t>
            </a:r>
            <a:r>
              <a:rPr lang="nl-NL" dirty="0" err="1"/>
              <a:t>models</a:t>
            </a:r>
            <a:r>
              <a:rPr lang="nl-NL" dirty="0"/>
              <a:t> of …in a </a:t>
            </a:r>
            <a:r>
              <a:rPr lang="nl-NL" dirty="0" err="1"/>
              <a:t>prototypical</a:t>
            </a:r>
            <a:r>
              <a:rPr lang="nl-NL" dirty="0"/>
              <a:t> …) (DONE)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85639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>
          <a:extLst>
            <a:ext uri="{FF2B5EF4-FFF2-40B4-BE49-F238E27FC236}">
              <a16:creationId xmlns:a16="http://schemas.microsoft.com/office/drawing/2014/main" id="{33F65B8D-983A-2E11-239B-64321286A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213b941cb2c_1_2902:notes">
            <a:extLst>
              <a:ext uri="{FF2B5EF4-FFF2-40B4-BE49-F238E27FC236}">
                <a16:creationId xmlns:a16="http://schemas.microsoft.com/office/drawing/2014/main" id="{FE2B675B-CDB7-787B-D699-96A4FBBA607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213b941cb2c_1_2902:notes">
            <a:extLst>
              <a:ext uri="{FF2B5EF4-FFF2-40B4-BE49-F238E27FC236}">
                <a16:creationId xmlns:a16="http://schemas.microsoft.com/office/drawing/2014/main" id="{A7310BF1-98E6-62BE-8564-E543A8A1F63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Put a plot in </a:t>
            </a:r>
            <a:r>
              <a:rPr lang="nl-NL" dirty="0" err="1"/>
              <a:t>the</a:t>
            </a:r>
            <a:r>
              <a:rPr lang="nl-NL" dirty="0"/>
              <a:t> end of mom0 map (DONE)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78891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1">
          <a:extLst>
            <a:ext uri="{FF2B5EF4-FFF2-40B4-BE49-F238E27FC236}">
              <a16:creationId xmlns:a16="http://schemas.microsoft.com/office/drawing/2014/main" id="{477B0212-3582-FAD9-FBA2-3AECBB46F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2" name="Google Shape;2162;g214ebd426a4_0_1526:notes">
            <a:extLst>
              <a:ext uri="{FF2B5EF4-FFF2-40B4-BE49-F238E27FC236}">
                <a16:creationId xmlns:a16="http://schemas.microsoft.com/office/drawing/2014/main" id="{096FF908-773F-6958-7670-2F83B1977E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3" name="Google Shape;2163;g214ebd426a4_0_1526:notes">
            <a:extLst>
              <a:ext uri="{FF2B5EF4-FFF2-40B4-BE49-F238E27FC236}">
                <a16:creationId xmlns:a16="http://schemas.microsoft.com/office/drawing/2014/main" id="{872C1996-9E25-5E61-BAF2-E1F4D5D99F8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 err="1"/>
              <a:t>Don’t</a:t>
            </a:r>
            <a:r>
              <a:rPr lang="nl-NL" dirty="0"/>
              <a:t> </a:t>
            </a:r>
            <a:r>
              <a:rPr lang="nl-NL" dirty="0" err="1"/>
              <a:t>forget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mention</a:t>
            </a:r>
            <a:r>
              <a:rPr lang="nl-NL" dirty="0"/>
              <a:t> </a:t>
            </a:r>
            <a:r>
              <a:rPr lang="nl-NL" dirty="0" err="1"/>
              <a:t>that</a:t>
            </a:r>
            <a:r>
              <a:rPr lang="nl-NL" dirty="0"/>
              <a:t> NGC1068 is </a:t>
            </a:r>
            <a:r>
              <a:rPr lang="nl-NL" dirty="0" err="1"/>
              <a:t>an</a:t>
            </a:r>
            <a:r>
              <a:rPr lang="nl-NL" dirty="0"/>
              <a:t> </a:t>
            </a:r>
            <a:r>
              <a:rPr lang="nl-NL" dirty="0" err="1"/>
              <a:t>example</a:t>
            </a:r>
            <a:r>
              <a:rPr lang="nl-NL" dirty="0"/>
              <a:t> (DONE)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4674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>
          <a:extLst>
            <a:ext uri="{FF2B5EF4-FFF2-40B4-BE49-F238E27FC236}">
              <a16:creationId xmlns:a16="http://schemas.microsoft.com/office/drawing/2014/main" id="{C5866AC6-58AB-CEA3-4080-1D104755FE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213b941cb2c_1_2902:notes">
            <a:extLst>
              <a:ext uri="{FF2B5EF4-FFF2-40B4-BE49-F238E27FC236}">
                <a16:creationId xmlns:a16="http://schemas.microsoft.com/office/drawing/2014/main" id="{4E58A5C4-C67F-9773-BD9E-4A167C4CC14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213b941cb2c_1_2902:notes">
            <a:extLst>
              <a:ext uri="{FF2B5EF4-FFF2-40B4-BE49-F238E27FC236}">
                <a16:creationId xmlns:a16="http://schemas.microsoft.com/office/drawing/2014/main" id="{7119F9E2-F732-8DD2-0DF7-AF39090D602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525861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>
          <a:extLst>
            <a:ext uri="{FF2B5EF4-FFF2-40B4-BE49-F238E27FC236}">
              <a16:creationId xmlns:a16="http://schemas.microsoft.com/office/drawing/2014/main" id="{675D3845-7136-E9F8-0566-584B6A310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213b941cb2c_1_2902:notes">
            <a:extLst>
              <a:ext uri="{FF2B5EF4-FFF2-40B4-BE49-F238E27FC236}">
                <a16:creationId xmlns:a16="http://schemas.microsoft.com/office/drawing/2014/main" id="{B77D805F-A2BD-AB0C-7CFF-1408C7A5457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213b941cb2c_1_2902:notes">
            <a:extLst>
              <a:ext uri="{FF2B5EF4-FFF2-40B4-BE49-F238E27FC236}">
                <a16:creationId xmlns:a16="http://schemas.microsoft.com/office/drawing/2014/main" id="{1D2F7DF0-84B7-DDE2-168D-F94907AA491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313803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4">
          <a:extLst>
            <a:ext uri="{FF2B5EF4-FFF2-40B4-BE49-F238E27FC236}">
              <a16:creationId xmlns:a16="http://schemas.microsoft.com/office/drawing/2014/main" id="{8E2724DE-E24A-62DC-1187-5CEF29EE1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5" name="Google Shape;2545;g214ebd426a4_0_2439:notes">
            <a:extLst>
              <a:ext uri="{FF2B5EF4-FFF2-40B4-BE49-F238E27FC236}">
                <a16:creationId xmlns:a16="http://schemas.microsoft.com/office/drawing/2014/main" id="{F5F4DCFA-DD78-92AE-D21D-BB97D296C60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6" name="Google Shape;2546;g214ebd426a4_0_2439:notes">
            <a:extLst>
              <a:ext uri="{FF2B5EF4-FFF2-40B4-BE49-F238E27FC236}">
                <a16:creationId xmlns:a16="http://schemas.microsoft.com/office/drawing/2014/main" id="{9AA781EB-1541-08DB-A432-5FBB49E3CAB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Say </a:t>
            </a:r>
            <a:r>
              <a:rPr lang="nl-NL" dirty="0" err="1"/>
              <a:t>complexity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gas kinematics </a:t>
            </a:r>
            <a:r>
              <a:rPr lang="nl-NL" dirty="0" err="1"/>
              <a:t>instead</a:t>
            </a:r>
            <a:r>
              <a:rPr lang="nl-NL" dirty="0"/>
              <a:t> of line </a:t>
            </a:r>
            <a:r>
              <a:rPr lang="nl-NL" dirty="0" err="1"/>
              <a:t>profiels</a:t>
            </a:r>
            <a:r>
              <a:rPr lang="nl-NL" dirty="0"/>
              <a:t> or </a:t>
            </a:r>
            <a:r>
              <a:rPr lang="nl-NL" dirty="0" err="1"/>
              <a:t>number</a:t>
            </a:r>
            <a:r>
              <a:rPr lang="nl-NL" dirty="0"/>
              <a:t> of </a:t>
            </a:r>
            <a:r>
              <a:rPr lang="nl-NL" dirty="0" err="1"/>
              <a:t>components</a:t>
            </a:r>
            <a:r>
              <a:rPr lang="nl-NL" dirty="0"/>
              <a:t> (DONE)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25750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1401138"/>
            <a:ext cx="4732500" cy="181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3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225" y="3251275"/>
            <a:ext cx="4732500" cy="49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621125" y="438250"/>
            <a:ext cx="184200" cy="1842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621125" y="4516475"/>
            <a:ext cx="184200" cy="1842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/>
          <p:nvPr/>
        </p:nvSpPr>
        <p:spPr>
          <a:xfrm>
            <a:off x="8338675" y="438250"/>
            <a:ext cx="184200" cy="1842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5"/>
          <p:cNvSpPr/>
          <p:nvPr/>
        </p:nvSpPr>
        <p:spPr>
          <a:xfrm>
            <a:off x="621125" y="4516475"/>
            <a:ext cx="184200" cy="1842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5"/>
          <p:cNvSpPr/>
          <p:nvPr/>
        </p:nvSpPr>
        <p:spPr>
          <a:xfrm>
            <a:off x="8338675" y="4516475"/>
            <a:ext cx="184200" cy="1842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1"/>
          </p:nvPr>
        </p:nvSpPr>
        <p:spPr>
          <a:xfrm>
            <a:off x="5055284" y="3728624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2"/>
          </p:nvPr>
        </p:nvSpPr>
        <p:spPr>
          <a:xfrm>
            <a:off x="1583300" y="3728624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3"/>
          </p:nvPr>
        </p:nvSpPr>
        <p:spPr>
          <a:xfrm>
            <a:off x="5055275" y="3303825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4"/>
          </p:nvPr>
        </p:nvSpPr>
        <p:spPr>
          <a:xfrm>
            <a:off x="1583075" y="3303825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_AND_TWO_COLUMNS_1_1_1_1_1_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3"/>
          <p:cNvSpPr/>
          <p:nvPr/>
        </p:nvSpPr>
        <p:spPr>
          <a:xfrm>
            <a:off x="621125" y="438250"/>
            <a:ext cx="184200" cy="1842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3"/>
          <p:cNvSpPr/>
          <p:nvPr/>
        </p:nvSpPr>
        <p:spPr>
          <a:xfrm>
            <a:off x="621125" y="4516475"/>
            <a:ext cx="184200" cy="1842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3"/>
          <p:cNvSpPr/>
          <p:nvPr/>
        </p:nvSpPr>
        <p:spPr>
          <a:xfrm>
            <a:off x="8338675" y="438250"/>
            <a:ext cx="184200" cy="1842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3"/>
          <p:cNvSpPr/>
          <p:nvPr/>
        </p:nvSpPr>
        <p:spPr>
          <a:xfrm>
            <a:off x="8338675" y="4516475"/>
            <a:ext cx="184200" cy="1842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3"/>
          <p:cNvSpPr txBox="1">
            <a:spLocks noGrp="1"/>
          </p:cNvSpPr>
          <p:nvPr>
            <p:ph type="title"/>
          </p:nvPr>
        </p:nvSpPr>
        <p:spPr>
          <a:xfrm>
            <a:off x="1014825" y="1183300"/>
            <a:ext cx="3519600" cy="185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3"/>
          <p:cNvSpPr txBox="1">
            <a:spLocks noGrp="1"/>
          </p:cNvSpPr>
          <p:nvPr>
            <p:ph type="subTitle" idx="1"/>
          </p:nvPr>
        </p:nvSpPr>
        <p:spPr>
          <a:xfrm>
            <a:off x="1014825" y="3036800"/>
            <a:ext cx="35196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AND_TWO_COLUMNS_1_1_1_1_1_1_1_1_1_1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AND_TWO_COLUMNS_1_1_1_1_1_1_1_1_1_1_1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8"/>
          <p:cNvSpPr/>
          <p:nvPr/>
        </p:nvSpPr>
        <p:spPr>
          <a:xfrm>
            <a:off x="8338675" y="438250"/>
            <a:ext cx="184200" cy="1842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28"/>
          <p:cNvSpPr/>
          <p:nvPr/>
        </p:nvSpPr>
        <p:spPr>
          <a:xfrm>
            <a:off x="8338675" y="4516475"/>
            <a:ext cx="184200" cy="1842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8"/>
          <p:cNvSpPr/>
          <p:nvPr/>
        </p:nvSpPr>
        <p:spPr>
          <a:xfrm>
            <a:off x="621125" y="438250"/>
            <a:ext cx="184200" cy="1842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8"/>
          <p:cNvSpPr/>
          <p:nvPr/>
        </p:nvSpPr>
        <p:spPr>
          <a:xfrm>
            <a:off x="621125" y="4516475"/>
            <a:ext cx="184200" cy="1842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TITLE_AND_TWO_COLUMNS_1_1_1_1_1_1_1_1_1_1_1_1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9"/>
          <p:cNvSpPr/>
          <p:nvPr/>
        </p:nvSpPr>
        <p:spPr>
          <a:xfrm>
            <a:off x="993150" y="3854300"/>
            <a:ext cx="527700" cy="5277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9"/>
          <p:cNvSpPr/>
          <p:nvPr/>
        </p:nvSpPr>
        <p:spPr>
          <a:xfrm>
            <a:off x="535581" y="4280656"/>
            <a:ext cx="304200" cy="3042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29"/>
          <p:cNvSpPr/>
          <p:nvPr/>
        </p:nvSpPr>
        <p:spPr>
          <a:xfrm>
            <a:off x="7782800" y="737450"/>
            <a:ext cx="527700" cy="5277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29"/>
          <p:cNvSpPr/>
          <p:nvPr/>
        </p:nvSpPr>
        <p:spPr>
          <a:xfrm>
            <a:off x="8379706" y="530356"/>
            <a:ext cx="304200" cy="3042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/>
          <p:nvPr/>
        </p:nvSpPr>
        <p:spPr>
          <a:xfrm>
            <a:off x="621125" y="4516475"/>
            <a:ext cx="184200" cy="1842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3"/>
          <p:cNvSpPr/>
          <p:nvPr/>
        </p:nvSpPr>
        <p:spPr>
          <a:xfrm>
            <a:off x="8338675" y="4516475"/>
            <a:ext cx="184200" cy="1842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1"/>
          </p:nvPr>
        </p:nvSpPr>
        <p:spPr>
          <a:xfrm>
            <a:off x="867119" y="2016933"/>
            <a:ext cx="215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2"/>
          </p:nvPr>
        </p:nvSpPr>
        <p:spPr>
          <a:xfrm>
            <a:off x="3495006" y="2016933"/>
            <a:ext cx="215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3"/>
          </p:nvPr>
        </p:nvSpPr>
        <p:spPr>
          <a:xfrm>
            <a:off x="867119" y="3723575"/>
            <a:ext cx="215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4"/>
          </p:nvPr>
        </p:nvSpPr>
        <p:spPr>
          <a:xfrm>
            <a:off x="3495006" y="3723575"/>
            <a:ext cx="215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6122894" y="2016933"/>
            <a:ext cx="215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6"/>
          </p:nvPr>
        </p:nvSpPr>
        <p:spPr>
          <a:xfrm>
            <a:off x="6122894" y="3723575"/>
            <a:ext cx="215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7" hasCustomPrompt="1"/>
          </p:nvPr>
        </p:nvSpPr>
        <p:spPr>
          <a:xfrm>
            <a:off x="867106" y="1434325"/>
            <a:ext cx="5766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 idx="8" hasCustomPrompt="1"/>
          </p:nvPr>
        </p:nvSpPr>
        <p:spPr>
          <a:xfrm>
            <a:off x="867106" y="3172650"/>
            <a:ext cx="5766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9" hasCustomPrompt="1"/>
          </p:nvPr>
        </p:nvSpPr>
        <p:spPr>
          <a:xfrm>
            <a:off x="3494994" y="1434325"/>
            <a:ext cx="5766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13" hasCustomPrompt="1"/>
          </p:nvPr>
        </p:nvSpPr>
        <p:spPr>
          <a:xfrm>
            <a:off x="3494994" y="3172650"/>
            <a:ext cx="5766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14" hasCustomPrompt="1"/>
          </p:nvPr>
        </p:nvSpPr>
        <p:spPr>
          <a:xfrm>
            <a:off x="6122881" y="1434325"/>
            <a:ext cx="5766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15" hasCustomPrompt="1"/>
          </p:nvPr>
        </p:nvSpPr>
        <p:spPr>
          <a:xfrm>
            <a:off x="6122881" y="3172650"/>
            <a:ext cx="5766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16"/>
          </p:nvPr>
        </p:nvSpPr>
        <p:spPr>
          <a:xfrm>
            <a:off x="1356719" y="1328950"/>
            <a:ext cx="1664400" cy="79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subTitle" idx="17"/>
          </p:nvPr>
        </p:nvSpPr>
        <p:spPr>
          <a:xfrm>
            <a:off x="3984606" y="1328950"/>
            <a:ext cx="1664400" cy="79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subTitle" idx="18"/>
          </p:nvPr>
        </p:nvSpPr>
        <p:spPr>
          <a:xfrm>
            <a:off x="6612494" y="1328950"/>
            <a:ext cx="1664400" cy="79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subTitle" idx="19"/>
          </p:nvPr>
        </p:nvSpPr>
        <p:spPr>
          <a:xfrm>
            <a:off x="1356719" y="3036575"/>
            <a:ext cx="1664400" cy="79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20"/>
          </p:nvPr>
        </p:nvSpPr>
        <p:spPr>
          <a:xfrm>
            <a:off x="3984606" y="3036575"/>
            <a:ext cx="1664400" cy="79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21"/>
          </p:nvPr>
        </p:nvSpPr>
        <p:spPr>
          <a:xfrm>
            <a:off x="6612494" y="3036575"/>
            <a:ext cx="1664400" cy="79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9" name="Google Shape;79;p13"/>
          <p:cNvSpPr/>
          <p:nvPr/>
        </p:nvSpPr>
        <p:spPr>
          <a:xfrm>
            <a:off x="8338675" y="438250"/>
            <a:ext cx="184200" cy="1842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0478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swald Medium"/>
              <a:buNone/>
              <a:defRPr sz="350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swald Medium"/>
              <a:buNone/>
              <a:defRPr sz="350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swald Medium"/>
              <a:buNone/>
              <a:defRPr sz="350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swald Medium"/>
              <a:buNone/>
              <a:defRPr sz="350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swald Medium"/>
              <a:buNone/>
              <a:defRPr sz="350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swald Medium"/>
              <a:buNone/>
              <a:defRPr sz="350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swald Medium"/>
              <a:buNone/>
              <a:defRPr sz="350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swald Medium"/>
              <a:buNone/>
              <a:defRPr sz="350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swald Medium"/>
              <a:buNone/>
              <a:defRPr sz="350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8" r:id="rId3"/>
    <p:sldLayoutId id="2147483669" r:id="rId4"/>
    <p:sldLayoutId id="2147483673" r:id="rId5"/>
    <p:sldLayoutId id="2147483674" r:id="rId6"/>
    <p:sldLayoutId id="2147483675" r:id="rId7"/>
    <p:sldLayoutId id="214748367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kna-rnas.nl/event/2/contributions/245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3"/>
          <p:cNvSpPr txBox="1">
            <a:spLocks noGrp="1"/>
          </p:cNvSpPr>
          <p:nvPr>
            <p:ph type="ctrTitle"/>
          </p:nvPr>
        </p:nvSpPr>
        <p:spPr>
          <a:xfrm>
            <a:off x="377690" y="1435371"/>
            <a:ext cx="8457108" cy="134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br>
              <a:rPr lang="en" sz="3600" dirty="0"/>
            </a:br>
            <a:br>
              <a:rPr lang="en-GB" sz="3600" dirty="0">
                <a:solidFill>
                  <a:schemeClr val="lt2"/>
                </a:solidFill>
                <a:uFill>
                  <a:noFill/>
                </a:uFill>
                <a:latin typeface="Oswald" pitchFamily="2" charset="77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br>
              <a:rPr lang="en-GB" sz="3600" dirty="0">
                <a:solidFill>
                  <a:schemeClr val="lt2"/>
                </a:solidFill>
                <a:uFill>
                  <a:noFill/>
                </a:uFill>
                <a:latin typeface="Oswald" pitchFamily="2" charset="77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" sz="3600" dirty="0">
                <a:solidFill>
                  <a:schemeClr val="accent6"/>
                </a:solidFill>
              </a:rPr>
              <a:t>Understanding AGN Molecular Outflows:</a:t>
            </a:r>
            <a:br>
              <a:rPr lang="en-GB" sz="3600" dirty="0">
                <a:solidFill>
                  <a:schemeClr val="accent6"/>
                </a:solidFill>
                <a:uFill>
                  <a:noFill/>
                </a:uFill>
                <a:latin typeface="Oswald" pitchFamily="2" charset="77"/>
                <a:sym typeface="Arial"/>
              </a:rPr>
            </a:br>
            <a:r>
              <a:rPr lang="en-GB" sz="3600" dirty="0">
                <a:solidFill>
                  <a:schemeClr val="lt2"/>
                </a:solidFill>
                <a:uFill>
                  <a:noFill/>
                </a:uFill>
                <a:latin typeface="Oswald" pitchFamily="2" charset="77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Combining Radiative Transfer and Kinematics</a:t>
            </a:r>
            <a:endParaRPr sz="3600" dirty="0">
              <a:solidFill>
                <a:schemeClr val="tx2"/>
              </a:solidFill>
              <a:uFill>
                <a:noFill/>
              </a:uFill>
              <a:latin typeface="Oswald" pitchFamily="2" charset="77"/>
              <a:sym typeface="Arial"/>
            </a:endParaRPr>
          </a:p>
        </p:txBody>
      </p:sp>
      <p:sp>
        <p:nvSpPr>
          <p:cNvPr id="218" name="Google Shape;218;p33"/>
          <p:cNvSpPr txBox="1">
            <a:spLocks noGrp="1"/>
          </p:cNvSpPr>
          <p:nvPr>
            <p:ph type="subTitle" idx="1"/>
          </p:nvPr>
        </p:nvSpPr>
        <p:spPr>
          <a:xfrm>
            <a:off x="773766" y="2815727"/>
            <a:ext cx="7596465" cy="49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/>
            <a:r>
              <a:rPr lang="en" b="1" dirty="0"/>
              <a:t>Yuze Zhang </a:t>
            </a:r>
            <a:r>
              <a:rPr lang="en" dirty="0"/>
              <a:t>(</a:t>
            </a:r>
            <a:r>
              <a:rPr lang="en" b="1" dirty="0" err="1"/>
              <a:t>张宇泽</a:t>
            </a:r>
            <a:r>
              <a:rPr lang="en" dirty="0"/>
              <a:t>), Serena Viti, Michiel R. </a:t>
            </a:r>
            <a:r>
              <a:rPr lang="en-GB" dirty="0" err="1"/>
              <a:t>Hogerheijde</a:t>
            </a:r>
            <a:r>
              <a:rPr lang="en-GB" dirty="0"/>
              <a:t>, &amp; Santiago García-Burillo</a:t>
            </a:r>
            <a:endParaRPr dirty="0"/>
          </a:p>
        </p:txBody>
      </p:sp>
      <p:sp>
        <p:nvSpPr>
          <p:cNvPr id="219" name="Google Shape;219;p33"/>
          <p:cNvSpPr/>
          <p:nvPr/>
        </p:nvSpPr>
        <p:spPr>
          <a:xfrm>
            <a:off x="8271025" y="864325"/>
            <a:ext cx="319500" cy="3195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33"/>
          <p:cNvSpPr/>
          <p:nvPr/>
        </p:nvSpPr>
        <p:spPr>
          <a:xfrm>
            <a:off x="7369476" y="4016883"/>
            <a:ext cx="319500" cy="3195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33"/>
          <p:cNvSpPr/>
          <p:nvPr/>
        </p:nvSpPr>
        <p:spPr>
          <a:xfrm>
            <a:off x="7778701" y="4336383"/>
            <a:ext cx="184200" cy="1842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8020D1BF-2212-54F4-1DE6-5F997ABCD7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2717" y="3554936"/>
            <a:ext cx="781447" cy="781447"/>
          </a:xfrm>
          <a:prstGeom prst="rect">
            <a:avLst/>
          </a:prstGeom>
        </p:spPr>
      </p:pic>
      <p:pic>
        <p:nvPicPr>
          <p:cNvPr id="3" name="Picture 2" descr="A logo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A72B746C-C3B1-BBB0-6788-ECB82E72BB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922" y="3625309"/>
            <a:ext cx="643322" cy="640702"/>
          </a:xfrm>
          <a:prstGeom prst="rect">
            <a:avLst/>
          </a:prstGeom>
        </p:spPr>
      </p:pic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CE5024A8-ED80-40FF-CE62-03B59A6895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6244" y="3384605"/>
            <a:ext cx="1607221" cy="113383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7">
          <a:extLst>
            <a:ext uri="{FF2B5EF4-FFF2-40B4-BE49-F238E27FC236}">
              <a16:creationId xmlns:a16="http://schemas.microsoft.com/office/drawing/2014/main" id="{FD950139-0CA5-D9BE-59C0-79B16B1A2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2557;p59">
            <a:extLst>
              <a:ext uri="{FF2B5EF4-FFF2-40B4-BE49-F238E27FC236}">
                <a16:creationId xmlns:a16="http://schemas.microsoft.com/office/drawing/2014/main" id="{29004AD3-FC0B-3776-559C-12FBA5FC4153}"/>
              </a:ext>
            </a:extLst>
          </p:cNvPr>
          <p:cNvSpPr/>
          <p:nvPr/>
        </p:nvSpPr>
        <p:spPr>
          <a:xfrm>
            <a:off x="167943" y="3578683"/>
            <a:ext cx="273600" cy="2736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2557;p59">
            <a:extLst>
              <a:ext uri="{FF2B5EF4-FFF2-40B4-BE49-F238E27FC236}">
                <a16:creationId xmlns:a16="http://schemas.microsoft.com/office/drawing/2014/main" id="{FF472C31-9AED-F1EB-24B9-E062D5F28C57}"/>
              </a:ext>
            </a:extLst>
          </p:cNvPr>
          <p:cNvSpPr/>
          <p:nvPr/>
        </p:nvSpPr>
        <p:spPr>
          <a:xfrm>
            <a:off x="8710069" y="3780473"/>
            <a:ext cx="213000" cy="2130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0B2768-1EE3-2E10-8088-8462F6A86FA2}"/>
              </a:ext>
            </a:extLst>
          </p:cNvPr>
          <p:cNvSpPr/>
          <p:nvPr/>
        </p:nvSpPr>
        <p:spPr>
          <a:xfrm>
            <a:off x="384605" y="1230725"/>
            <a:ext cx="8387436" cy="3586367"/>
          </a:xfrm>
          <a:prstGeom prst="rect">
            <a:avLst/>
          </a:prstGeom>
          <a:solidFill>
            <a:schemeClr val="accent2">
              <a:alpha val="5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2550" name="Google Shape;2550;p59">
            <a:extLst>
              <a:ext uri="{FF2B5EF4-FFF2-40B4-BE49-F238E27FC236}">
                <a16:creationId xmlns:a16="http://schemas.microsoft.com/office/drawing/2014/main" id="{DF466489-1D27-6ACB-AADE-1FC0559D67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Sensitivity Analysis (complete outflow)</a:t>
            </a:r>
            <a:endParaRPr dirty="0"/>
          </a:p>
        </p:txBody>
      </p:sp>
      <p:sp>
        <p:nvSpPr>
          <p:cNvPr id="2557" name="Google Shape;2557;p59">
            <a:extLst>
              <a:ext uri="{FF2B5EF4-FFF2-40B4-BE49-F238E27FC236}">
                <a16:creationId xmlns:a16="http://schemas.microsoft.com/office/drawing/2014/main" id="{4A310EAF-2A75-BA73-47E7-909560FFC4F5}"/>
              </a:ext>
            </a:extLst>
          </p:cNvPr>
          <p:cNvSpPr/>
          <p:nvPr/>
        </p:nvSpPr>
        <p:spPr>
          <a:xfrm>
            <a:off x="6638395" y="232025"/>
            <a:ext cx="213000" cy="2130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8" name="Google Shape;2558;p59">
            <a:extLst>
              <a:ext uri="{FF2B5EF4-FFF2-40B4-BE49-F238E27FC236}">
                <a16:creationId xmlns:a16="http://schemas.microsoft.com/office/drawing/2014/main" id="{E1BFE8EB-0533-7D89-F569-F5DAE9AE5B53}"/>
              </a:ext>
            </a:extLst>
          </p:cNvPr>
          <p:cNvSpPr/>
          <p:nvPr/>
        </p:nvSpPr>
        <p:spPr>
          <a:xfrm>
            <a:off x="2060213" y="2909564"/>
            <a:ext cx="213000" cy="2130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4246;p75">
            <a:extLst>
              <a:ext uri="{FF2B5EF4-FFF2-40B4-BE49-F238E27FC236}">
                <a16:creationId xmlns:a16="http://schemas.microsoft.com/office/drawing/2014/main" id="{0B53F29A-79A5-62C3-5F8E-7B22CBEDB8E4}"/>
              </a:ext>
            </a:extLst>
          </p:cNvPr>
          <p:cNvSpPr/>
          <p:nvPr/>
        </p:nvSpPr>
        <p:spPr>
          <a:xfrm>
            <a:off x="3829042" y="4040273"/>
            <a:ext cx="400110" cy="278427"/>
          </a:xfrm>
          <a:custGeom>
            <a:avLst/>
            <a:gdLst/>
            <a:ahLst/>
            <a:cxnLst/>
            <a:rect l="l" t="t" r="r" b="b"/>
            <a:pathLst>
              <a:path w="2756" h="1918" extrusionOk="0">
                <a:moveTo>
                  <a:pt x="1757" y="0"/>
                </a:moveTo>
                <a:cubicBezTo>
                  <a:pt x="1693" y="0"/>
                  <a:pt x="1630" y="25"/>
                  <a:pt x="1580" y="75"/>
                </a:cubicBezTo>
                <a:cubicBezTo>
                  <a:pt x="1479" y="176"/>
                  <a:pt x="1479" y="335"/>
                  <a:pt x="1580" y="436"/>
                </a:cubicBezTo>
                <a:lnTo>
                  <a:pt x="1768" y="623"/>
                </a:lnTo>
                <a:cubicBezTo>
                  <a:pt x="1797" y="652"/>
                  <a:pt x="1775" y="702"/>
                  <a:pt x="1739" y="702"/>
                </a:cubicBezTo>
                <a:lnTo>
                  <a:pt x="253" y="702"/>
                </a:lnTo>
                <a:cubicBezTo>
                  <a:pt x="116" y="702"/>
                  <a:pt x="1" y="818"/>
                  <a:pt x="1" y="962"/>
                </a:cubicBezTo>
                <a:cubicBezTo>
                  <a:pt x="1" y="1099"/>
                  <a:pt x="116" y="1215"/>
                  <a:pt x="253" y="1215"/>
                </a:cubicBezTo>
                <a:lnTo>
                  <a:pt x="1739" y="1215"/>
                </a:lnTo>
                <a:cubicBezTo>
                  <a:pt x="1775" y="1215"/>
                  <a:pt x="1797" y="1265"/>
                  <a:pt x="1768" y="1294"/>
                </a:cubicBezTo>
                <a:lnTo>
                  <a:pt x="1580" y="1481"/>
                </a:lnTo>
                <a:cubicBezTo>
                  <a:pt x="1479" y="1582"/>
                  <a:pt x="1479" y="1741"/>
                  <a:pt x="1580" y="1842"/>
                </a:cubicBezTo>
                <a:cubicBezTo>
                  <a:pt x="1631" y="1892"/>
                  <a:pt x="1696" y="1918"/>
                  <a:pt x="1760" y="1918"/>
                </a:cubicBezTo>
                <a:cubicBezTo>
                  <a:pt x="1825" y="1918"/>
                  <a:pt x="1890" y="1892"/>
                  <a:pt x="1941" y="1842"/>
                </a:cubicBezTo>
                <a:lnTo>
                  <a:pt x="2676" y="1106"/>
                </a:lnTo>
                <a:cubicBezTo>
                  <a:pt x="2756" y="1027"/>
                  <a:pt x="2756" y="897"/>
                  <a:pt x="2676" y="811"/>
                </a:cubicBezTo>
                <a:lnTo>
                  <a:pt x="1941" y="82"/>
                </a:lnTo>
                <a:cubicBezTo>
                  <a:pt x="1889" y="27"/>
                  <a:pt x="1823" y="0"/>
                  <a:pt x="1757" y="0"/>
                </a:cubicBezTo>
                <a:close/>
              </a:path>
            </a:pathLst>
          </a:custGeom>
          <a:solidFill>
            <a:schemeClr val="tx2"/>
          </a:solidFill>
          <a:ln w="9525" cap="flat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7F2C56-E7AB-8AF3-C31B-86C0413C5D2D}"/>
              </a:ext>
            </a:extLst>
          </p:cNvPr>
          <p:cNvSpPr txBox="1"/>
          <p:nvPr/>
        </p:nvSpPr>
        <p:spPr>
          <a:xfrm>
            <a:off x="4229152" y="3671655"/>
            <a:ext cx="17572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000" dirty="0">
                <a:solidFill>
                  <a:schemeClr val="tx2"/>
                </a:solidFill>
                <a:latin typeface="Barlow"/>
                <a:sym typeface="Barlow"/>
              </a:rPr>
              <a:t>More gas</a:t>
            </a:r>
          </a:p>
          <a:p>
            <a:pPr algn="ctr"/>
            <a:r>
              <a:rPr lang="nl-NL" sz="2000" dirty="0" err="1">
                <a:solidFill>
                  <a:schemeClr val="tx2"/>
                </a:solidFill>
                <a:latin typeface="Barlow"/>
                <a:sym typeface="Barlow"/>
              </a:rPr>
              <a:t>influenced</a:t>
            </a:r>
            <a:endParaRPr lang="nl-NL" sz="2000" dirty="0">
              <a:solidFill>
                <a:schemeClr val="tx2"/>
              </a:solidFill>
              <a:latin typeface="Barlow"/>
              <a:sym typeface="Barlow"/>
            </a:endParaRPr>
          </a:p>
          <a:p>
            <a:pPr algn="ctr"/>
            <a:r>
              <a:rPr lang="nl-NL" sz="2000" dirty="0" err="1">
                <a:solidFill>
                  <a:schemeClr val="tx2"/>
                </a:solidFill>
                <a:latin typeface="Barlow"/>
                <a:sym typeface="Barlow"/>
              </a:rPr>
              <a:t>by</a:t>
            </a:r>
            <a:r>
              <a:rPr lang="nl-NL" sz="2000" dirty="0">
                <a:solidFill>
                  <a:schemeClr val="tx2"/>
                </a:solidFill>
                <a:latin typeface="Barlow"/>
                <a:sym typeface="Barlow"/>
              </a:rPr>
              <a:t> </a:t>
            </a:r>
            <a:r>
              <a:rPr lang="nl-NL" sz="2000" dirty="0" err="1">
                <a:solidFill>
                  <a:schemeClr val="tx2"/>
                </a:solidFill>
                <a:latin typeface="Barlow"/>
                <a:sym typeface="Barlow"/>
              </a:rPr>
              <a:t>the</a:t>
            </a:r>
            <a:r>
              <a:rPr lang="nl-NL" sz="2000" dirty="0">
                <a:solidFill>
                  <a:schemeClr val="tx2"/>
                </a:solidFill>
                <a:latin typeface="Barlow"/>
                <a:sym typeface="Barlow"/>
              </a:rPr>
              <a:t> </a:t>
            </a:r>
            <a:r>
              <a:rPr lang="nl-NL" sz="2000" dirty="0" err="1">
                <a:solidFill>
                  <a:schemeClr val="tx2"/>
                </a:solidFill>
                <a:latin typeface="Barlow"/>
                <a:sym typeface="Barlow"/>
              </a:rPr>
              <a:t>outflow</a:t>
            </a:r>
            <a:endParaRPr lang="nl-NL" sz="2000" dirty="0">
              <a:solidFill>
                <a:schemeClr val="tx2"/>
              </a:solidFill>
              <a:latin typeface="Barlow"/>
              <a:sym typeface="Barlow"/>
            </a:endParaRPr>
          </a:p>
        </p:txBody>
      </p:sp>
      <p:pic>
        <p:nvPicPr>
          <p:cNvPr id="6" name="Picture 5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A8CB3EC4-91A9-EA46-F02F-5B0E61177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495" y="1329176"/>
            <a:ext cx="2950276" cy="2212707"/>
          </a:xfrm>
          <a:prstGeom prst="rect">
            <a:avLst/>
          </a:prstGeom>
        </p:spPr>
      </p:pic>
      <p:pic>
        <p:nvPicPr>
          <p:cNvPr id="7" name="Picture 6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EAD9F1F2-D9BF-F46D-BD1A-6D4599945F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9740" y="1329175"/>
            <a:ext cx="2950276" cy="2212707"/>
          </a:xfrm>
          <a:prstGeom prst="rect">
            <a:avLst/>
          </a:prstGeom>
        </p:spPr>
      </p:pic>
      <p:pic>
        <p:nvPicPr>
          <p:cNvPr id="10" name="Picture 9" descr="A map of a weather forecast&#10;&#10;AI-generated content may be incorrect.">
            <a:extLst>
              <a:ext uri="{FF2B5EF4-FFF2-40B4-BE49-F238E27FC236}">
                <a16:creationId xmlns:a16="http://schemas.microsoft.com/office/drawing/2014/main" id="{CD8A6007-A452-1128-E964-44FD8BD41F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0016" y="1329174"/>
            <a:ext cx="2176402" cy="16981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644AA98-AB37-787F-AD6D-580DEB25B68E}"/>
              </a:ext>
            </a:extLst>
          </p:cNvPr>
          <p:cNvSpPr txBox="1"/>
          <p:nvPr/>
        </p:nvSpPr>
        <p:spPr>
          <a:xfrm>
            <a:off x="1141152" y="3979430"/>
            <a:ext cx="26148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L" sz="2000" dirty="0">
                <a:solidFill>
                  <a:schemeClr val="tx2"/>
                </a:solidFill>
                <a:latin typeface="Barlow"/>
                <a:sym typeface="Barlow"/>
              </a:rPr>
              <a:t>Increase in inclination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878D44-B740-750B-F32E-31CD19BA6FCB}"/>
              </a:ext>
            </a:extLst>
          </p:cNvPr>
          <p:cNvSpPr txBox="1"/>
          <p:nvPr/>
        </p:nvSpPr>
        <p:spPr>
          <a:xfrm>
            <a:off x="6203026" y="3825544"/>
            <a:ext cx="21146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000" dirty="0">
                <a:solidFill>
                  <a:schemeClr val="tx2"/>
                </a:solidFill>
                <a:latin typeface="Barlow"/>
                <a:sym typeface="Barlow"/>
              </a:rPr>
              <a:t>More</a:t>
            </a:r>
          </a:p>
          <a:p>
            <a:pPr algn="ctr"/>
            <a:r>
              <a:rPr lang="nl-NL" sz="2000" dirty="0">
                <a:solidFill>
                  <a:schemeClr val="tx2"/>
                </a:solidFill>
                <a:latin typeface="Barlow"/>
                <a:sym typeface="Barlow"/>
              </a:rPr>
              <a:t>“</a:t>
            </a:r>
            <a:r>
              <a:rPr lang="nl-NL" sz="2000" dirty="0" err="1">
                <a:solidFill>
                  <a:schemeClr val="tx2"/>
                </a:solidFill>
                <a:latin typeface="Barlow"/>
                <a:sym typeface="Barlow"/>
              </a:rPr>
              <a:t>turbulence</a:t>
            </a:r>
            <a:r>
              <a:rPr lang="nl-NL" sz="2000" dirty="0">
                <a:solidFill>
                  <a:schemeClr val="tx2"/>
                </a:solidFill>
                <a:latin typeface="Barlow"/>
                <a:sym typeface="Barlow"/>
              </a:rPr>
              <a:t>”</a:t>
            </a:r>
            <a:endParaRPr lang="en-NL" sz="2000" dirty="0">
              <a:solidFill>
                <a:schemeClr val="tx2"/>
              </a:solidFill>
              <a:latin typeface="Barlow"/>
              <a:sym typeface="Barlow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364046-5B2D-713D-35EE-2E37444A4080}"/>
              </a:ext>
            </a:extLst>
          </p:cNvPr>
          <p:cNvSpPr txBox="1"/>
          <p:nvPr/>
        </p:nvSpPr>
        <p:spPr>
          <a:xfrm>
            <a:off x="5984458" y="3873905"/>
            <a:ext cx="3834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L" sz="3200" b="1" dirty="0">
                <a:solidFill>
                  <a:schemeClr val="tx2"/>
                </a:solidFill>
                <a:latin typeface="Barlow" pitchFamily="2" charset="77"/>
              </a:rPr>
              <a:t>+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FEACEF-2F48-3DAD-8BE7-9D584DD76545}"/>
              </a:ext>
            </a:extLst>
          </p:cNvPr>
          <p:cNvSpPr txBox="1"/>
          <p:nvPr/>
        </p:nvSpPr>
        <p:spPr>
          <a:xfrm>
            <a:off x="1800435" y="3467714"/>
            <a:ext cx="7825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>
                <a:solidFill>
                  <a:schemeClr val="tx2"/>
                </a:solidFill>
                <a:latin typeface="Barlow" pitchFamily="2" charset="77"/>
              </a:rPr>
              <a:t>I</a:t>
            </a:r>
            <a:r>
              <a:rPr lang="en-NL" sz="1000" b="1" dirty="0">
                <a:solidFill>
                  <a:schemeClr val="tx2"/>
                </a:solidFill>
                <a:latin typeface="Barlow" pitchFamily="2" charset="77"/>
              </a:rPr>
              <a:t>nclination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6AC31E7-60C7-F67E-EEA4-330C32EF2213}"/>
              </a:ext>
            </a:extLst>
          </p:cNvPr>
          <p:cNvCxnSpPr/>
          <p:nvPr/>
        </p:nvCxnSpPr>
        <p:spPr>
          <a:xfrm flipH="1">
            <a:off x="1869949" y="3677067"/>
            <a:ext cx="632614" cy="0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A96BB78-9D43-36F5-5B26-1C69EFCD46AD}"/>
              </a:ext>
            </a:extLst>
          </p:cNvPr>
          <p:cNvSpPr txBox="1"/>
          <p:nvPr/>
        </p:nvSpPr>
        <p:spPr>
          <a:xfrm>
            <a:off x="3463475" y="3467714"/>
            <a:ext cx="7825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>
                <a:solidFill>
                  <a:schemeClr val="tx2"/>
                </a:solidFill>
                <a:latin typeface="Barlow" pitchFamily="2" charset="77"/>
              </a:rPr>
              <a:t>I</a:t>
            </a:r>
            <a:r>
              <a:rPr lang="en-NL" sz="1000" b="1" dirty="0">
                <a:solidFill>
                  <a:schemeClr val="tx2"/>
                </a:solidFill>
                <a:latin typeface="Barlow" pitchFamily="2" charset="77"/>
              </a:rPr>
              <a:t>nclination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85E8446-2393-AF09-D26A-CD8C1443A1AB}"/>
              </a:ext>
            </a:extLst>
          </p:cNvPr>
          <p:cNvCxnSpPr/>
          <p:nvPr/>
        </p:nvCxnSpPr>
        <p:spPr>
          <a:xfrm flipH="1">
            <a:off x="3532989" y="3677067"/>
            <a:ext cx="632614" cy="0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DA5980E-7D31-D8A2-1184-271A58C8A2E0}"/>
              </a:ext>
            </a:extLst>
          </p:cNvPr>
          <p:cNvSpPr txBox="1"/>
          <p:nvPr/>
        </p:nvSpPr>
        <p:spPr>
          <a:xfrm>
            <a:off x="2577026" y="4866501"/>
            <a:ext cx="39899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1200" dirty="0">
                <a:solidFill>
                  <a:schemeClr val="accent6"/>
                </a:solidFill>
                <a:latin typeface="Barlow" pitchFamily="2" charset="77"/>
              </a:rPr>
              <a:t>Yuze Zhang - </a:t>
            </a:r>
            <a:r>
              <a:rPr lang="en-GB" sz="1200" dirty="0" err="1">
                <a:solidFill>
                  <a:schemeClr val="accent6"/>
                </a:solidFill>
                <a:latin typeface="Barlow" pitchFamily="2" charset="77"/>
              </a:rPr>
              <a:t>yuzezhang@mail.strw.leidenuniv.nl</a:t>
            </a:r>
            <a:r>
              <a:rPr lang="en-NL" sz="1200" dirty="0">
                <a:solidFill>
                  <a:schemeClr val="accent6"/>
                </a:solidFill>
                <a:latin typeface="Barlow" pitchFamily="2" charset="77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1D6ADE-4D0A-00AA-E6AE-A231CC629300}"/>
              </a:ext>
            </a:extLst>
          </p:cNvPr>
          <p:cNvSpPr txBox="1"/>
          <p:nvPr/>
        </p:nvSpPr>
        <p:spPr>
          <a:xfrm>
            <a:off x="8781956" y="4835723"/>
            <a:ext cx="351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b="1" dirty="0">
                <a:solidFill>
                  <a:schemeClr val="accent6"/>
                </a:solidFill>
                <a:latin typeface="Barlow" pitchFamily="2" charset="77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108778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7">
          <a:extLst>
            <a:ext uri="{FF2B5EF4-FFF2-40B4-BE49-F238E27FC236}">
              <a16:creationId xmlns:a16="http://schemas.microsoft.com/office/drawing/2014/main" id="{4D377219-8C23-993B-C8C1-39F133776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2557;p59">
            <a:extLst>
              <a:ext uri="{FF2B5EF4-FFF2-40B4-BE49-F238E27FC236}">
                <a16:creationId xmlns:a16="http://schemas.microsoft.com/office/drawing/2014/main" id="{6ED7EC04-A5A8-7F4B-3CC6-90572B38F42A}"/>
              </a:ext>
            </a:extLst>
          </p:cNvPr>
          <p:cNvSpPr/>
          <p:nvPr/>
        </p:nvSpPr>
        <p:spPr>
          <a:xfrm>
            <a:off x="167943" y="3578683"/>
            <a:ext cx="273600" cy="2736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2557;p59">
            <a:extLst>
              <a:ext uri="{FF2B5EF4-FFF2-40B4-BE49-F238E27FC236}">
                <a16:creationId xmlns:a16="http://schemas.microsoft.com/office/drawing/2014/main" id="{8867C884-20FF-273F-3D79-F4B193A2B3B0}"/>
              </a:ext>
            </a:extLst>
          </p:cNvPr>
          <p:cNvSpPr/>
          <p:nvPr/>
        </p:nvSpPr>
        <p:spPr>
          <a:xfrm>
            <a:off x="8710069" y="3780473"/>
            <a:ext cx="213000" cy="2130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857A37-4082-0ABC-D47B-E65CD7DF39A3}"/>
              </a:ext>
            </a:extLst>
          </p:cNvPr>
          <p:cNvSpPr/>
          <p:nvPr/>
        </p:nvSpPr>
        <p:spPr>
          <a:xfrm>
            <a:off x="384605" y="1230725"/>
            <a:ext cx="8387436" cy="3586367"/>
          </a:xfrm>
          <a:prstGeom prst="rect">
            <a:avLst/>
          </a:prstGeom>
          <a:solidFill>
            <a:schemeClr val="accent2">
              <a:alpha val="5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3E4AED-F615-5DCB-A3B0-51FF55934C81}"/>
              </a:ext>
            </a:extLst>
          </p:cNvPr>
          <p:cNvSpPr txBox="1"/>
          <p:nvPr/>
        </p:nvSpPr>
        <p:spPr>
          <a:xfrm>
            <a:off x="5903818" y="3852283"/>
            <a:ext cx="21146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000" dirty="0">
                <a:solidFill>
                  <a:schemeClr val="tx2"/>
                </a:solidFill>
                <a:latin typeface="Barlow"/>
                <a:sym typeface="Barlow"/>
              </a:rPr>
              <a:t>More</a:t>
            </a:r>
          </a:p>
          <a:p>
            <a:pPr algn="ctr"/>
            <a:r>
              <a:rPr lang="nl-NL" sz="2000" dirty="0">
                <a:solidFill>
                  <a:schemeClr val="tx2"/>
                </a:solidFill>
                <a:latin typeface="Barlow"/>
                <a:sym typeface="Barlow"/>
              </a:rPr>
              <a:t>“</a:t>
            </a:r>
            <a:r>
              <a:rPr lang="nl-NL" sz="2000" dirty="0" err="1">
                <a:solidFill>
                  <a:schemeClr val="tx2"/>
                </a:solidFill>
                <a:latin typeface="Barlow"/>
                <a:sym typeface="Barlow"/>
              </a:rPr>
              <a:t>turbulence</a:t>
            </a:r>
            <a:r>
              <a:rPr lang="nl-NL" sz="2000" dirty="0">
                <a:solidFill>
                  <a:schemeClr val="tx2"/>
                </a:solidFill>
                <a:latin typeface="Barlow"/>
                <a:sym typeface="Barlow"/>
              </a:rPr>
              <a:t>”</a:t>
            </a:r>
            <a:endParaRPr lang="en-NL" sz="2000" dirty="0">
              <a:solidFill>
                <a:schemeClr val="tx2"/>
              </a:solidFill>
              <a:latin typeface="Barlow"/>
              <a:sym typeface="Barlow"/>
            </a:endParaRPr>
          </a:p>
        </p:txBody>
      </p:sp>
      <p:sp>
        <p:nvSpPr>
          <p:cNvPr id="2558" name="Google Shape;2558;p59">
            <a:extLst>
              <a:ext uri="{FF2B5EF4-FFF2-40B4-BE49-F238E27FC236}">
                <a16:creationId xmlns:a16="http://schemas.microsoft.com/office/drawing/2014/main" id="{B1AB2EBE-5931-0F08-EBCF-0841A5375393}"/>
              </a:ext>
            </a:extLst>
          </p:cNvPr>
          <p:cNvSpPr/>
          <p:nvPr/>
        </p:nvSpPr>
        <p:spPr>
          <a:xfrm>
            <a:off x="2060213" y="2909564"/>
            <a:ext cx="213000" cy="2130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2486FD53-A156-0AEF-8E0D-4E9AC4FAC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582" y="1329174"/>
            <a:ext cx="2950277" cy="2212708"/>
          </a:xfrm>
          <a:prstGeom prst="rect">
            <a:avLst/>
          </a:prstGeom>
        </p:spPr>
      </p:pic>
      <p:pic>
        <p:nvPicPr>
          <p:cNvPr id="4" name="Picture 3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E38856E9-D072-4B05-DA4D-1623BA1CAD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6996" y="1329172"/>
            <a:ext cx="2950277" cy="2212707"/>
          </a:xfrm>
          <a:prstGeom prst="rect">
            <a:avLst/>
          </a:prstGeom>
        </p:spPr>
      </p:pic>
      <p:sp>
        <p:nvSpPr>
          <p:cNvPr id="2550" name="Google Shape;2550;p59">
            <a:extLst>
              <a:ext uri="{FF2B5EF4-FFF2-40B4-BE49-F238E27FC236}">
                <a16:creationId xmlns:a16="http://schemas.microsoft.com/office/drawing/2014/main" id="{EDFE0DBC-712C-A222-6451-9F952DEAB8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Sensitivity Analysis (complete outflow)</a:t>
            </a:r>
            <a:endParaRPr dirty="0"/>
          </a:p>
        </p:txBody>
      </p:sp>
      <p:sp>
        <p:nvSpPr>
          <p:cNvPr id="2557" name="Google Shape;2557;p59">
            <a:extLst>
              <a:ext uri="{FF2B5EF4-FFF2-40B4-BE49-F238E27FC236}">
                <a16:creationId xmlns:a16="http://schemas.microsoft.com/office/drawing/2014/main" id="{6F1DAC73-B0F6-AE17-601F-2FA9E94C9F68}"/>
              </a:ext>
            </a:extLst>
          </p:cNvPr>
          <p:cNvSpPr/>
          <p:nvPr/>
        </p:nvSpPr>
        <p:spPr>
          <a:xfrm>
            <a:off x="6638395" y="232025"/>
            <a:ext cx="213000" cy="2130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4246;p75">
            <a:extLst>
              <a:ext uri="{FF2B5EF4-FFF2-40B4-BE49-F238E27FC236}">
                <a16:creationId xmlns:a16="http://schemas.microsoft.com/office/drawing/2014/main" id="{DF34B84D-8862-A1E6-3A8C-460554214D38}"/>
              </a:ext>
            </a:extLst>
          </p:cNvPr>
          <p:cNvSpPr/>
          <p:nvPr/>
        </p:nvSpPr>
        <p:spPr>
          <a:xfrm>
            <a:off x="3560088" y="4040273"/>
            <a:ext cx="400110" cy="278427"/>
          </a:xfrm>
          <a:custGeom>
            <a:avLst/>
            <a:gdLst/>
            <a:ahLst/>
            <a:cxnLst/>
            <a:rect l="l" t="t" r="r" b="b"/>
            <a:pathLst>
              <a:path w="2756" h="1918" extrusionOk="0">
                <a:moveTo>
                  <a:pt x="1757" y="0"/>
                </a:moveTo>
                <a:cubicBezTo>
                  <a:pt x="1693" y="0"/>
                  <a:pt x="1630" y="25"/>
                  <a:pt x="1580" y="75"/>
                </a:cubicBezTo>
                <a:cubicBezTo>
                  <a:pt x="1479" y="176"/>
                  <a:pt x="1479" y="335"/>
                  <a:pt x="1580" y="436"/>
                </a:cubicBezTo>
                <a:lnTo>
                  <a:pt x="1768" y="623"/>
                </a:lnTo>
                <a:cubicBezTo>
                  <a:pt x="1797" y="652"/>
                  <a:pt x="1775" y="702"/>
                  <a:pt x="1739" y="702"/>
                </a:cubicBezTo>
                <a:lnTo>
                  <a:pt x="253" y="702"/>
                </a:lnTo>
                <a:cubicBezTo>
                  <a:pt x="116" y="702"/>
                  <a:pt x="1" y="818"/>
                  <a:pt x="1" y="962"/>
                </a:cubicBezTo>
                <a:cubicBezTo>
                  <a:pt x="1" y="1099"/>
                  <a:pt x="116" y="1215"/>
                  <a:pt x="253" y="1215"/>
                </a:cubicBezTo>
                <a:lnTo>
                  <a:pt x="1739" y="1215"/>
                </a:lnTo>
                <a:cubicBezTo>
                  <a:pt x="1775" y="1215"/>
                  <a:pt x="1797" y="1265"/>
                  <a:pt x="1768" y="1294"/>
                </a:cubicBezTo>
                <a:lnTo>
                  <a:pt x="1580" y="1481"/>
                </a:lnTo>
                <a:cubicBezTo>
                  <a:pt x="1479" y="1582"/>
                  <a:pt x="1479" y="1741"/>
                  <a:pt x="1580" y="1842"/>
                </a:cubicBezTo>
                <a:cubicBezTo>
                  <a:pt x="1631" y="1892"/>
                  <a:pt x="1696" y="1918"/>
                  <a:pt x="1760" y="1918"/>
                </a:cubicBezTo>
                <a:cubicBezTo>
                  <a:pt x="1825" y="1918"/>
                  <a:pt x="1890" y="1892"/>
                  <a:pt x="1941" y="1842"/>
                </a:cubicBezTo>
                <a:lnTo>
                  <a:pt x="2676" y="1106"/>
                </a:lnTo>
                <a:cubicBezTo>
                  <a:pt x="2756" y="1027"/>
                  <a:pt x="2756" y="897"/>
                  <a:pt x="2676" y="811"/>
                </a:cubicBezTo>
                <a:lnTo>
                  <a:pt x="1941" y="82"/>
                </a:lnTo>
                <a:cubicBezTo>
                  <a:pt x="1889" y="27"/>
                  <a:pt x="1823" y="0"/>
                  <a:pt x="1757" y="0"/>
                </a:cubicBezTo>
                <a:close/>
              </a:path>
            </a:pathLst>
          </a:custGeom>
          <a:solidFill>
            <a:schemeClr val="tx2"/>
          </a:solidFill>
          <a:ln w="9525" cap="flat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Picture 9" descr="A map of a weather forecast&#10;&#10;AI-generated content may be incorrect.">
            <a:extLst>
              <a:ext uri="{FF2B5EF4-FFF2-40B4-BE49-F238E27FC236}">
                <a16:creationId xmlns:a16="http://schemas.microsoft.com/office/drawing/2014/main" id="{9CE4CA1E-EB53-B7BD-5F90-28B43BAF4C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0016" y="1329174"/>
            <a:ext cx="2176402" cy="16981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0C4E3DC-3496-D99E-771C-A2B4F888AFC6}"/>
              </a:ext>
            </a:extLst>
          </p:cNvPr>
          <p:cNvSpPr txBox="1"/>
          <p:nvPr/>
        </p:nvSpPr>
        <p:spPr>
          <a:xfrm>
            <a:off x="1328525" y="3979430"/>
            <a:ext cx="2175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L" sz="2000" dirty="0">
                <a:solidFill>
                  <a:schemeClr val="tx2"/>
                </a:solidFill>
                <a:latin typeface="Barlow"/>
                <a:sym typeface="Barlow"/>
              </a:rPr>
              <a:t>Increase in speed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8CC3BB-7746-68F2-34A5-BCC68BD0447D}"/>
              </a:ext>
            </a:extLst>
          </p:cNvPr>
          <p:cNvSpPr txBox="1"/>
          <p:nvPr/>
        </p:nvSpPr>
        <p:spPr>
          <a:xfrm>
            <a:off x="4023564" y="3671652"/>
            <a:ext cx="17572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000" dirty="0">
                <a:solidFill>
                  <a:schemeClr val="tx2"/>
                </a:solidFill>
                <a:latin typeface="Barlow"/>
                <a:sym typeface="Barlow"/>
              </a:rPr>
              <a:t>More gas</a:t>
            </a:r>
          </a:p>
          <a:p>
            <a:pPr algn="ctr"/>
            <a:r>
              <a:rPr lang="nl-NL" sz="2000" dirty="0" err="1">
                <a:solidFill>
                  <a:schemeClr val="tx2"/>
                </a:solidFill>
                <a:latin typeface="Barlow"/>
                <a:sym typeface="Barlow"/>
              </a:rPr>
              <a:t>influenced</a:t>
            </a:r>
            <a:endParaRPr lang="nl-NL" sz="2000" dirty="0">
              <a:solidFill>
                <a:schemeClr val="tx2"/>
              </a:solidFill>
              <a:latin typeface="Barlow"/>
              <a:sym typeface="Barlow"/>
            </a:endParaRPr>
          </a:p>
          <a:p>
            <a:pPr algn="ctr"/>
            <a:r>
              <a:rPr lang="nl-NL" sz="2000" dirty="0" err="1">
                <a:solidFill>
                  <a:schemeClr val="tx2"/>
                </a:solidFill>
                <a:latin typeface="Barlow"/>
                <a:sym typeface="Barlow"/>
              </a:rPr>
              <a:t>by</a:t>
            </a:r>
            <a:r>
              <a:rPr lang="nl-NL" sz="2000" dirty="0">
                <a:solidFill>
                  <a:schemeClr val="tx2"/>
                </a:solidFill>
                <a:latin typeface="Barlow"/>
                <a:sym typeface="Barlow"/>
              </a:rPr>
              <a:t> </a:t>
            </a:r>
            <a:r>
              <a:rPr lang="nl-NL" sz="2000" dirty="0" err="1">
                <a:solidFill>
                  <a:schemeClr val="tx2"/>
                </a:solidFill>
                <a:latin typeface="Barlow"/>
                <a:sym typeface="Barlow"/>
              </a:rPr>
              <a:t>the</a:t>
            </a:r>
            <a:r>
              <a:rPr lang="nl-NL" sz="2000" dirty="0">
                <a:solidFill>
                  <a:schemeClr val="tx2"/>
                </a:solidFill>
                <a:latin typeface="Barlow"/>
                <a:sym typeface="Barlow"/>
              </a:rPr>
              <a:t> </a:t>
            </a:r>
            <a:r>
              <a:rPr lang="nl-NL" sz="2000" dirty="0" err="1">
                <a:solidFill>
                  <a:schemeClr val="tx2"/>
                </a:solidFill>
                <a:latin typeface="Barlow"/>
                <a:sym typeface="Barlow"/>
              </a:rPr>
              <a:t>outflow</a:t>
            </a:r>
            <a:endParaRPr lang="nl-NL" sz="2000" dirty="0">
              <a:solidFill>
                <a:schemeClr val="tx2"/>
              </a:solidFill>
              <a:latin typeface="Barlow"/>
              <a:sym typeface="Barlow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85575D-2C1D-2700-6B92-1F0FD6148C0C}"/>
              </a:ext>
            </a:extLst>
          </p:cNvPr>
          <p:cNvSpPr txBox="1"/>
          <p:nvPr/>
        </p:nvSpPr>
        <p:spPr>
          <a:xfrm>
            <a:off x="5743339" y="3875041"/>
            <a:ext cx="3834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L" sz="3200" b="1" dirty="0">
                <a:solidFill>
                  <a:schemeClr val="tx2"/>
                </a:solidFill>
                <a:latin typeface="Barlow" pitchFamily="2" charset="77"/>
              </a:rPr>
              <a:t>+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5E064E-E1F8-3590-D2CF-4DC679E48447}"/>
              </a:ext>
            </a:extLst>
          </p:cNvPr>
          <p:cNvSpPr txBox="1"/>
          <p:nvPr/>
        </p:nvSpPr>
        <p:spPr>
          <a:xfrm>
            <a:off x="2577026" y="4866501"/>
            <a:ext cx="39899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1200" dirty="0">
                <a:solidFill>
                  <a:schemeClr val="accent6"/>
                </a:solidFill>
                <a:latin typeface="Barlow" pitchFamily="2" charset="77"/>
              </a:rPr>
              <a:t>Yuze Zhang - </a:t>
            </a:r>
            <a:r>
              <a:rPr lang="en-GB" sz="1200" dirty="0" err="1">
                <a:solidFill>
                  <a:schemeClr val="accent6"/>
                </a:solidFill>
                <a:latin typeface="Barlow" pitchFamily="2" charset="77"/>
              </a:rPr>
              <a:t>yuzezhang@mail.strw.leidenuniv.nl</a:t>
            </a:r>
            <a:r>
              <a:rPr lang="en-NL" sz="1200" dirty="0">
                <a:solidFill>
                  <a:schemeClr val="accent6"/>
                </a:solidFill>
                <a:latin typeface="Barlow" pitchFamily="2" charset="77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DB8E8E-F46D-9B52-7FCC-C0116765656D}"/>
              </a:ext>
            </a:extLst>
          </p:cNvPr>
          <p:cNvSpPr txBox="1"/>
          <p:nvPr/>
        </p:nvSpPr>
        <p:spPr>
          <a:xfrm>
            <a:off x="8781956" y="4835723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b="1" dirty="0">
                <a:solidFill>
                  <a:schemeClr val="accent6"/>
                </a:solidFill>
                <a:latin typeface="Barlow" pitchFamily="2" charset="77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497129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animBg="1"/>
      <p:bldP spid="8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7">
          <a:extLst>
            <a:ext uri="{FF2B5EF4-FFF2-40B4-BE49-F238E27FC236}">
              <a16:creationId xmlns:a16="http://schemas.microsoft.com/office/drawing/2014/main" id="{140CF84B-94E3-3514-1D2B-0F7982814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2557;p59">
            <a:extLst>
              <a:ext uri="{FF2B5EF4-FFF2-40B4-BE49-F238E27FC236}">
                <a16:creationId xmlns:a16="http://schemas.microsoft.com/office/drawing/2014/main" id="{BC42E3A3-583A-E2DA-AAB5-0960709A76F0}"/>
              </a:ext>
            </a:extLst>
          </p:cNvPr>
          <p:cNvSpPr/>
          <p:nvPr/>
        </p:nvSpPr>
        <p:spPr>
          <a:xfrm>
            <a:off x="167943" y="3578683"/>
            <a:ext cx="273600" cy="2736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2557;p59">
            <a:extLst>
              <a:ext uri="{FF2B5EF4-FFF2-40B4-BE49-F238E27FC236}">
                <a16:creationId xmlns:a16="http://schemas.microsoft.com/office/drawing/2014/main" id="{A99EB8DF-68B9-ED13-C413-F514D8DDD304}"/>
              </a:ext>
            </a:extLst>
          </p:cNvPr>
          <p:cNvSpPr/>
          <p:nvPr/>
        </p:nvSpPr>
        <p:spPr>
          <a:xfrm>
            <a:off x="8710069" y="3780473"/>
            <a:ext cx="213000" cy="2130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8" name="Google Shape;2558;p59">
            <a:extLst>
              <a:ext uri="{FF2B5EF4-FFF2-40B4-BE49-F238E27FC236}">
                <a16:creationId xmlns:a16="http://schemas.microsoft.com/office/drawing/2014/main" id="{ACC2ECD8-3352-0BE0-BADD-D29D5BD08B2B}"/>
              </a:ext>
            </a:extLst>
          </p:cNvPr>
          <p:cNvSpPr/>
          <p:nvPr/>
        </p:nvSpPr>
        <p:spPr>
          <a:xfrm>
            <a:off x="2060213" y="2909564"/>
            <a:ext cx="213000" cy="2130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2E27C2-3C86-1D4E-02E2-FD106786ECE8}"/>
              </a:ext>
            </a:extLst>
          </p:cNvPr>
          <p:cNvSpPr/>
          <p:nvPr/>
        </p:nvSpPr>
        <p:spPr>
          <a:xfrm>
            <a:off x="384605" y="1230725"/>
            <a:ext cx="8387436" cy="3586367"/>
          </a:xfrm>
          <a:prstGeom prst="rect">
            <a:avLst/>
          </a:prstGeom>
          <a:solidFill>
            <a:schemeClr val="accent2">
              <a:alpha val="5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2550" name="Google Shape;2550;p59">
            <a:extLst>
              <a:ext uri="{FF2B5EF4-FFF2-40B4-BE49-F238E27FC236}">
                <a16:creationId xmlns:a16="http://schemas.microsoft.com/office/drawing/2014/main" id="{26FD8A73-417A-B48C-1761-F2EA02BF6FD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Sensitivity Analysis (complete outflow)</a:t>
            </a:r>
            <a:endParaRPr dirty="0"/>
          </a:p>
        </p:txBody>
      </p:sp>
      <p:sp>
        <p:nvSpPr>
          <p:cNvPr id="2557" name="Google Shape;2557;p59">
            <a:extLst>
              <a:ext uri="{FF2B5EF4-FFF2-40B4-BE49-F238E27FC236}">
                <a16:creationId xmlns:a16="http://schemas.microsoft.com/office/drawing/2014/main" id="{46D08A70-4ADA-EC27-C2D8-D71C35D2D8D8}"/>
              </a:ext>
            </a:extLst>
          </p:cNvPr>
          <p:cNvSpPr/>
          <p:nvPr/>
        </p:nvSpPr>
        <p:spPr>
          <a:xfrm>
            <a:off x="6638395" y="232025"/>
            <a:ext cx="213000" cy="2130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4246;p75">
            <a:extLst>
              <a:ext uri="{FF2B5EF4-FFF2-40B4-BE49-F238E27FC236}">
                <a16:creationId xmlns:a16="http://schemas.microsoft.com/office/drawing/2014/main" id="{43D71B98-93DA-8AA5-026E-CBD87570D69A}"/>
              </a:ext>
            </a:extLst>
          </p:cNvPr>
          <p:cNvSpPr/>
          <p:nvPr/>
        </p:nvSpPr>
        <p:spPr>
          <a:xfrm>
            <a:off x="5176844" y="4040273"/>
            <a:ext cx="400110" cy="278427"/>
          </a:xfrm>
          <a:custGeom>
            <a:avLst/>
            <a:gdLst/>
            <a:ahLst/>
            <a:cxnLst/>
            <a:rect l="l" t="t" r="r" b="b"/>
            <a:pathLst>
              <a:path w="2756" h="1918" extrusionOk="0">
                <a:moveTo>
                  <a:pt x="1757" y="0"/>
                </a:moveTo>
                <a:cubicBezTo>
                  <a:pt x="1693" y="0"/>
                  <a:pt x="1630" y="25"/>
                  <a:pt x="1580" y="75"/>
                </a:cubicBezTo>
                <a:cubicBezTo>
                  <a:pt x="1479" y="176"/>
                  <a:pt x="1479" y="335"/>
                  <a:pt x="1580" y="436"/>
                </a:cubicBezTo>
                <a:lnTo>
                  <a:pt x="1768" y="623"/>
                </a:lnTo>
                <a:cubicBezTo>
                  <a:pt x="1797" y="652"/>
                  <a:pt x="1775" y="702"/>
                  <a:pt x="1739" y="702"/>
                </a:cubicBezTo>
                <a:lnTo>
                  <a:pt x="253" y="702"/>
                </a:lnTo>
                <a:cubicBezTo>
                  <a:pt x="116" y="702"/>
                  <a:pt x="1" y="818"/>
                  <a:pt x="1" y="962"/>
                </a:cubicBezTo>
                <a:cubicBezTo>
                  <a:pt x="1" y="1099"/>
                  <a:pt x="116" y="1215"/>
                  <a:pt x="253" y="1215"/>
                </a:cubicBezTo>
                <a:lnTo>
                  <a:pt x="1739" y="1215"/>
                </a:lnTo>
                <a:cubicBezTo>
                  <a:pt x="1775" y="1215"/>
                  <a:pt x="1797" y="1265"/>
                  <a:pt x="1768" y="1294"/>
                </a:cubicBezTo>
                <a:lnTo>
                  <a:pt x="1580" y="1481"/>
                </a:lnTo>
                <a:cubicBezTo>
                  <a:pt x="1479" y="1582"/>
                  <a:pt x="1479" y="1741"/>
                  <a:pt x="1580" y="1842"/>
                </a:cubicBezTo>
                <a:cubicBezTo>
                  <a:pt x="1631" y="1892"/>
                  <a:pt x="1696" y="1918"/>
                  <a:pt x="1760" y="1918"/>
                </a:cubicBezTo>
                <a:cubicBezTo>
                  <a:pt x="1825" y="1918"/>
                  <a:pt x="1890" y="1892"/>
                  <a:pt x="1941" y="1842"/>
                </a:cubicBezTo>
                <a:lnTo>
                  <a:pt x="2676" y="1106"/>
                </a:lnTo>
                <a:cubicBezTo>
                  <a:pt x="2756" y="1027"/>
                  <a:pt x="2756" y="897"/>
                  <a:pt x="2676" y="811"/>
                </a:cubicBezTo>
                <a:lnTo>
                  <a:pt x="1941" y="82"/>
                </a:lnTo>
                <a:cubicBezTo>
                  <a:pt x="1889" y="27"/>
                  <a:pt x="1823" y="0"/>
                  <a:pt x="1757" y="0"/>
                </a:cubicBezTo>
                <a:close/>
              </a:path>
            </a:pathLst>
          </a:custGeom>
          <a:solidFill>
            <a:schemeClr val="tx2"/>
          </a:solidFill>
          <a:ln w="9525" cap="flat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Picture 9" descr="A map of a weather forecast&#10;&#10;AI-generated content may be incorrect.">
            <a:extLst>
              <a:ext uri="{FF2B5EF4-FFF2-40B4-BE49-F238E27FC236}">
                <a16:creationId xmlns:a16="http://schemas.microsoft.com/office/drawing/2014/main" id="{B10ED38F-F72D-002E-EF46-FB56638A3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5588" y="1325788"/>
            <a:ext cx="2176402" cy="16981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A93286E-4556-D4CA-8D8F-1CECB3F15C57}"/>
              </a:ext>
            </a:extLst>
          </p:cNvPr>
          <p:cNvSpPr txBox="1"/>
          <p:nvPr/>
        </p:nvSpPr>
        <p:spPr>
          <a:xfrm>
            <a:off x="1766590" y="3979429"/>
            <a:ext cx="3259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L" sz="2000" dirty="0">
                <a:solidFill>
                  <a:schemeClr val="tx2"/>
                </a:solidFill>
                <a:latin typeface="Barlow"/>
                <a:sym typeface="Barlow"/>
              </a:rPr>
              <a:t>Increase gas concentration</a:t>
            </a:r>
          </a:p>
        </p:txBody>
      </p:sp>
      <p:pic>
        <p:nvPicPr>
          <p:cNvPr id="5" name="Picture 4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0B7C6CB9-A7FD-E661-CE3A-8D2C03473C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5311" y="1329169"/>
            <a:ext cx="2950277" cy="22127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27D43B-B483-F47C-89EB-FA2E09DD6FBB}"/>
              </a:ext>
            </a:extLst>
          </p:cNvPr>
          <p:cNvSpPr txBox="1"/>
          <p:nvPr/>
        </p:nvSpPr>
        <p:spPr>
          <a:xfrm>
            <a:off x="5576954" y="3852283"/>
            <a:ext cx="21146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000" dirty="0" err="1">
                <a:solidFill>
                  <a:schemeClr val="tx2"/>
                </a:solidFill>
                <a:latin typeface="Barlow"/>
                <a:sym typeface="Barlow"/>
              </a:rPr>
              <a:t>Less</a:t>
            </a:r>
            <a:endParaRPr lang="nl-NL" sz="2000" dirty="0">
              <a:solidFill>
                <a:schemeClr val="tx2"/>
              </a:solidFill>
              <a:latin typeface="Barlow"/>
              <a:sym typeface="Barlow"/>
            </a:endParaRPr>
          </a:p>
          <a:p>
            <a:pPr algn="ctr"/>
            <a:r>
              <a:rPr lang="nl-NL" sz="2000" dirty="0">
                <a:solidFill>
                  <a:schemeClr val="tx2"/>
                </a:solidFill>
                <a:latin typeface="Barlow"/>
                <a:sym typeface="Barlow"/>
              </a:rPr>
              <a:t>“</a:t>
            </a:r>
            <a:r>
              <a:rPr lang="nl-NL" sz="2000" dirty="0" err="1">
                <a:solidFill>
                  <a:schemeClr val="tx2"/>
                </a:solidFill>
                <a:latin typeface="Barlow"/>
                <a:sym typeface="Barlow"/>
              </a:rPr>
              <a:t>turbulence</a:t>
            </a:r>
            <a:r>
              <a:rPr lang="nl-NL" sz="2000" dirty="0">
                <a:solidFill>
                  <a:schemeClr val="tx2"/>
                </a:solidFill>
                <a:latin typeface="Barlow"/>
                <a:sym typeface="Barlow"/>
              </a:rPr>
              <a:t>”</a:t>
            </a:r>
            <a:endParaRPr lang="en-NL" sz="2000" dirty="0">
              <a:solidFill>
                <a:schemeClr val="tx2"/>
              </a:solidFill>
              <a:latin typeface="Barlow"/>
              <a:sym typeface="Barlow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402850-0B11-6C58-25C5-B9D20787449A}"/>
              </a:ext>
            </a:extLst>
          </p:cNvPr>
          <p:cNvSpPr txBox="1"/>
          <p:nvPr/>
        </p:nvSpPr>
        <p:spPr>
          <a:xfrm>
            <a:off x="2523389" y="3469262"/>
            <a:ext cx="10038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b="1" dirty="0">
                <a:solidFill>
                  <a:schemeClr val="tx2"/>
                </a:solidFill>
                <a:latin typeface="Barlow" pitchFamily="2" charset="77"/>
              </a:rPr>
              <a:t>C</a:t>
            </a:r>
            <a:r>
              <a:rPr lang="en-NL" sz="1000" b="1" dirty="0">
                <a:solidFill>
                  <a:schemeClr val="tx2"/>
                </a:solidFill>
                <a:latin typeface="Barlow" pitchFamily="2" charset="77"/>
              </a:rPr>
              <a:t>oncentration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253CAA-C503-A59A-3129-CD0EE6A90CDD}"/>
              </a:ext>
            </a:extLst>
          </p:cNvPr>
          <p:cNvSpPr txBox="1"/>
          <p:nvPr/>
        </p:nvSpPr>
        <p:spPr>
          <a:xfrm>
            <a:off x="2577026" y="4866501"/>
            <a:ext cx="39899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1200" dirty="0">
                <a:solidFill>
                  <a:schemeClr val="accent6"/>
                </a:solidFill>
                <a:latin typeface="Barlow" pitchFamily="2" charset="77"/>
              </a:rPr>
              <a:t>Yuze Zhang - </a:t>
            </a:r>
            <a:r>
              <a:rPr lang="en-GB" sz="1200" dirty="0" err="1">
                <a:solidFill>
                  <a:schemeClr val="accent6"/>
                </a:solidFill>
                <a:latin typeface="Barlow" pitchFamily="2" charset="77"/>
              </a:rPr>
              <a:t>yuzezhang@mail.strw.leidenuniv.nl</a:t>
            </a:r>
            <a:r>
              <a:rPr lang="en-NL" sz="1200" dirty="0">
                <a:solidFill>
                  <a:schemeClr val="accent6"/>
                </a:solidFill>
                <a:latin typeface="Barlow" pitchFamily="2" charset="77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C0128B-C543-2891-78A1-3C6D818E86A6}"/>
              </a:ext>
            </a:extLst>
          </p:cNvPr>
          <p:cNvSpPr txBox="1"/>
          <p:nvPr/>
        </p:nvSpPr>
        <p:spPr>
          <a:xfrm>
            <a:off x="8781956" y="4835723"/>
            <a:ext cx="349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b="1" dirty="0">
                <a:solidFill>
                  <a:schemeClr val="accent6"/>
                </a:solidFill>
                <a:latin typeface="Barlow" pitchFamily="2" charset="77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902175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7">
          <a:extLst>
            <a:ext uri="{FF2B5EF4-FFF2-40B4-BE49-F238E27FC236}">
              <a16:creationId xmlns:a16="http://schemas.microsoft.com/office/drawing/2014/main" id="{E3BE0A7E-A076-D904-DBA7-AF87EF41D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2557;p59">
            <a:extLst>
              <a:ext uri="{FF2B5EF4-FFF2-40B4-BE49-F238E27FC236}">
                <a16:creationId xmlns:a16="http://schemas.microsoft.com/office/drawing/2014/main" id="{71F98A78-60A5-A89F-EB33-63E483BA4E30}"/>
              </a:ext>
            </a:extLst>
          </p:cNvPr>
          <p:cNvSpPr/>
          <p:nvPr/>
        </p:nvSpPr>
        <p:spPr>
          <a:xfrm>
            <a:off x="167943" y="3578683"/>
            <a:ext cx="273600" cy="2736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2557;p59">
            <a:extLst>
              <a:ext uri="{FF2B5EF4-FFF2-40B4-BE49-F238E27FC236}">
                <a16:creationId xmlns:a16="http://schemas.microsoft.com/office/drawing/2014/main" id="{33C4C3A3-A1D7-84EF-8AD5-92EB55026FEA}"/>
              </a:ext>
            </a:extLst>
          </p:cNvPr>
          <p:cNvSpPr/>
          <p:nvPr/>
        </p:nvSpPr>
        <p:spPr>
          <a:xfrm>
            <a:off x="8710069" y="3780473"/>
            <a:ext cx="213000" cy="2130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8" name="Google Shape;2558;p59">
            <a:extLst>
              <a:ext uri="{FF2B5EF4-FFF2-40B4-BE49-F238E27FC236}">
                <a16:creationId xmlns:a16="http://schemas.microsoft.com/office/drawing/2014/main" id="{7C799411-614D-3725-9047-13C242E23248}"/>
              </a:ext>
            </a:extLst>
          </p:cNvPr>
          <p:cNvSpPr/>
          <p:nvPr/>
        </p:nvSpPr>
        <p:spPr>
          <a:xfrm>
            <a:off x="2060213" y="2909564"/>
            <a:ext cx="213000" cy="2130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BB28FD-65FA-5845-CA7A-73523F542363}"/>
              </a:ext>
            </a:extLst>
          </p:cNvPr>
          <p:cNvSpPr/>
          <p:nvPr/>
        </p:nvSpPr>
        <p:spPr>
          <a:xfrm>
            <a:off x="384605" y="1230725"/>
            <a:ext cx="8387436" cy="3586367"/>
          </a:xfrm>
          <a:prstGeom prst="rect">
            <a:avLst/>
          </a:prstGeom>
          <a:solidFill>
            <a:schemeClr val="accent2">
              <a:alpha val="5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2550" name="Google Shape;2550;p59">
            <a:extLst>
              <a:ext uri="{FF2B5EF4-FFF2-40B4-BE49-F238E27FC236}">
                <a16:creationId xmlns:a16="http://schemas.microsoft.com/office/drawing/2014/main" id="{E16185F7-5D08-5BD0-B37A-B5BCF2610BF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Sensitivity Analysis (partial outflow)</a:t>
            </a:r>
            <a:endParaRPr dirty="0"/>
          </a:p>
        </p:txBody>
      </p:sp>
      <p:sp>
        <p:nvSpPr>
          <p:cNvPr id="2557" name="Google Shape;2557;p59">
            <a:extLst>
              <a:ext uri="{FF2B5EF4-FFF2-40B4-BE49-F238E27FC236}">
                <a16:creationId xmlns:a16="http://schemas.microsoft.com/office/drawing/2014/main" id="{ACCAAB2E-713E-58A6-F858-FB3D2899E32E}"/>
              </a:ext>
            </a:extLst>
          </p:cNvPr>
          <p:cNvSpPr/>
          <p:nvPr/>
        </p:nvSpPr>
        <p:spPr>
          <a:xfrm>
            <a:off x="6638395" y="232025"/>
            <a:ext cx="213000" cy="2130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4246;p75">
            <a:extLst>
              <a:ext uri="{FF2B5EF4-FFF2-40B4-BE49-F238E27FC236}">
                <a16:creationId xmlns:a16="http://schemas.microsoft.com/office/drawing/2014/main" id="{582DADEE-B2A8-06FD-8604-289F8509B1CF}"/>
              </a:ext>
            </a:extLst>
          </p:cNvPr>
          <p:cNvSpPr/>
          <p:nvPr/>
        </p:nvSpPr>
        <p:spPr>
          <a:xfrm>
            <a:off x="5557664" y="4040271"/>
            <a:ext cx="400110" cy="278427"/>
          </a:xfrm>
          <a:custGeom>
            <a:avLst/>
            <a:gdLst/>
            <a:ahLst/>
            <a:cxnLst/>
            <a:rect l="l" t="t" r="r" b="b"/>
            <a:pathLst>
              <a:path w="2756" h="1918" extrusionOk="0">
                <a:moveTo>
                  <a:pt x="1757" y="0"/>
                </a:moveTo>
                <a:cubicBezTo>
                  <a:pt x="1693" y="0"/>
                  <a:pt x="1630" y="25"/>
                  <a:pt x="1580" y="75"/>
                </a:cubicBezTo>
                <a:cubicBezTo>
                  <a:pt x="1479" y="176"/>
                  <a:pt x="1479" y="335"/>
                  <a:pt x="1580" y="436"/>
                </a:cubicBezTo>
                <a:lnTo>
                  <a:pt x="1768" y="623"/>
                </a:lnTo>
                <a:cubicBezTo>
                  <a:pt x="1797" y="652"/>
                  <a:pt x="1775" y="702"/>
                  <a:pt x="1739" y="702"/>
                </a:cubicBezTo>
                <a:lnTo>
                  <a:pt x="253" y="702"/>
                </a:lnTo>
                <a:cubicBezTo>
                  <a:pt x="116" y="702"/>
                  <a:pt x="1" y="818"/>
                  <a:pt x="1" y="962"/>
                </a:cubicBezTo>
                <a:cubicBezTo>
                  <a:pt x="1" y="1099"/>
                  <a:pt x="116" y="1215"/>
                  <a:pt x="253" y="1215"/>
                </a:cubicBezTo>
                <a:lnTo>
                  <a:pt x="1739" y="1215"/>
                </a:lnTo>
                <a:cubicBezTo>
                  <a:pt x="1775" y="1215"/>
                  <a:pt x="1797" y="1265"/>
                  <a:pt x="1768" y="1294"/>
                </a:cubicBezTo>
                <a:lnTo>
                  <a:pt x="1580" y="1481"/>
                </a:lnTo>
                <a:cubicBezTo>
                  <a:pt x="1479" y="1582"/>
                  <a:pt x="1479" y="1741"/>
                  <a:pt x="1580" y="1842"/>
                </a:cubicBezTo>
                <a:cubicBezTo>
                  <a:pt x="1631" y="1892"/>
                  <a:pt x="1696" y="1918"/>
                  <a:pt x="1760" y="1918"/>
                </a:cubicBezTo>
                <a:cubicBezTo>
                  <a:pt x="1825" y="1918"/>
                  <a:pt x="1890" y="1892"/>
                  <a:pt x="1941" y="1842"/>
                </a:cubicBezTo>
                <a:lnTo>
                  <a:pt x="2676" y="1106"/>
                </a:lnTo>
                <a:cubicBezTo>
                  <a:pt x="2756" y="1027"/>
                  <a:pt x="2756" y="897"/>
                  <a:pt x="2676" y="811"/>
                </a:cubicBezTo>
                <a:lnTo>
                  <a:pt x="1941" y="82"/>
                </a:lnTo>
                <a:cubicBezTo>
                  <a:pt x="1889" y="27"/>
                  <a:pt x="1823" y="0"/>
                  <a:pt x="1757" y="0"/>
                </a:cubicBezTo>
                <a:close/>
              </a:path>
            </a:pathLst>
          </a:custGeom>
          <a:solidFill>
            <a:schemeClr val="tx2"/>
          </a:solidFill>
          <a:ln w="9525" cap="flat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2B38BF-5A6B-834C-339A-B58C640B0CC2}"/>
              </a:ext>
            </a:extLst>
          </p:cNvPr>
          <p:cNvSpPr txBox="1"/>
          <p:nvPr/>
        </p:nvSpPr>
        <p:spPr>
          <a:xfrm>
            <a:off x="1422279" y="3677838"/>
            <a:ext cx="40190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L" sz="2000" dirty="0">
                <a:solidFill>
                  <a:schemeClr val="tx2"/>
                </a:solidFill>
                <a:latin typeface="Barlow"/>
                <a:sym typeface="Barlow"/>
              </a:rPr>
              <a:t>Decrease in inclination</a:t>
            </a:r>
          </a:p>
          <a:p>
            <a:pPr algn="ctr"/>
            <a:r>
              <a:rPr lang="en-NL" sz="2000" dirty="0">
                <a:solidFill>
                  <a:schemeClr val="tx2"/>
                </a:solidFill>
                <a:latin typeface="Barlow"/>
                <a:sym typeface="Barlow"/>
              </a:rPr>
              <a:t>More efficient momentum transfer</a:t>
            </a:r>
          </a:p>
          <a:p>
            <a:pPr algn="ctr"/>
            <a:r>
              <a:rPr lang="en-NL" sz="2000" dirty="0">
                <a:solidFill>
                  <a:schemeClr val="tx2"/>
                </a:solidFill>
                <a:latin typeface="Barlow"/>
                <a:sym typeface="Barlow"/>
              </a:rPr>
              <a:t>(decrease in ε)</a:t>
            </a:r>
          </a:p>
        </p:txBody>
      </p:sp>
      <p:pic>
        <p:nvPicPr>
          <p:cNvPr id="10" name="Picture 9" descr="A map of a weather forecast&#10;&#10;AI-generated content may be incorrect.">
            <a:extLst>
              <a:ext uri="{FF2B5EF4-FFF2-40B4-BE49-F238E27FC236}">
                <a16:creationId xmlns:a16="http://schemas.microsoft.com/office/drawing/2014/main" id="{F90895CF-A972-60F4-0B2A-3D12623AC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2189" y="1325788"/>
            <a:ext cx="2176402" cy="1698120"/>
          </a:xfrm>
          <a:prstGeom prst="rect">
            <a:avLst/>
          </a:prstGeom>
        </p:spPr>
      </p:pic>
      <p:pic>
        <p:nvPicPr>
          <p:cNvPr id="2" name="Picture 1" descr="A graph of lines and numbers&#10;&#10;AI-generated content may be incorrect.">
            <a:extLst>
              <a:ext uri="{FF2B5EF4-FFF2-40B4-BE49-F238E27FC236}">
                <a16:creationId xmlns:a16="http://schemas.microsoft.com/office/drawing/2014/main" id="{7EC2218F-3BD8-DCCB-56E4-E6D1031B6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710" y="1325788"/>
            <a:ext cx="4431834" cy="2215917"/>
          </a:xfrm>
          <a:prstGeom prst="rect">
            <a:avLst/>
          </a:prstGeom>
        </p:spPr>
      </p:pic>
      <p:pic>
        <p:nvPicPr>
          <p:cNvPr id="4" name="Picture 3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27565FC0-F2EF-5B2F-4165-394A5237FB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1913" y="1329000"/>
            <a:ext cx="2950276" cy="22127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354F67-35D3-1E5A-2F3A-4A3051BC0FFE}"/>
              </a:ext>
            </a:extLst>
          </p:cNvPr>
          <p:cNvSpPr txBox="1"/>
          <p:nvPr/>
        </p:nvSpPr>
        <p:spPr>
          <a:xfrm>
            <a:off x="6047981" y="3825456"/>
            <a:ext cx="17299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000" dirty="0">
                <a:solidFill>
                  <a:schemeClr val="tx2"/>
                </a:solidFill>
                <a:latin typeface="Barlow"/>
                <a:sym typeface="Barlow"/>
              </a:rPr>
              <a:t>More complex</a:t>
            </a:r>
          </a:p>
          <a:p>
            <a:pPr algn="ctr"/>
            <a:r>
              <a:rPr lang="nl-NL" sz="2000" dirty="0">
                <a:solidFill>
                  <a:schemeClr val="tx2"/>
                </a:solidFill>
                <a:latin typeface="Barlow"/>
                <a:sym typeface="Barlow"/>
              </a:rPr>
              <a:t>kinematics</a:t>
            </a:r>
            <a:endParaRPr lang="en-NL" sz="2000" dirty="0">
              <a:solidFill>
                <a:schemeClr val="tx2"/>
              </a:solidFill>
              <a:latin typeface="Barlow"/>
              <a:sym typeface="Barlow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8B38CB-FEBC-4181-EB21-8B7F8DA76BA2}"/>
              </a:ext>
            </a:extLst>
          </p:cNvPr>
          <p:cNvSpPr txBox="1"/>
          <p:nvPr/>
        </p:nvSpPr>
        <p:spPr>
          <a:xfrm>
            <a:off x="4083764" y="3467714"/>
            <a:ext cx="7825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>
                <a:solidFill>
                  <a:schemeClr val="tx2"/>
                </a:solidFill>
                <a:latin typeface="Barlow" pitchFamily="2" charset="77"/>
              </a:rPr>
              <a:t>I</a:t>
            </a:r>
            <a:r>
              <a:rPr lang="en-NL" sz="1000" b="1" dirty="0">
                <a:solidFill>
                  <a:schemeClr val="tx2"/>
                </a:solidFill>
                <a:latin typeface="Barlow" pitchFamily="2" charset="77"/>
              </a:rPr>
              <a:t>nclination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286F201-DB86-44BC-1519-DCABE889D601}"/>
              </a:ext>
            </a:extLst>
          </p:cNvPr>
          <p:cNvCxnSpPr/>
          <p:nvPr/>
        </p:nvCxnSpPr>
        <p:spPr>
          <a:xfrm flipH="1">
            <a:off x="4153278" y="3677067"/>
            <a:ext cx="632614" cy="0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AA323E5-357C-3B4C-A1B8-46BCE7FF9F62}"/>
              </a:ext>
            </a:extLst>
          </p:cNvPr>
          <p:cNvSpPr txBox="1"/>
          <p:nvPr/>
        </p:nvSpPr>
        <p:spPr>
          <a:xfrm>
            <a:off x="1026315" y="3467713"/>
            <a:ext cx="21611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b="1" dirty="0">
                <a:solidFill>
                  <a:schemeClr val="tx2"/>
                </a:solidFill>
                <a:latin typeface="Barlow" pitchFamily="2" charset="77"/>
              </a:rPr>
              <a:t>M</a:t>
            </a:r>
            <a:r>
              <a:rPr lang="en-NL" sz="1000" b="1" dirty="0">
                <a:solidFill>
                  <a:schemeClr val="tx2"/>
                </a:solidFill>
                <a:latin typeface="Barlow" pitchFamily="2" charset="77"/>
              </a:rPr>
              <a:t>ore efficient momentum transfer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17D5A1C-6AFE-F02D-4687-3318EE0DE17B}"/>
              </a:ext>
            </a:extLst>
          </p:cNvPr>
          <p:cNvCxnSpPr/>
          <p:nvPr/>
        </p:nvCxnSpPr>
        <p:spPr>
          <a:xfrm flipH="1">
            <a:off x="1809510" y="3677067"/>
            <a:ext cx="632614" cy="0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579F589-ED86-F157-D109-F7310E73CC59}"/>
              </a:ext>
            </a:extLst>
          </p:cNvPr>
          <p:cNvSpPr txBox="1"/>
          <p:nvPr/>
        </p:nvSpPr>
        <p:spPr>
          <a:xfrm>
            <a:off x="2577026" y="4866501"/>
            <a:ext cx="39899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1200" dirty="0">
                <a:solidFill>
                  <a:schemeClr val="accent6"/>
                </a:solidFill>
                <a:latin typeface="Barlow" pitchFamily="2" charset="77"/>
              </a:rPr>
              <a:t>Yuze Zhang - </a:t>
            </a:r>
            <a:r>
              <a:rPr lang="en-GB" sz="1200" dirty="0" err="1">
                <a:solidFill>
                  <a:schemeClr val="accent6"/>
                </a:solidFill>
                <a:latin typeface="Barlow" pitchFamily="2" charset="77"/>
              </a:rPr>
              <a:t>yuzezhang@mail.strw.leidenuniv.nl</a:t>
            </a:r>
            <a:r>
              <a:rPr lang="en-NL" sz="1200" dirty="0">
                <a:solidFill>
                  <a:schemeClr val="accent6"/>
                </a:solidFill>
                <a:latin typeface="Barlow" pitchFamily="2" charset="77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C4ADB3-7E43-A3D6-4801-E304C46361ED}"/>
              </a:ext>
            </a:extLst>
          </p:cNvPr>
          <p:cNvSpPr txBox="1"/>
          <p:nvPr/>
        </p:nvSpPr>
        <p:spPr>
          <a:xfrm>
            <a:off x="8781956" y="4835723"/>
            <a:ext cx="344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b="1" dirty="0">
                <a:solidFill>
                  <a:schemeClr val="accent6"/>
                </a:solidFill>
                <a:latin typeface="Barlow" pitchFamily="2" charset="77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662371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7">
          <a:extLst>
            <a:ext uri="{FF2B5EF4-FFF2-40B4-BE49-F238E27FC236}">
              <a16:creationId xmlns:a16="http://schemas.microsoft.com/office/drawing/2014/main" id="{9330D14F-1440-A776-D53F-668CD433A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2557;p59">
            <a:extLst>
              <a:ext uri="{FF2B5EF4-FFF2-40B4-BE49-F238E27FC236}">
                <a16:creationId xmlns:a16="http://schemas.microsoft.com/office/drawing/2014/main" id="{F2F02902-62A4-9E92-CE7C-2FE83A0F83C5}"/>
              </a:ext>
            </a:extLst>
          </p:cNvPr>
          <p:cNvSpPr/>
          <p:nvPr/>
        </p:nvSpPr>
        <p:spPr>
          <a:xfrm>
            <a:off x="167943" y="3578683"/>
            <a:ext cx="273600" cy="2736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2557;p59">
            <a:extLst>
              <a:ext uri="{FF2B5EF4-FFF2-40B4-BE49-F238E27FC236}">
                <a16:creationId xmlns:a16="http://schemas.microsoft.com/office/drawing/2014/main" id="{A9C2F359-EF0B-42E1-DA49-0114762AFD7C}"/>
              </a:ext>
            </a:extLst>
          </p:cNvPr>
          <p:cNvSpPr/>
          <p:nvPr/>
        </p:nvSpPr>
        <p:spPr>
          <a:xfrm>
            <a:off x="8710069" y="3780473"/>
            <a:ext cx="213000" cy="2130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7F2B8B-6F45-6C64-F5DE-4BF56987E744}"/>
              </a:ext>
            </a:extLst>
          </p:cNvPr>
          <p:cNvSpPr/>
          <p:nvPr/>
        </p:nvSpPr>
        <p:spPr>
          <a:xfrm>
            <a:off x="384605" y="1230725"/>
            <a:ext cx="8387436" cy="3586367"/>
          </a:xfrm>
          <a:prstGeom prst="rect">
            <a:avLst/>
          </a:prstGeom>
          <a:solidFill>
            <a:schemeClr val="accent2">
              <a:alpha val="5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2558" name="Google Shape;2558;p59">
            <a:extLst>
              <a:ext uri="{FF2B5EF4-FFF2-40B4-BE49-F238E27FC236}">
                <a16:creationId xmlns:a16="http://schemas.microsoft.com/office/drawing/2014/main" id="{51C5C4C8-406E-D5BC-7A25-A10F33C3B68D}"/>
              </a:ext>
            </a:extLst>
          </p:cNvPr>
          <p:cNvSpPr/>
          <p:nvPr/>
        </p:nvSpPr>
        <p:spPr>
          <a:xfrm>
            <a:off x="2060213" y="2909564"/>
            <a:ext cx="213000" cy="2130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0" name="Google Shape;2550;p59">
            <a:extLst>
              <a:ext uri="{FF2B5EF4-FFF2-40B4-BE49-F238E27FC236}">
                <a16:creationId xmlns:a16="http://schemas.microsoft.com/office/drawing/2014/main" id="{FAEAEB5F-2729-58E0-7E03-C6A03F6619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Sensitivity Analysis (partial outflow)</a:t>
            </a:r>
            <a:endParaRPr dirty="0"/>
          </a:p>
        </p:txBody>
      </p:sp>
      <p:sp>
        <p:nvSpPr>
          <p:cNvPr id="2557" name="Google Shape;2557;p59">
            <a:extLst>
              <a:ext uri="{FF2B5EF4-FFF2-40B4-BE49-F238E27FC236}">
                <a16:creationId xmlns:a16="http://schemas.microsoft.com/office/drawing/2014/main" id="{3C9F7B8F-70EF-526A-344E-FA0DC22D9603}"/>
              </a:ext>
            </a:extLst>
          </p:cNvPr>
          <p:cNvSpPr/>
          <p:nvPr/>
        </p:nvSpPr>
        <p:spPr>
          <a:xfrm>
            <a:off x="6638395" y="232025"/>
            <a:ext cx="213000" cy="2130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Picture 9" descr="A map of a weather forecast&#10;&#10;AI-generated content may be incorrect.">
            <a:extLst>
              <a:ext uri="{FF2B5EF4-FFF2-40B4-BE49-F238E27FC236}">
                <a16:creationId xmlns:a16="http://schemas.microsoft.com/office/drawing/2014/main" id="{09725EE6-BCDA-2C09-2DCF-5D1B6669A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7413" y="1325788"/>
            <a:ext cx="2176402" cy="1698120"/>
          </a:xfrm>
          <a:prstGeom prst="rect">
            <a:avLst/>
          </a:prstGeom>
        </p:spPr>
      </p:pic>
      <p:pic>
        <p:nvPicPr>
          <p:cNvPr id="5" name="Picture 4" descr="A close-up of different colored lines&#10;&#10;AI-generated content may be incorrect.">
            <a:extLst>
              <a:ext uri="{FF2B5EF4-FFF2-40B4-BE49-F238E27FC236}">
                <a16:creationId xmlns:a16="http://schemas.microsoft.com/office/drawing/2014/main" id="{3654BECE-2248-6BBB-00E2-F28BAA1C20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7927" y="1325786"/>
            <a:ext cx="4599486" cy="2212472"/>
          </a:xfrm>
          <a:prstGeom prst="rect">
            <a:avLst/>
          </a:prstGeom>
        </p:spPr>
      </p:pic>
      <p:sp>
        <p:nvSpPr>
          <p:cNvPr id="7" name="Google Shape;4246;p75">
            <a:extLst>
              <a:ext uri="{FF2B5EF4-FFF2-40B4-BE49-F238E27FC236}">
                <a16:creationId xmlns:a16="http://schemas.microsoft.com/office/drawing/2014/main" id="{BFF6B836-7770-A953-0206-A74A5E1176DC}"/>
              </a:ext>
            </a:extLst>
          </p:cNvPr>
          <p:cNvSpPr/>
          <p:nvPr/>
        </p:nvSpPr>
        <p:spPr>
          <a:xfrm>
            <a:off x="3699526" y="4040273"/>
            <a:ext cx="400110" cy="278427"/>
          </a:xfrm>
          <a:custGeom>
            <a:avLst/>
            <a:gdLst/>
            <a:ahLst/>
            <a:cxnLst/>
            <a:rect l="l" t="t" r="r" b="b"/>
            <a:pathLst>
              <a:path w="2756" h="1918" extrusionOk="0">
                <a:moveTo>
                  <a:pt x="1757" y="0"/>
                </a:moveTo>
                <a:cubicBezTo>
                  <a:pt x="1693" y="0"/>
                  <a:pt x="1630" y="25"/>
                  <a:pt x="1580" y="75"/>
                </a:cubicBezTo>
                <a:cubicBezTo>
                  <a:pt x="1479" y="176"/>
                  <a:pt x="1479" y="335"/>
                  <a:pt x="1580" y="436"/>
                </a:cubicBezTo>
                <a:lnTo>
                  <a:pt x="1768" y="623"/>
                </a:lnTo>
                <a:cubicBezTo>
                  <a:pt x="1797" y="652"/>
                  <a:pt x="1775" y="702"/>
                  <a:pt x="1739" y="702"/>
                </a:cubicBezTo>
                <a:lnTo>
                  <a:pt x="253" y="702"/>
                </a:lnTo>
                <a:cubicBezTo>
                  <a:pt x="116" y="702"/>
                  <a:pt x="1" y="818"/>
                  <a:pt x="1" y="962"/>
                </a:cubicBezTo>
                <a:cubicBezTo>
                  <a:pt x="1" y="1099"/>
                  <a:pt x="116" y="1215"/>
                  <a:pt x="253" y="1215"/>
                </a:cubicBezTo>
                <a:lnTo>
                  <a:pt x="1739" y="1215"/>
                </a:lnTo>
                <a:cubicBezTo>
                  <a:pt x="1775" y="1215"/>
                  <a:pt x="1797" y="1265"/>
                  <a:pt x="1768" y="1294"/>
                </a:cubicBezTo>
                <a:lnTo>
                  <a:pt x="1580" y="1481"/>
                </a:lnTo>
                <a:cubicBezTo>
                  <a:pt x="1479" y="1582"/>
                  <a:pt x="1479" y="1741"/>
                  <a:pt x="1580" y="1842"/>
                </a:cubicBezTo>
                <a:cubicBezTo>
                  <a:pt x="1631" y="1892"/>
                  <a:pt x="1696" y="1918"/>
                  <a:pt x="1760" y="1918"/>
                </a:cubicBezTo>
                <a:cubicBezTo>
                  <a:pt x="1825" y="1918"/>
                  <a:pt x="1890" y="1892"/>
                  <a:pt x="1941" y="1842"/>
                </a:cubicBezTo>
                <a:lnTo>
                  <a:pt x="2676" y="1106"/>
                </a:lnTo>
                <a:cubicBezTo>
                  <a:pt x="2756" y="1027"/>
                  <a:pt x="2756" y="897"/>
                  <a:pt x="2676" y="811"/>
                </a:cubicBezTo>
                <a:lnTo>
                  <a:pt x="1941" y="82"/>
                </a:lnTo>
                <a:cubicBezTo>
                  <a:pt x="1889" y="27"/>
                  <a:pt x="1823" y="0"/>
                  <a:pt x="1757" y="0"/>
                </a:cubicBezTo>
                <a:close/>
              </a:path>
            </a:pathLst>
          </a:custGeom>
          <a:solidFill>
            <a:schemeClr val="tx2"/>
          </a:solidFill>
          <a:ln w="9525" cap="flat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F20936-13A0-2C88-4884-760D44544222}"/>
              </a:ext>
            </a:extLst>
          </p:cNvPr>
          <p:cNvSpPr txBox="1"/>
          <p:nvPr/>
        </p:nvSpPr>
        <p:spPr>
          <a:xfrm>
            <a:off x="1285082" y="3820151"/>
            <a:ext cx="24144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L" sz="2000" dirty="0">
                <a:solidFill>
                  <a:schemeClr val="tx2"/>
                </a:solidFill>
                <a:latin typeface="Barlow"/>
                <a:sym typeface="Barlow"/>
              </a:rPr>
              <a:t>More efficient</a:t>
            </a:r>
          </a:p>
          <a:p>
            <a:pPr algn="ctr"/>
            <a:r>
              <a:rPr lang="en-GB" sz="2000" dirty="0">
                <a:solidFill>
                  <a:schemeClr val="tx2"/>
                </a:solidFill>
                <a:latin typeface="Barlow"/>
                <a:sym typeface="Barlow"/>
              </a:rPr>
              <a:t>m</a:t>
            </a:r>
            <a:r>
              <a:rPr lang="en-NL" sz="2000" dirty="0">
                <a:solidFill>
                  <a:schemeClr val="tx2"/>
                </a:solidFill>
                <a:latin typeface="Barlow"/>
                <a:sym typeface="Barlow"/>
              </a:rPr>
              <a:t>omentum transfer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B22E6C-BB7A-CE28-E666-0417FBCD1903}"/>
              </a:ext>
            </a:extLst>
          </p:cNvPr>
          <p:cNvSpPr txBox="1"/>
          <p:nvPr/>
        </p:nvSpPr>
        <p:spPr>
          <a:xfrm>
            <a:off x="4188263" y="3666262"/>
            <a:ext cx="17572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000" dirty="0">
                <a:solidFill>
                  <a:schemeClr val="tx2"/>
                </a:solidFill>
                <a:latin typeface="Barlow"/>
                <a:sym typeface="Barlow"/>
              </a:rPr>
              <a:t>More gas</a:t>
            </a:r>
          </a:p>
          <a:p>
            <a:pPr algn="ctr"/>
            <a:r>
              <a:rPr lang="nl-NL" sz="2000" dirty="0" err="1">
                <a:solidFill>
                  <a:schemeClr val="tx2"/>
                </a:solidFill>
                <a:latin typeface="Barlow"/>
                <a:sym typeface="Barlow"/>
              </a:rPr>
              <a:t>influenced</a:t>
            </a:r>
            <a:endParaRPr lang="nl-NL" sz="2000" dirty="0">
              <a:solidFill>
                <a:schemeClr val="tx2"/>
              </a:solidFill>
              <a:latin typeface="Barlow"/>
              <a:sym typeface="Barlow"/>
            </a:endParaRPr>
          </a:p>
          <a:p>
            <a:pPr algn="ctr"/>
            <a:r>
              <a:rPr lang="nl-NL" sz="2000" dirty="0" err="1">
                <a:solidFill>
                  <a:schemeClr val="tx2"/>
                </a:solidFill>
                <a:latin typeface="Barlow"/>
                <a:sym typeface="Barlow"/>
              </a:rPr>
              <a:t>by</a:t>
            </a:r>
            <a:r>
              <a:rPr lang="nl-NL" sz="2000" dirty="0">
                <a:solidFill>
                  <a:schemeClr val="tx2"/>
                </a:solidFill>
                <a:latin typeface="Barlow"/>
                <a:sym typeface="Barlow"/>
              </a:rPr>
              <a:t> </a:t>
            </a:r>
            <a:r>
              <a:rPr lang="nl-NL" sz="2000" dirty="0" err="1">
                <a:solidFill>
                  <a:schemeClr val="tx2"/>
                </a:solidFill>
                <a:latin typeface="Barlow"/>
                <a:sym typeface="Barlow"/>
              </a:rPr>
              <a:t>the</a:t>
            </a:r>
            <a:r>
              <a:rPr lang="nl-NL" sz="2000" dirty="0">
                <a:solidFill>
                  <a:schemeClr val="tx2"/>
                </a:solidFill>
                <a:latin typeface="Barlow"/>
                <a:sym typeface="Barlow"/>
              </a:rPr>
              <a:t> </a:t>
            </a:r>
            <a:r>
              <a:rPr lang="nl-NL" sz="2000" dirty="0" err="1">
                <a:solidFill>
                  <a:schemeClr val="tx2"/>
                </a:solidFill>
                <a:latin typeface="Barlow"/>
                <a:sym typeface="Barlow"/>
              </a:rPr>
              <a:t>outflow</a:t>
            </a:r>
            <a:endParaRPr lang="nl-NL" sz="2000" dirty="0">
              <a:solidFill>
                <a:schemeClr val="tx2"/>
              </a:solidFill>
              <a:latin typeface="Barlow"/>
              <a:sym typeface="Barlow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4EB3EA-6BE9-3EAD-874C-14577551DB34}"/>
              </a:ext>
            </a:extLst>
          </p:cNvPr>
          <p:cNvSpPr txBox="1"/>
          <p:nvPr/>
        </p:nvSpPr>
        <p:spPr>
          <a:xfrm>
            <a:off x="5937609" y="3881705"/>
            <a:ext cx="3834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L" sz="3200" b="1" dirty="0">
                <a:solidFill>
                  <a:schemeClr val="tx2"/>
                </a:solidFill>
                <a:latin typeface="Barlow" pitchFamily="2" charset="77"/>
              </a:rPr>
              <a:t>+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9F1209-4CD7-3663-A866-96740452FEE6}"/>
              </a:ext>
            </a:extLst>
          </p:cNvPr>
          <p:cNvSpPr txBox="1"/>
          <p:nvPr/>
        </p:nvSpPr>
        <p:spPr>
          <a:xfrm>
            <a:off x="6034101" y="3852283"/>
            <a:ext cx="21146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000" dirty="0">
                <a:solidFill>
                  <a:schemeClr val="tx2"/>
                </a:solidFill>
                <a:latin typeface="Barlow"/>
                <a:sym typeface="Barlow"/>
              </a:rPr>
              <a:t>More</a:t>
            </a:r>
          </a:p>
          <a:p>
            <a:pPr algn="ctr"/>
            <a:r>
              <a:rPr lang="nl-NL" sz="2000" dirty="0">
                <a:solidFill>
                  <a:schemeClr val="tx2"/>
                </a:solidFill>
                <a:latin typeface="Barlow"/>
                <a:sym typeface="Barlow"/>
              </a:rPr>
              <a:t>“</a:t>
            </a:r>
            <a:r>
              <a:rPr lang="nl-NL" sz="2000" dirty="0" err="1">
                <a:solidFill>
                  <a:schemeClr val="tx2"/>
                </a:solidFill>
                <a:latin typeface="Barlow"/>
                <a:sym typeface="Barlow"/>
              </a:rPr>
              <a:t>turbulence</a:t>
            </a:r>
            <a:r>
              <a:rPr lang="nl-NL" sz="2000" dirty="0">
                <a:solidFill>
                  <a:schemeClr val="tx2"/>
                </a:solidFill>
                <a:latin typeface="Barlow"/>
                <a:sym typeface="Barlow"/>
              </a:rPr>
              <a:t>”</a:t>
            </a:r>
            <a:endParaRPr lang="en-NL" sz="2000" dirty="0">
              <a:solidFill>
                <a:schemeClr val="tx2"/>
              </a:solidFill>
              <a:latin typeface="Barlow"/>
              <a:sym typeface="Barlow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140DA4-9532-E0C7-3026-23F5F983B9EC}"/>
              </a:ext>
            </a:extLst>
          </p:cNvPr>
          <p:cNvSpPr txBox="1"/>
          <p:nvPr/>
        </p:nvSpPr>
        <p:spPr>
          <a:xfrm>
            <a:off x="1956753" y="3467713"/>
            <a:ext cx="21611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b="1" dirty="0">
                <a:solidFill>
                  <a:schemeClr val="tx2"/>
                </a:solidFill>
                <a:latin typeface="Barlow" pitchFamily="2" charset="77"/>
              </a:rPr>
              <a:t>M</a:t>
            </a:r>
            <a:r>
              <a:rPr lang="en-NL" sz="1000" b="1" dirty="0">
                <a:solidFill>
                  <a:schemeClr val="tx2"/>
                </a:solidFill>
                <a:latin typeface="Barlow" pitchFamily="2" charset="77"/>
              </a:rPr>
              <a:t>ore efficient momentum transfer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533713E-97A9-2CBD-A043-859F6AF048DC}"/>
              </a:ext>
            </a:extLst>
          </p:cNvPr>
          <p:cNvCxnSpPr/>
          <p:nvPr/>
        </p:nvCxnSpPr>
        <p:spPr>
          <a:xfrm flipH="1">
            <a:off x="2739948" y="3677067"/>
            <a:ext cx="632614" cy="0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84A010A-C99A-05BD-A1F5-F629E207A596}"/>
              </a:ext>
            </a:extLst>
          </p:cNvPr>
          <p:cNvSpPr txBox="1"/>
          <p:nvPr/>
        </p:nvSpPr>
        <p:spPr>
          <a:xfrm>
            <a:off x="2577026" y="4866501"/>
            <a:ext cx="39899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1200" dirty="0">
                <a:solidFill>
                  <a:schemeClr val="accent6"/>
                </a:solidFill>
                <a:latin typeface="Barlow" pitchFamily="2" charset="77"/>
              </a:rPr>
              <a:t>Yuze Zhang - </a:t>
            </a:r>
            <a:r>
              <a:rPr lang="en-GB" sz="1200" dirty="0" err="1">
                <a:solidFill>
                  <a:schemeClr val="accent6"/>
                </a:solidFill>
                <a:latin typeface="Barlow" pitchFamily="2" charset="77"/>
              </a:rPr>
              <a:t>yuzezhang@mail.strw.leidenuniv.nl</a:t>
            </a:r>
            <a:r>
              <a:rPr lang="en-NL" sz="1200" dirty="0">
                <a:solidFill>
                  <a:schemeClr val="accent6"/>
                </a:solidFill>
                <a:latin typeface="Barlow" pitchFamily="2" charset="77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53AAC0-36D4-DDDA-B2BB-B093025E2E04}"/>
              </a:ext>
            </a:extLst>
          </p:cNvPr>
          <p:cNvSpPr txBox="1"/>
          <p:nvPr/>
        </p:nvSpPr>
        <p:spPr>
          <a:xfrm>
            <a:off x="8781956" y="4835723"/>
            <a:ext cx="357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b="1" dirty="0">
                <a:solidFill>
                  <a:schemeClr val="accent6"/>
                </a:solidFill>
                <a:latin typeface="Barlow" pitchFamily="2" charset="77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332278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  <p:bldP spid="16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7">
          <a:extLst>
            <a:ext uri="{FF2B5EF4-FFF2-40B4-BE49-F238E27FC236}">
              <a16:creationId xmlns:a16="http://schemas.microsoft.com/office/drawing/2014/main" id="{7166FD8A-D562-F647-7698-9D771D315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2557;p59">
            <a:extLst>
              <a:ext uri="{FF2B5EF4-FFF2-40B4-BE49-F238E27FC236}">
                <a16:creationId xmlns:a16="http://schemas.microsoft.com/office/drawing/2014/main" id="{73DCB716-C695-F533-94E8-AA1A5E769218}"/>
              </a:ext>
            </a:extLst>
          </p:cNvPr>
          <p:cNvSpPr/>
          <p:nvPr/>
        </p:nvSpPr>
        <p:spPr>
          <a:xfrm>
            <a:off x="167943" y="3578683"/>
            <a:ext cx="273600" cy="2736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2557;p59">
            <a:extLst>
              <a:ext uri="{FF2B5EF4-FFF2-40B4-BE49-F238E27FC236}">
                <a16:creationId xmlns:a16="http://schemas.microsoft.com/office/drawing/2014/main" id="{6BCDF5B6-5328-5CF0-7AC6-CAE2ADF64CB9}"/>
              </a:ext>
            </a:extLst>
          </p:cNvPr>
          <p:cNvSpPr/>
          <p:nvPr/>
        </p:nvSpPr>
        <p:spPr>
          <a:xfrm>
            <a:off x="8710069" y="3780473"/>
            <a:ext cx="213000" cy="2130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8" name="Google Shape;2558;p59">
            <a:extLst>
              <a:ext uri="{FF2B5EF4-FFF2-40B4-BE49-F238E27FC236}">
                <a16:creationId xmlns:a16="http://schemas.microsoft.com/office/drawing/2014/main" id="{27A05BB6-84CC-34FB-0A75-59C5C3B35037}"/>
              </a:ext>
            </a:extLst>
          </p:cNvPr>
          <p:cNvSpPr/>
          <p:nvPr/>
        </p:nvSpPr>
        <p:spPr>
          <a:xfrm>
            <a:off x="2060213" y="2909564"/>
            <a:ext cx="213000" cy="2130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7E4DBC7-AE13-F15F-EE77-052D34B797CB}"/>
              </a:ext>
            </a:extLst>
          </p:cNvPr>
          <p:cNvSpPr/>
          <p:nvPr/>
        </p:nvSpPr>
        <p:spPr>
          <a:xfrm>
            <a:off x="384605" y="1230725"/>
            <a:ext cx="8387436" cy="3586367"/>
          </a:xfrm>
          <a:prstGeom prst="rect">
            <a:avLst/>
          </a:prstGeom>
          <a:solidFill>
            <a:schemeClr val="accent2">
              <a:alpha val="5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pic>
        <p:nvPicPr>
          <p:cNvPr id="4" name="Picture 3" descr="A graph of a number of numbers&#10;&#10;AI-generated content may be incorrect.">
            <a:extLst>
              <a:ext uri="{FF2B5EF4-FFF2-40B4-BE49-F238E27FC236}">
                <a16:creationId xmlns:a16="http://schemas.microsoft.com/office/drawing/2014/main" id="{32288CE4-DB33-3E73-759F-C17CBD7FB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380" y="1325072"/>
            <a:ext cx="1570582" cy="2212472"/>
          </a:xfrm>
          <a:prstGeom prst="rect">
            <a:avLst/>
          </a:prstGeom>
        </p:spPr>
      </p:pic>
      <p:pic>
        <p:nvPicPr>
          <p:cNvPr id="6" name="Picture 5" descr="A graph of lines and numbers&#10;&#10;AI-generated content may be incorrect.">
            <a:extLst>
              <a:ext uri="{FF2B5EF4-FFF2-40B4-BE49-F238E27FC236}">
                <a16:creationId xmlns:a16="http://schemas.microsoft.com/office/drawing/2014/main" id="{D316DB14-ED20-7962-6AC0-CAA8618C64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7962" y="1323349"/>
            <a:ext cx="4431834" cy="2215917"/>
          </a:xfrm>
          <a:prstGeom prst="rect">
            <a:avLst/>
          </a:prstGeom>
        </p:spPr>
      </p:pic>
      <p:sp>
        <p:nvSpPr>
          <p:cNvPr id="2550" name="Google Shape;2550;p59">
            <a:extLst>
              <a:ext uri="{FF2B5EF4-FFF2-40B4-BE49-F238E27FC236}">
                <a16:creationId xmlns:a16="http://schemas.microsoft.com/office/drawing/2014/main" id="{B3C4A8BF-0545-E45D-7AE4-7E0979B217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Sensitivity Analysis (comparisons)</a:t>
            </a:r>
            <a:endParaRPr dirty="0"/>
          </a:p>
        </p:txBody>
      </p:sp>
      <p:sp>
        <p:nvSpPr>
          <p:cNvPr id="2557" name="Google Shape;2557;p59">
            <a:extLst>
              <a:ext uri="{FF2B5EF4-FFF2-40B4-BE49-F238E27FC236}">
                <a16:creationId xmlns:a16="http://schemas.microsoft.com/office/drawing/2014/main" id="{B447FC58-C0D2-6134-A9B8-C1B49F0CCB6A}"/>
              </a:ext>
            </a:extLst>
          </p:cNvPr>
          <p:cNvSpPr/>
          <p:nvPr/>
        </p:nvSpPr>
        <p:spPr>
          <a:xfrm>
            <a:off x="6638395" y="232025"/>
            <a:ext cx="213000" cy="2130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Picture 9" descr="A map of a weather forecast&#10;&#10;AI-generated content may be incorrect.">
            <a:extLst>
              <a:ext uri="{FF2B5EF4-FFF2-40B4-BE49-F238E27FC236}">
                <a16:creationId xmlns:a16="http://schemas.microsoft.com/office/drawing/2014/main" id="{7AC3F1AD-5FFE-1939-EBFB-068777E2CD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9796" y="1325788"/>
            <a:ext cx="2176402" cy="169812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4CCA0AD-8BDB-3253-9CA9-D24B17B54D6D}"/>
              </a:ext>
            </a:extLst>
          </p:cNvPr>
          <p:cNvSpPr/>
          <p:nvPr/>
        </p:nvSpPr>
        <p:spPr>
          <a:xfrm>
            <a:off x="433794" y="1277897"/>
            <a:ext cx="1626419" cy="2306819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rgbClr val="7030A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68A36D-ABD9-E231-10B1-72102192CFE0}"/>
              </a:ext>
            </a:extLst>
          </p:cNvPr>
          <p:cNvSpPr txBox="1"/>
          <p:nvPr/>
        </p:nvSpPr>
        <p:spPr>
          <a:xfrm>
            <a:off x="544679" y="3525747"/>
            <a:ext cx="13965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92D050"/>
                </a:solidFill>
                <a:latin typeface="Barlow" pitchFamily="2" charset="77"/>
              </a:rPr>
              <a:t>V</a:t>
            </a:r>
            <a:r>
              <a:rPr lang="en-NL" b="1" dirty="0">
                <a:solidFill>
                  <a:srgbClr val="92D050"/>
                </a:solidFill>
                <a:latin typeface="Barlow" pitchFamily="2" charset="77"/>
              </a:rPr>
              <a:t>elocity-based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58AF8A5-AC1C-0880-7F06-9C5531BCA844}"/>
              </a:ext>
            </a:extLst>
          </p:cNvPr>
          <p:cNvSpPr/>
          <p:nvPr/>
        </p:nvSpPr>
        <p:spPr>
          <a:xfrm>
            <a:off x="2109402" y="1277897"/>
            <a:ext cx="2989540" cy="2306819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rgbClr val="C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AFE3B8-9727-FF78-83D6-4196135BF545}"/>
              </a:ext>
            </a:extLst>
          </p:cNvPr>
          <p:cNvSpPr txBox="1"/>
          <p:nvPr/>
        </p:nvSpPr>
        <p:spPr>
          <a:xfrm>
            <a:off x="2787281" y="3522849"/>
            <a:ext cx="16337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b="1" dirty="0">
                <a:solidFill>
                  <a:srgbClr val="00B0F0"/>
                </a:solidFill>
                <a:latin typeface="Barlow" pitchFamily="2" charset="77"/>
              </a:rPr>
              <a:t>Momentum-based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549A52-38BE-8F09-B975-36D5EA4509FB}"/>
              </a:ext>
            </a:extLst>
          </p:cNvPr>
          <p:cNvSpPr txBox="1"/>
          <p:nvPr/>
        </p:nvSpPr>
        <p:spPr>
          <a:xfrm>
            <a:off x="2099493" y="3723860"/>
            <a:ext cx="1890137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nl-NL" sz="1800" dirty="0">
                <a:solidFill>
                  <a:srgbClr val="92D050"/>
                </a:solidFill>
                <a:latin typeface="Barlow"/>
                <a:sym typeface="Barlow"/>
              </a:rPr>
              <a:t>Kinematics more</a:t>
            </a:r>
          </a:p>
          <a:p>
            <a:pPr algn="ctr"/>
            <a:r>
              <a:rPr lang="nl-NL" sz="1800" dirty="0">
                <a:solidFill>
                  <a:srgbClr val="92D050"/>
                </a:solidFill>
                <a:latin typeface="Barlow"/>
                <a:sym typeface="Barlow"/>
              </a:rPr>
              <a:t>complex in </a:t>
            </a:r>
            <a:r>
              <a:rPr lang="nl-NL" sz="1800" dirty="0" err="1">
                <a:solidFill>
                  <a:srgbClr val="92D050"/>
                </a:solidFill>
                <a:latin typeface="Barlow"/>
                <a:sym typeface="Barlow"/>
              </a:rPr>
              <a:t>the</a:t>
            </a:r>
            <a:endParaRPr lang="nl-NL" sz="1800" dirty="0">
              <a:solidFill>
                <a:srgbClr val="92D050"/>
              </a:solidFill>
              <a:latin typeface="Barlow"/>
              <a:sym typeface="Barlow"/>
            </a:endParaRPr>
          </a:p>
          <a:p>
            <a:pPr algn="ctr"/>
            <a:r>
              <a:rPr lang="nl-NL" sz="1800" dirty="0" err="1">
                <a:solidFill>
                  <a:srgbClr val="92D050"/>
                </a:solidFill>
                <a:latin typeface="Barlow"/>
                <a:sym typeface="Barlow"/>
              </a:rPr>
              <a:t>northern</a:t>
            </a:r>
            <a:r>
              <a:rPr lang="nl-NL" sz="1800" dirty="0">
                <a:solidFill>
                  <a:srgbClr val="92D050"/>
                </a:solidFill>
                <a:latin typeface="Barlow"/>
                <a:sym typeface="Barlow"/>
              </a:rPr>
              <a:t> CND</a:t>
            </a:r>
            <a:endParaRPr lang="en-NL" sz="1800" dirty="0">
              <a:solidFill>
                <a:srgbClr val="92D050"/>
              </a:solidFill>
              <a:latin typeface="Barlow"/>
              <a:sym typeface="Barlow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EEFAAF-EF93-238E-B657-B85C1B7366A7}"/>
              </a:ext>
            </a:extLst>
          </p:cNvPr>
          <p:cNvSpPr txBox="1"/>
          <p:nvPr/>
        </p:nvSpPr>
        <p:spPr>
          <a:xfrm>
            <a:off x="4579340" y="3726789"/>
            <a:ext cx="27445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1200"/>
              </a:spcAft>
            </a:pPr>
            <a:r>
              <a:rPr lang="en" sz="1800" dirty="0">
                <a:solidFill>
                  <a:srgbClr val="00B0F0"/>
                </a:solidFill>
                <a:latin typeface="Barlow" pitchFamily="2" charset="77"/>
              </a:rPr>
              <a:t>Kinematics most complex around center of southern CND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9FA76DA-B579-DA88-A465-5EB87265FE3C}"/>
              </a:ext>
            </a:extLst>
          </p:cNvPr>
          <p:cNvSpPr txBox="1"/>
          <p:nvPr/>
        </p:nvSpPr>
        <p:spPr>
          <a:xfrm>
            <a:off x="4051088" y="4003788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800" b="1" dirty="0">
                <a:solidFill>
                  <a:schemeClr val="tx2"/>
                </a:solidFill>
                <a:latin typeface="Barlow" pitchFamily="2" charset="77"/>
              </a:rPr>
              <a:t>VS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2940F95-11D8-9521-BA6A-EF17FDDDB82B}"/>
              </a:ext>
            </a:extLst>
          </p:cNvPr>
          <p:cNvSpPr/>
          <p:nvPr/>
        </p:nvSpPr>
        <p:spPr>
          <a:xfrm rot="20246932">
            <a:off x="7049635" y="1680620"/>
            <a:ext cx="867653" cy="467395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60BC349-3BEE-8D21-5C25-21EBBEC20E16}"/>
              </a:ext>
            </a:extLst>
          </p:cNvPr>
          <p:cNvSpPr txBox="1"/>
          <p:nvPr/>
        </p:nvSpPr>
        <p:spPr>
          <a:xfrm>
            <a:off x="433794" y="3338495"/>
            <a:ext cx="10038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b="1" dirty="0">
                <a:solidFill>
                  <a:schemeClr val="tx2"/>
                </a:solidFill>
                <a:latin typeface="Barlow" pitchFamily="2" charset="77"/>
              </a:rPr>
              <a:t>C</a:t>
            </a:r>
            <a:r>
              <a:rPr lang="en-NL" sz="1000" b="1" dirty="0">
                <a:solidFill>
                  <a:schemeClr val="tx2"/>
                </a:solidFill>
                <a:latin typeface="Barlow" pitchFamily="2" charset="77"/>
              </a:rPr>
              <a:t>oncentration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634F5D2-E4CD-E97F-2C99-166163154224}"/>
              </a:ext>
            </a:extLst>
          </p:cNvPr>
          <p:cNvSpPr txBox="1"/>
          <p:nvPr/>
        </p:nvSpPr>
        <p:spPr>
          <a:xfrm>
            <a:off x="3740608" y="3295615"/>
            <a:ext cx="21611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b="1" dirty="0">
                <a:solidFill>
                  <a:schemeClr val="tx2"/>
                </a:solidFill>
                <a:latin typeface="Barlow" pitchFamily="2" charset="77"/>
              </a:rPr>
              <a:t>M</a:t>
            </a:r>
            <a:r>
              <a:rPr lang="en-NL" sz="1000" b="1" dirty="0">
                <a:solidFill>
                  <a:schemeClr val="tx2"/>
                </a:solidFill>
                <a:latin typeface="Barlow" pitchFamily="2" charset="77"/>
              </a:rPr>
              <a:t>ore efficient momentum transfer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FF58C7A-1F1B-4DFC-0833-4509AA993A81}"/>
              </a:ext>
            </a:extLst>
          </p:cNvPr>
          <p:cNvCxnSpPr/>
          <p:nvPr/>
        </p:nvCxnSpPr>
        <p:spPr>
          <a:xfrm flipH="1">
            <a:off x="4523803" y="3504969"/>
            <a:ext cx="632614" cy="0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906DF433-60B7-6919-A5E8-D5C7007D03E0}"/>
              </a:ext>
            </a:extLst>
          </p:cNvPr>
          <p:cNvSpPr/>
          <p:nvPr/>
        </p:nvSpPr>
        <p:spPr>
          <a:xfrm>
            <a:off x="7464926" y="2401870"/>
            <a:ext cx="519510" cy="351521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73C002-CAE7-9775-2EBF-7439FD791B3C}"/>
              </a:ext>
            </a:extLst>
          </p:cNvPr>
          <p:cNvSpPr txBox="1"/>
          <p:nvPr/>
        </p:nvSpPr>
        <p:spPr>
          <a:xfrm>
            <a:off x="2577026" y="4866501"/>
            <a:ext cx="39899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1200" dirty="0">
                <a:solidFill>
                  <a:schemeClr val="accent6"/>
                </a:solidFill>
                <a:latin typeface="Barlow" pitchFamily="2" charset="77"/>
              </a:rPr>
              <a:t>Yuze Zhang - </a:t>
            </a:r>
            <a:r>
              <a:rPr lang="en-GB" sz="1200" dirty="0" err="1">
                <a:solidFill>
                  <a:schemeClr val="accent6"/>
                </a:solidFill>
                <a:latin typeface="Barlow" pitchFamily="2" charset="77"/>
              </a:rPr>
              <a:t>yuzezhang@mail.strw.leidenuniv.nl</a:t>
            </a:r>
            <a:r>
              <a:rPr lang="en-NL" sz="1200" dirty="0">
                <a:solidFill>
                  <a:schemeClr val="accent6"/>
                </a:solidFill>
                <a:latin typeface="Barlow" pitchFamily="2" charset="77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0A9897-115E-2605-16A0-ACEED1A6D151}"/>
              </a:ext>
            </a:extLst>
          </p:cNvPr>
          <p:cNvSpPr txBox="1"/>
          <p:nvPr/>
        </p:nvSpPr>
        <p:spPr>
          <a:xfrm>
            <a:off x="8781956" y="4835723"/>
            <a:ext cx="344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b="1" dirty="0">
                <a:solidFill>
                  <a:schemeClr val="accent6"/>
                </a:solidFill>
                <a:latin typeface="Barlow" pitchFamily="2" charset="77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788309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9" grpId="0" animBg="1"/>
      <p:bldP spid="20" grpId="0"/>
      <p:bldP spid="22" grpId="0"/>
      <p:bldP spid="24" grpId="0"/>
      <p:bldP spid="25" grpId="0"/>
      <p:bldP spid="26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7">
          <a:extLst>
            <a:ext uri="{FF2B5EF4-FFF2-40B4-BE49-F238E27FC236}">
              <a16:creationId xmlns:a16="http://schemas.microsoft.com/office/drawing/2014/main" id="{E6C75BFE-82DF-4083-7E85-3F314124E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2557;p59">
            <a:extLst>
              <a:ext uri="{FF2B5EF4-FFF2-40B4-BE49-F238E27FC236}">
                <a16:creationId xmlns:a16="http://schemas.microsoft.com/office/drawing/2014/main" id="{53C46A77-E1F9-66F9-E320-1B73226F68E4}"/>
              </a:ext>
            </a:extLst>
          </p:cNvPr>
          <p:cNvSpPr/>
          <p:nvPr/>
        </p:nvSpPr>
        <p:spPr>
          <a:xfrm>
            <a:off x="167943" y="3578683"/>
            <a:ext cx="273600" cy="2736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2557;p59">
            <a:extLst>
              <a:ext uri="{FF2B5EF4-FFF2-40B4-BE49-F238E27FC236}">
                <a16:creationId xmlns:a16="http://schemas.microsoft.com/office/drawing/2014/main" id="{5FF505BA-70D3-604A-03DA-9F9589B2EB90}"/>
              </a:ext>
            </a:extLst>
          </p:cNvPr>
          <p:cNvSpPr/>
          <p:nvPr/>
        </p:nvSpPr>
        <p:spPr>
          <a:xfrm>
            <a:off x="8710069" y="3780473"/>
            <a:ext cx="213000" cy="2130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8" name="Google Shape;2558;p59">
            <a:extLst>
              <a:ext uri="{FF2B5EF4-FFF2-40B4-BE49-F238E27FC236}">
                <a16:creationId xmlns:a16="http://schemas.microsoft.com/office/drawing/2014/main" id="{33C037AE-34FC-CD6F-1773-5683A622A6E7}"/>
              </a:ext>
            </a:extLst>
          </p:cNvPr>
          <p:cNvSpPr/>
          <p:nvPr/>
        </p:nvSpPr>
        <p:spPr>
          <a:xfrm>
            <a:off x="2060213" y="2909564"/>
            <a:ext cx="213000" cy="2130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BF68B5-2CE9-CC2D-76D1-C4C742DC7CE2}"/>
              </a:ext>
            </a:extLst>
          </p:cNvPr>
          <p:cNvSpPr/>
          <p:nvPr/>
        </p:nvSpPr>
        <p:spPr>
          <a:xfrm>
            <a:off x="384605" y="1230725"/>
            <a:ext cx="8387436" cy="3586367"/>
          </a:xfrm>
          <a:prstGeom prst="rect">
            <a:avLst/>
          </a:prstGeom>
          <a:solidFill>
            <a:schemeClr val="accent2">
              <a:alpha val="5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2550" name="Google Shape;2550;p59">
            <a:extLst>
              <a:ext uri="{FF2B5EF4-FFF2-40B4-BE49-F238E27FC236}">
                <a16:creationId xmlns:a16="http://schemas.microsoft.com/office/drawing/2014/main" id="{B3BDFF75-F51D-36AD-2C65-0AE6041A8C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Sensitivity Analysis (comparisons)</a:t>
            </a:r>
            <a:endParaRPr dirty="0"/>
          </a:p>
        </p:txBody>
      </p:sp>
      <p:sp>
        <p:nvSpPr>
          <p:cNvPr id="2557" name="Google Shape;2557;p59">
            <a:extLst>
              <a:ext uri="{FF2B5EF4-FFF2-40B4-BE49-F238E27FC236}">
                <a16:creationId xmlns:a16="http://schemas.microsoft.com/office/drawing/2014/main" id="{609DBF3A-98E1-BDEC-9B78-6D67D7EDF537}"/>
              </a:ext>
            </a:extLst>
          </p:cNvPr>
          <p:cNvSpPr/>
          <p:nvPr/>
        </p:nvSpPr>
        <p:spPr>
          <a:xfrm>
            <a:off x="6638395" y="232025"/>
            <a:ext cx="213000" cy="2130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Picture 9" descr="A map of a weather forecast&#10;&#10;AI-generated content may be incorrect.">
            <a:extLst>
              <a:ext uri="{FF2B5EF4-FFF2-40B4-BE49-F238E27FC236}">
                <a16:creationId xmlns:a16="http://schemas.microsoft.com/office/drawing/2014/main" id="{C94499B7-54E2-EDEA-9AAD-DD730495A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6366" y="1325788"/>
            <a:ext cx="2176402" cy="169812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706F231-FA60-8D65-40FA-7D60843EF945}"/>
              </a:ext>
            </a:extLst>
          </p:cNvPr>
          <p:cNvSpPr txBox="1"/>
          <p:nvPr/>
        </p:nvSpPr>
        <p:spPr>
          <a:xfrm>
            <a:off x="1294395" y="3526605"/>
            <a:ext cx="13965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92D050"/>
                </a:solidFill>
                <a:latin typeface="Barlow" pitchFamily="2" charset="77"/>
              </a:rPr>
              <a:t>V</a:t>
            </a:r>
            <a:r>
              <a:rPr lang="en-NL" b="1" dirty="0">
                <a:solidFill>
                  <a:srgbClr val="92D050"/>
                </a:solidFill>
                <a:latin typeface="Barlow" pitchFamily="2" charset="77"/>
              </a:rPr>
              <a:t>elocity-based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ADB9EE-7223-8485-6E31-3420F6B56369}"/>
              </a:ext>
            </a:extLst>
          </p:cNvPr>
          <p:cNvSpPr txBox="1"/>
          <p:nvPr/>
        </p:nvSpPr>
        <p:spPr>
          <a:xfrm>
            <a:off x="2787281" y="3522849"/>
            <a:ext cx="16337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b="1" dirty="0">
                <a:solidFill>
                  <a:srgbClr val="00B0F0"/>
                </a:solidFill>
                <a:latin typeface="Barlow" pitchFamily="2" charset="77"/>
              </a:rPr>
              <a:t>Momentum-based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6BE48C-7137-73B8-A5FF-1EEA147370C7}"/>
              </a:ext>
            </a:extLst>
          </p:cNvPr>
          <p:cNvSpPr txBox="1"/>
          <p:nvPr/>
        </p:nvSpPr>
        <p:spPr>
          <a:xfrm>
            <a:off x="4266024" y="3862358"/>
            <a:ext cx="158605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nl-NL" sz="1800" dirty="0">
                <a:solidFill>
                  <a:srgbClr val="92D050"/>
                </a:solidFill>
                <a:latin typeface="Barlow"/>
                <a:sym typeface="Barlow"/>
              </a:rPr>
              <a:t>More complex</a:t>
            </a:r>
          </a:p>
          <a:p>
            <a:pPr algn="ctr"/>
            <a:r>
              <a:rPr lang="nl-NL" sz="1800" dirty="0">
                <a:solidFill>
                  <a:srgbClr val="92D050"/>
                </a:solidFill>
                <a:latin typeface="Barlow"/>
                <a:sym typeface="Barlow"/>
              </a:rPr>
              <a:t>kinematics</a:t>
            </a:r>
            <a:endParaRPr lang="en-NL" sz="1800" dirty="0">
              <a:solidFill>
                <a:srgbClr val="92D050"/>
              </a:solidFill>
              <a:latin typeface="Barlow"/>
              <a:sym typeface="Barlow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6FE81D5-9F01-C60E-F56F-BB30200D32F2}"/>
              </a:ext>
            </a:extLst>
          </p:cNvPr>
          <p:cNvSpPr txBox="1"/>
          <p:nvPr/>
        </p:nvSpPr>
        <p:spPr>
          <a:xfrm>
            <a:off x="5783025" y="4000859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800" b="1" dirty="0">
                <a:solidFill>
                  <a:schemeClr val="tx2"/>
                </a:solidFill>
                <a:latin typeface="Barlow" pitchFamily="2" charset="77"/>
              </a:rPr>
              <a:t>VS</a:t>
            </a:r>
          </a:p>
        </p:txBody>
      </p:sp>
      <p:pic>
        <p:nvPicPr>
          <p:cNvPr id="7" name="Picture 6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86E0BB51-A7A6-09F7-494B-42C0EE4B80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5109" y="1324952"/>
            <a:ext cx="2950276" cy="2212707"/>
          </a:xfrm>
          <a:prstGeom prst="rect">
            <a:avLst/>
          </a:prstGeom>
        </p:spPr>
      </p:pic>
      <p:pic>
        <p:nvPicPr>
          <p:cNvPr id="2" name="Picture 1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B4743518-ACDE-E6DF-5363-366F618724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6090" y="1324952"/>
            <a:ext cx="2950276" cy="221270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347454E-E6AB-0B49-7CCB-2E75EEAA2E39}"/>
              </a:ext>
            </a:extLst>
          </p:cNvPr>
          <p:cNvSpPr/>
          <p:nvPr/>
        </p:nvSpPr>
        <p:spPr>
          <a:xfrm>
            <a:off x="1201232" y="1277897"/>
            <a:ext cx="1586049" cy="2306819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rgbClr val="C0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2E9ECBF-922A-9F43-0F7E-68FB60D2C22C}"/>
              </a:ext>
            </a:extLst>
          </p:cNvPr>
          <p:cNvSpPr/>
          <p:nvPr/>
        </p:nvSpPr>
        <p:spPr>
          <a:xfrm>
            <a:off x="2841959" y="1277897"/>
            <a:ext cx="1516304" cy="2306819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396D87-C102-6064-FD6B-6CF0D41C6CEA}"/>
              </a:ext>
            </a:extLst>
          </p:cNvPr>
          <p:cNvSpPr txBox="1"/>
          <p:nvPr/>
        </p:nvSpPr>
        <p:spPr>
          <a:xfrm>
            <a:off x="1310633" y="4008305"/>
            <a:ext cx="2425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L" sz="1800" dirty="0">
                <a:solidFill>
                  <a:schemeClr val="tx2"/>
                </a:solidFill>
                <a:latin typeface="Barlow" pitchFamily="2" charset="77"/>
              </a:rPr>
              <a:t>Increase in inclination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D92066-FB55-45B6-5426-5D3BCA6D6E3E}"/>
              </a:ext>
            </a:extLst>
          </p:cNvPr>
          <p:cNvSpPr txBox="1"/>
          <p:nvPr/>
        </p:nvSpPr>
        <p:spPr>
          <a:xfrm>
            <a:off x="6249819" y="3869806"/>
            <a:ext cx="1586051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nl-NL" sz="1800" dirty="0" err="1">
                <a:solidFill>
                  <a:srgbClr val="00B0F0"/>
                </a:solidFill>
                <a:latin typeface="Barlow"/>
                <a:sym typeface="Barlow"/>
              </a:rPr>
              <a:t>Less</a:t>
            </a:r>
            <a:r>
              <a:rPr lang="nl-NL" sz="1800" dirty="0">
                <a:solidFill>
                  <a:srgbClr val="00B0F0"/>
                </a:solidFill>
                <a:latin typeface="Barlow"/>
                <a:sym typeface="Barlow"/>
              </a:rPr>
              <a:t> complex</a:t>
            </a:r>
          </a:p>
          <a:p>
            <a:pPr algn="ctr"/>
            <a:r>
              <a:rPr lang="nl-NL" sz="1800" dirty="0">
                <a:solidFill>
                  <a:srgbClr val="00B0F0"/>
                </a:solidFill>
                <a:latin typeface="Barlow"/>
                <a:sym typeface="Barlow"/>
              </a:rPr>
              <a:t>kinematics</a:t>
            </a:r>
            <a:endParaRPr lang="en-NL" sz="1800" dirty="0">
              <a:solidFill>
                <a:srgbClr val="00B0F0"/>
              </a:solidFill>
              <a:latin typeface="Barlow"/>
              <a:sym typeface="Barlow"/>
            </a:endParaRPr>
          </a:p>
        </p:txBody>
      </p:sp>
      <p:sp>
        <p:nvSpPr>
          <p:cNvPr id="11" name="Google Shape;4246;p75">
            <a:extLst>
              <a:ext uri="{FF2B5EF4-FFF2-40B4-BE49-F238E27FC236}">
                <a16:creationId xmlns:a16="http://schemas.microsoft.com/office/drawing/2014/main" id="{8189A814-2C1B-9268-1132-29E8A8E61D89}"/>
              </a:ext>
            </a:extLst>
          </p:cNvPr>
          <p:cNvSpPr/>
          <p:nvPr/>
        </p:nvSpPr>
        <p:spPr>
          <a:xfrm>
            <a:off x="3801106" y="4046311"/>
            <a:ext cx="400110" cy="278427"/>
          </a:xfrm>
          <a:custGeom>
            <a:avLst/>
            <a:gdLst/>
            <a:ahLst/>
            <a:cxnLst/>
            <a:rect l="l" t="t" r="r" b="b"/>
            <a:pathLst>
              <a:path w="2756" h="1918" extrusionOk="0">
                <a:moveTo>
                  <a:pt x="1757" y="0"/>
                </a:moveTo>
                <a:cubicBezTo>
                  <a:pt x="1693" y="0"/>
                  <a:pt x="1630" y="25"/>
                  <a:pt x="1580" y="75"/>
                </a:cubicBezTo>
                <a:cubicBezTo>
                  <a:pt x="1479" y="176"/>
                  <a:pt x="1479" y="335"/>
                  <a:pt x="1580" y="436"/>
                </a:cubicBezTo>
                <a:lnTo>
                  <a:pt x="1768" y="623"/>
                </a:lnTo>
                <a:cubicBezTo>
                  <a:pt x="1797" y="652"/>
                  <a:pt x="1775" y="702"/>
                  <a:pt x="1739" y="702"/>
                </a:cubicBezTo>
                <a:lnTo>
                  <a:pt x="253" y="702"/>
                </a:lnTo>
                <a:cubicBezTo>
                  <a:pt x="116" y="702"/>
                  <a:pt x="1" y="818"/>
                  <a:pt x="1" y="962"/>
                </a:cubicBezTo>
                <a:cubicBezTo>
                  <a:pt x="1" y="1099"/>
                  <a:pt x="116" y="1215"/>
                  <a:pt x="253" y="1215"/>
                </a:cubicBezTo>
                <a:lnTo>
                  <a:pt x="1739" y="1215"/>
                </a:lnTo>
                <a:cubicBezTo>
                  <a:pt x="1775" y="1215"/>
                  <a:pt x="1797" y="1265"/>
                  <a:pt x="1768" y="1294"/>
                </a:cubicBezTo>
                <a:lnTo>
                  <a:pt x="1580" y="1481"/>
                </a:lnTo>
                <a:cubicBezTo>
                  <a:pt x="1479" y="1582"/>
                  <a:pt x="1479" y="1741"/>
                  <a:pt x="1580" y="1842"/>
                </a:cubicBezTo>
                <a:cubicBezTo>
                  <a:pt x="1631" y="1892"/>
                  <a:pt x="1696" y="1918"/>
                  <a:pt x="1760" y="1918"/>
                </a:cubicBezTo>
                <a:cubicBezTo>
                  <a:pt x="1825" y="1918"/>
                  <a:pt x="1890" y="1892"/>
                  <a:pt x="1941" y="1842"/>
                </a:cubicBezTo>
                <a:lnTo>
                  <a:pt x="2676" y="1106"/>
                </a:lnTo>
                <a:cubicBezTo>
                  <a:pt x="2756" y="1027"/>
                  <a:pt x="2756" y="897"/>
                  <a:pt x="2676" y="811"/>
                </a:cubicBezTo>
                <a:lnTo>
                  <a:pt x="1941" y="82"/>
                </a:lnTo>
                <a:cubicBezTo>
                  <a:pt x="1889" y="27"/>
                  <a:pt x="1823" y="0"/>
                  <a:pt x="1757" y="0"/>
                </a:cubicBezTo>
                <a:close/>
              </a:path>
            </a:pathLst>
          </a:custGeom>
          <a:solidFill>
            <a:schemeClr val="tx2"/>
          </a:solidFill>
          <a:ln w="9525" cap="flat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211A81-02EE-D091-B5B0-832199B0CE59}"/>
              </a:ext>
            </a:extLst>
          </p:cNvPr>
          <p:cNvSpPr txBox="1"/>
          <p:nvPr/>
        </p:nvSpPr>
        <p:spPr>
          <a:xfrm>
            <a:off x="1204505" y="3310444"/>
            <a:ext cx="7825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>
                <a:solidFill>
                  <a:schemeClr val="tx2"/>
                </a:solidFill>
                <a:latin typeface="Barlow" pitchFamily="2" charset="77"/>
              </a:rPr>
              <a:t>I</a:t>
            </a:r>
            <a:r>
              <a:rPr lang="en-NL" sz="1000" b="1" dirty="0">
                <a:solidFill>
                  <a:schemeClr val="tx2"/>
                </a:solidFill>
                <a:latin typeface="Barlow" pitchFamily="2" charset="77"/>
              </a:rPr>
              <a:t>nclination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4F82B95-4108-F194-3538-B43D354644FE}"/>
              </a:ext>
            </a:extLst>
          </p:cNvPr>
          <p:cNvCxnSpPr/>
          <p:nvPr/>
        </p:nvCxnSpPr>
        <p:spPr>
          <a:xfrm flipH="1">
            <a:off x="1274019" y="3519797"/>
            <a:ext cx="632614" cy="0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4C7FE39-BEF6-413C-A466-08DD3F7C9070}"/>
              </a:ext>
            </a:extLst>
          </p:cNvPr>
          <p:cNvSpPr txBox="1"/>
          <p:nvPr/>
        </p:nvSpPr>
        <p:spPr>
          <a:xfrm>
            <a:off x="2786469" y="3307304"/>
            <a:ext cx="7825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>
                <a:solidFill>
                  <a:schemeClr val="tx2"/>
                </a:solidFill>
                <a:latin typeface="Barlow" pitchFamily="2" charset="77"/>
              </a:rPr>
              <a:t>I</a:t>
            </a:r>
            <a:r>
              <a:rPr lang="en-NL" sz="1000" b="1" dirty="0">
                <a:solidFill>
                  <a:schemeClr val="tx2"/>
                </a:solidFill>
                <a:latin typeface="Barlow" pitchFamily="2" charset="77"/>
              </a:rPr>
              <a:t>nclination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3F6936B-ED7E-52E4-A25E-7AF65EAA4C0D}"/>
              </a:ext>
            </a:extLst>
          </p:cNvPr>
          <p:cNvCxnSpPr/>
          <p:nvPr/>
        </p:nvCxnSpPr>
        <p:spPr>
          <a:xfrm flipH="1">
            <a:off x="2855983" y="3516657"/>
            <a:ext cx="632614" cy="0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23857A9-FF35-209A-D748-74EFDC5B7366}"/>
              </a:ext>
            </a:extLst>
          </p:cNvPr>
          <p:cNvSpPr txBox="1"/>
          <p:nvPr/>
        </p:nvSpPr>
        <p:spPr>
          <a:xfrm>
            <a:off x="2577026" y="4866501"/>
            <a:ext cx="39899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1200" dirty="0">
                <a:solidFill>
                  <a:schemeClr val="accent6"/>
                </a:solidFill>
                <a:latin typeface="Barlow" pitchFamily="2" charset="77"/>
              </a:rPr>
              <a:t>Yuze Zhang - </a:t>
            </a:r>
            <a:r>
              <a:rPr lang="en-GB" sz="1200" dirty="0" err="1">
                <a:solidFill>
                  <a:schemeClr val="accent6"/>
                </a:solidFill>
                <a:latin typeface="Barlow" pitchFamily="2" charset="77"/>
              </a:rPr>
              <a:t>yuzezhang@mail.strw.leidenuniv.nl</a:t>
            </a:r>
            <a:r>
              <a:rPr lang="en-NL" sz="1200" dirty="0">
                <a:solidFill>
                  <a:schemeClr val="accent6"/>
                </a:solidFill>
                <a:latin typeface="Barlow" pitchFamily="2" charset="77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500503-F103-BD3E-410D-0E749F7E587D}"/>
              </a:ext>
            </a:extLst>
          </p:cNvPr>
          <p:cNvSpPr txBox="1"/>
          <p:nvPr/>
        </p:nvSpPr>
        <p:spPr>
          <a:xfrm>
            <a:off x="8781956" y="4835723"/>
            <a:ext cx="344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b="1" dirty="0">
                <a:solidFill>
                  <a:schemeClr val="accent6"/>
                </a:solidFill>
                <a:latin typeface="Barlow" pitchFamily="2" charset="77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718290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2" grpId="0"/>
      <p:bldP spid="25" grpId="0"/>
      <p:bldP spid="15" grpId="0" animBg="1"/>
      <p:bldP spid="19" grpId="0" animBg="1"/>
      <p:bldP spid="9" grpId="0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7">
          <a:extLst>
            <a:ext uri="{FF2B5EF4-FFF2-40B4-BE49-F238E27FC236}">
              <a16:creationId xmlns:a16="http://schemas.microsoft.com/office/drawing/2014/main" id="{5E5FA968-ACDD-8F82-C63F-C26D81427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2557;p59">
            <a:extLst>
              <a:ext uri="{FF2B5EF4-FFF2-40B4-BE49-F238E27FC236}">
                <a16:creationId xmlns:a16="http://schemas.microsoft.com/office/drawing/2014/main" id="{68C0470A-C7D9-12EB-F632-B2EFA49E6C7B}"/>
              </a:ext>
            </a:extLst>
          </p:cNvPr>
          <p:cNvSpPr/>
          <p:nvPr/>
        </p:nvSpPr>
        <p:spPr>
          <a:xfrm>
            <a:off x="167943" y="3578683"/>
            <a:ext cx="273600" cy="2736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2557;p59">
            <a:extLst>
              <a:ext uri="{FF2B5EF4-FFF2-40B4-BE49-F238E27FC236}">
                <a16:creationId xmlns:a16="http://schemas.microsoft.com/office/drawing/2014/main" id="{6935C085-64B3-32CD-0657-56304057B40E}"/>
              </a:ext>
            </a:extLst>
          </p:cNvPr>
          <p:cNvSpPr/>
          <p:nvPr/>
        </p:nvSpPr>
        <p:spPr>
          <a:xfrm>
            <a:off x="8710069" y="3780473"/>
            <a:ext cx="213000" cy="2130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56FF38-9ACB-9A03-E80E-A0B7F16000CC}"/>
              </a:ext>
            </a:extLst>
          </p:cNvPr>
          <p:cNvSpPr/>
          <p:nvPr/>
        </p:nvSpPr>
        <p:spPr>
          <a:xfrm>
            <a:off x="384605" y="1230725"/>
            <a:ext cx="8387436" cy="3586367"/>
          </a:xfrm>
          <a:prstGeom prst="rect">
            <a:avLst/>
          </a:prstGeom>
          <a:solidFill>
            <a:schemeClr val="accent2">
              <a:alpha val="5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2558" name="Google Shape;2558;p59">
            <a:extLst>
              <a:ext uri="{FF2B5EF4-FFF2-40B4-BE49-F238E27FC236}">
                <a16:creationId xmlns:a16="http://schemas.microsoft.com/office/drawing/2014/main" id="{5D1E1344-EA01-A932-C5BA-9F308312639D}"/>
              </a:ext>
            </a:extLst>
          </p:cNvPr>
          <p:cNvSpPr/>
          <p:nvPr/>
        </p:nvSpPr>
        <p:spPr>
          <a:xfrm>
            <a:off x="2060213" y="2909564"/>
            <a:ext cx="213000" cy="2130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0" name="Google Shape;2550;p59">
            <a:extLst>
              <a:ext uri="{FF2B5EF4-FFF2-40B4-BE49-F238E27FC236}">
                <a16:creationId xmlns:a16="http://schemas.microsoft.com/office/drawing/2014/main" id="{2537FA25-3C43-DF53-6186-C09874DCB2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Sensitivity Analysis (comparisons)</a:t>
            </a:r>
            <a:endParaRPr dirty="0"/>
          </a:p>
        </p:txBody>
      </p:sp>
      <p:sp>
        <p:nvSpPr>
          <p:cNvPr id="2557" name="Google Shape;2557;p59">
            <a:extLst>
              <a:ext uri="{FF2B5EF4-FFF2-40B4-BE49-F238E27FC236}">
                <a16:creationId xmlns:a16="http://schemas.microsoft.com/office/drawing/2014/main" id="{1F0402A4-39CE-4823-45A8-D38BC7899BCC}"/>
              </a:ext>
            </a:extLst>
          </p:cNvPr>
          <p:cNvSpPr/>
          <p:nvPr/>
        </p:nvSpPr>
        <p:spPr>
          <a:xfrm>
            <a:off x="6638395" y="232025"/>
            <a:ext cx="213000" cy="2130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Picture 9" descr="A map of a weather forecast&#10;&#10;AI-generated content may be incorrect.">
            <a:extLst>
              <a:ext uri="{FF2B5EF4-FFF2-40B4-BE49-F238E27FC236}">
                <a16:creationId xmlns:a16="http://schemas.microsoft.com/office/drawing/2014/main" id="{1712A07D-48DF-0069-2F9D-241F06B24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121" y="1325788"/>
            <a:ext cx="2176402" cy="169812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971E20A-0174-0329-F089-178DD84CBCAD}"/>
              </a:ext>
            </a:extLst>
          </p:cNvPr>
          <p:cNvSpPr txBox="1"/>
          <p:nvPr/>
        </p:nvSpPr>
        <p:spPr>
          <a:xfrm>
            <a:off x="1289010" y="3522849"/>
            <a:ext cx="13965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92D050"/>
                </a:solidFill>
                <a:latin typeface="Barlow" pitchFamily="2" charset="77"/>
              </a:rPr>
              <a:t>V</a:t>
            </a:r>
            <a:r>
              <a:rPr lang="en-NL" b="1" dirty="0">
                <a:solidFill>
                  <a:srgbClr val="92D050"/>
                </a:solidFill>
                <a:latin typeface="Barlow" pitchFamily="2" charset="77"/>
              </a:rPr>
              <a:t>elocity-based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D029D3-E783-E359-91FB-0269B9D14D48}"/>
              </a:ext>
            </a:extLst>
          </p:cNvPr>
          <p:cNvSpPr txBox="1"/>
          <p:nvPr/>
        </p:nvSpPr>
        <p:spPr>
          <a:xfrm>
            <a:off x="2888018" y="3522849"/>
            <a:ext cx="16337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b="1" dirty="0">
                <a:solidFill>
                  <a:srgbClr val="00B0F0"/>
                </a:solidFill>
                <a:latin typeface="Barlow" pitchFamily="2" charset="77"/>
              </a:rPr>
              <a:t>Momentum-based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926199-5D5C-52EA-9B48-04092F7D8830}"/>
              </a:ext>
            </a:extLst>
          </p:cNvPr>
          <p:cNvSpPr txBox="1"/>
          <p:nvPr/>
        </p:nvSpPr>
        <p:spPr>
          <a:xfrm>
            <a:off x="1309608" y="3723860"/>
            <a:ext cx="3086394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1800" dirty="0">
                <a:solidFill>
                  <a:srgbClr val="92D050"/>
                </a:solidFill>
                <a:latin typeface="Barlow"/>
                <a:sym typeface="Barlow"/>
              </a:rPr>
              <a:t>W</a:t>
            </a:r>
            <a:r>
              <a:rPr lang="en-NL" sz="1800" dirty="0">
                <a:solidFill>
                  <a:srgbClr val="92D050"/>
                </a:solidFill>
                <a:latin typeface="Barlow"/>
                <a:sym typeface="Barlow"/>
              </a:rPr>
              <a:t>ing components</a:t>
            </a:r>
          </a:p>
          <a:p>
            <a:pPr algn="ctr"/>
            <a:r>
              <a:rPr lang="en-GB" sz="1800" dirty="0">
                <a:solidFill>
                  <a:srgbClr val="92D050"/>
                </a:solidFill>
                <a:latin typeface="Barlow"/>
                <a:sym typeface="Barlow"/>
              </a:rPr>
              <a:t>c</a:t>
            </a:r>
            <a:r>
              <a:rPr lang="en-NL" sz="1800" dirty="0">
                <a:solidFill>
                  <a:srgbClr val="92D050"/>
                </a:solidFill>
                <a:latin typeface="Barlow"/>
                <a:sym typeface="Barlow"/>
              </a:rPr>
              <a:t>an be either high- or low-</a:t>
            </a:r>
          </a:p>
          <a:p>
            <a:pPr algn="ctr"/>
            <a:r>
              <a:rPr lang="en-GB" sz="1800" dirty="0">
                <a:solidFill>
                  <a:srgbClr val="92D050"/>
                </a:solidFill>
                <a:latin typeface="Barlow"/>
                <a:sym typeface="Barlow"/>
              </a:rPr>
              <a:t>v</a:t>
            </a:r>
            <a:r>
              <a:rPr lang="en-NL" sz="1800" dirty="0">
                <a:solidFill>
                  <a:srgbClr val="92D050"/>
                </a:solidFill>
                <a:latin typeface="Barlow"/>
                <a:sym typeface="Barlow"/>
              </a:rPr>
              <a:t>elocity components</a:t>
            </a:r>
          </a:p>
        </p:txBody>
      </p:sp>
      <p:pic>
        <p:nvPicPr>
          <p:cNvPr id="2" name="Picture 1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67A6E723-ECCB-922A-258B-6F73A6A25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442" y="1324952"/>
            <a:ext cx="2950277" cy="221270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86D572F-E30F-431F-3F0B-A75F4BB1E5BA}"/>
              </a:ext>
            </a:extLst>
          </p:cNvPr>
          <p:cNvSpPr txBox="1"/>
          <p:nvPr/>
        </p:nvSpPr>
        <p:spPr>
          <a:xfrm>
            <a:off x="5108883" y="3862984"/>
            <a:ext cx="2950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1200"/>
              </a:spcAft>
            </a:pPr>
            <a:r>
              <a:rPr lang="en" sz="1800" dirty="0">
                <a:solidFill>
                  <a:srgbClr val="00B0F0"/>
                </a:solidFill>
                <a:latin typeface="Barlow" pitchFamily="2" charset="77"/>
              </a:rPr>
              <a:t>Wing components are only high velocity components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D40BFE0-A852-51A0-8587-EC61A8C74BDA}"/>
              </a:ext>
            </a:extLst>
          </p:cNvPr>
          <p:cNvSpPr txBox="1"/>
          <p:nvPr/>
        </p:nvSpPr>
        <p:spPr>
          <a:xfrm>
            <a:off x="4485037" y="4003788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800" b="1" dirty="0">
                <a:solidFill>
                  <a:schemeClr val="tx2"/>
                </a:solidFill>
                <a:latin typeface="Barlow" pitchFamily="2" charset="77"/>
              </a:rPr>
              <a:t>VS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1842B3-AE49-1375-369A-76CB0F5923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832" y="1324952"/>
            <a:ext cx="2950277" cy="221270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CC12E7E-2153-4DD1-0703-322BBCD60D7C}"/>
              </a:ext>
            </a:extLst>
          </p:cNvPr>
          <p:cNvSpPr/>
          <p:nvPr/>
        </p:nvSpPr>
        <p:spPr>
          <a:xfrm>
            <a:off x="2891260" y="1277897"/>
            <a:ext cx="1633781" cy="2306819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rgbClr val="C0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B3C03C-1870-DE41-DFD3-72193D3A0AD1}"/>
              </a:ext>
            </a:extLst>
          </p:cNvPr>
          <p:cNvSpPr/>
          <p:nvPr/>
        </p:nvSpPr>
        <p:spPr>
          <a:xfrm>
            <a:off x="1118736" y="1277897"/>
            <a:ext cx="1737084" cy="2306819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rgbClr val="C0000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92E2FA6-146B-70BB-89E5-A9F08F6C499F}"/>
              </a:ext>
            </a:extLst>
          </p:cNvPr>
          <p:cNvSpPr/>
          <p:nvPr/>
        </p:nvSpPr>
        <p:spPr>
          <a:xfrm rot="20851251">
            <a:off x="1505113" y="1811341"/>
            <a:ext cx="1478914" cy="461809"/>
          </a:xfrm>
          <a:prstGeom prst="ellipse">
            <a:avLst/>
          </a:prstGeom>
          <a:noFill/>
          <a:ln w="635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6BD647-A2FD-0790-5902-C781F363A96B}"/>
              </a:ext>
            </a:extLst>
          </p:cNvPr>
          <p:cNvSpPr/>
          <p:nvPr/>
        </p:nvSpPr>
        <p:spPr>
          <a:xfrm>
            <a:off x="5264068" y="4197684"/>
            <a:ext cx="2633996" cy="300937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831B88-6058-D93D-4E72-D1776320577C}"/>
              </a:ext>
            </a:extLst>
          </p:cNvPr>
          <p:cNvSpPr txBox="1"/>
          <p:nvPr/>
        </p:nvSpPr>
        <p:spPr>
          <a:xfrm>
            <a:off x="2811501" y="4531031"/>
            <a:ext cx="3813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L" b="1" dirty="0">
                <a:solidFill>
                  <a:schemeClr val="tx2"/>
                </a:solidFill>
                <a:latin typeface="Barlow" pitchFamily="2" charset="77"/>
              </a:rPr>
              <a:t>More sensitive to change of input parameters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0972F7-6A79-0FC4-BFC2-C9F081C5489B}"/>
              </a:ext>
            </a:extLst>
          </p:cNvPr>
          <p:cNvSpPr/>
          <p:nvPr/>
        </p:nvSpPr>
        <p:spPr>
          <a:xfrm>
            <a:off x="2863499" y="4050435"/>
            <a:ext cx="585553" cy="300937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BF71EB-F62E-BE8F-2A49-87BD376E1E9D}"/>
              </a:ext>
            </a:extLst>
          </p:cNvPr>
          <p:cNvSpPr txBox="1"/>
          <p:nvPr/>
        </p:nvSpPr>
        <p:spPr>
          <a:xfrm>
            <a:off x="2577026" y="4866501"/>
            <a:ext cx="39899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1200" dirty="0">
                <a:solidFill>
                  <a:schemeClr val="accent6"/>
                </a:solidFill>
                <a:latin typeface="Barlow" pitchFamily="2" charset="77"/>
              </a:rPr>
              <a:t>Yuze Zhang - </a:t>
            </a:r>
            <a:r>
              <a:rPr lang="en-GB" sz="1200" dirty="0" err="1">
                <a:solidFill>
                  <a:schemeClr val="accent6"/>
                </a:solidFill>
                <a:latin typeface="Barlow" pitchFamily="2" charset="77"/>
              </a:rPr>
              <a:t>yuzezhang@mail.strw.leidenuniv.nl</a:t>
            </a:r>
            <a:r>
              <a:rPr lang="en-NL" sz="1200" dirty="0">
                <a:solidFill>
                  <a:schemeClr val="accent6"/>
                </a:solidFill>
                <a:latin typeface="Barlow" pitchFamily="2" charset="77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0C12F6-1C49-8B08-3C08-ED8E21EB789D}"/>
              </a:ext>
            </a:extLst>
          </p:cNvPr>
          <p:cNvSpPr txBox="1"/>
          <p:nvPr/>
        </p:nvSpPr>
        <p:spPr>
          <a:xfrm>
            <a:off x="8781956" y="4835723"/>
            <a:ext cx="3385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b="1" dirty="0">
                <a:solidFill>
                  <a:schemeClr val="accent6"/>
                </a:solidFill>
                <a:latin typeface="Barlow" pitchFamily="2" charset="77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799138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2" grpId="0"/>
      <p:bldP spid="24" grpId="0"/>
      <p:bldP spid="25" grpId="0"/>
      <p:bldP spid="19" grpId="0" animBg="1"/>
      <p:bldP spid="15" grpId="0" animBg="1"/>
      <p:bldP spid="8" grpId="0" animBg="1"/>
      <p:bldP spid="4" grpId="0" animBg="1"/>
      <p:bldP spid="5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>
          <a:extLst>
            <a:ext uri="{FF2B5EF4-FFF2-40B4-BE49-F238E27FC236}">
              <a16:creationId xmlns:a16="http://schemas.microsoft.com/office/drawing/2014/main" id="{87F3F21E-F1BC-0874-D35B-BDFD20CE15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5">
            <a:extLst>
              <a:ext uri="{FF2B5EF4-FFF2-40B4-BE49-F238E27FC236}">
                <a16:creationId xmlns:a16="http://schemas.microsoft.com/office/drawing/2014/main" id="{23474DDA-8316-4407-9DBA-E973BB9D55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Conclusions</a:t>
            </a:r>
            <a:endParaRPr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D2AFDE7-40F0-39BA-F14A-9FB328A559D6}"/>
              </a:ext>
            </a:extLst>
          </p:cNvPr>
          <p:cNvSpPr txBox="1"/>
          <p:nvPr/>
        </p:nvSpPr>
        <p:spPr>
          <a:xfrm>
            <a:off x="395725" y="1139584"/>
            <a:ext cx="2803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>
                <a:solidFill>
                  <a:schemeClr val="dk1"/>
                </a:solidFill>
                <a:latin typeface="Barlow"/>
              </a:rPr>
              <a:t>A: Significant relations: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938DDE-E47F-23DE-1C16-7D77096887FC}"/>
              </a:ext>
            </a:extLst>
          </p:cNvPr>
          <p:cNvSpPr txBox="1"/>
          <p:nvPr/>
        </p:nvSpPr>
        <p:spPr>
          <a:xfrm>
            <a:off x="528219" y="1715954"/>
            <a:ext cx="3214341" cy="1200329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NL" sz="1800" dirty="0">
                <a:solidFill>
                  <a:schemeClr val="dk1"/>
                </a:solidFill>
                <a:latin typeface="Barlow"/>
              </a:rPr>
              <a:t>Outflow inclination</a:t>
            </a:r>
          </a:p>
          <a:p>
            <a:pPr algn="ctr"/>
            <a:r>
              <a:rPr lang="en-NL" sz="1800" dirty="0">
                <a:solidFill>
                  <a:schemeClr val="dk1"/>
                </a:solidFill>
                <a:latin typeface="Barlow"/>
              </a:rPr>
              <a:t>Outflow speed</a:t>
            </a:r>
          </a:p>
          <a:p>
            <a:pPr algn="ctr"/>
            <a:r>
              <a:rPr lang="en-NL" sz="1800" dirty="0">
                <a:solidFill>
                  <a:schemeClr val="dk1"/>
                </a:solidFill>
                <a:latin typeface="Barlow"/>
              </a:rPr>
              <a:t>Disk compactness</a:t>
            </a:r>
          </a:p>
          <a:p>
            <a:pPr algn="ctr"/>
            <a:r>
              <a:rPr lang="en-NL" sz="1800" dirty="0">
                <a:solidFill>
                  <a:schemeClr val="dk1"/>
                </a:solidFill>
                <a:latin typeface="Barlow"/>
              </a:rPr>
              <a:t>Momentum transfer efficiency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55D12A7-F24D-BCD0-3885-46D4C5FC2D7D}"/>
              </a:ext>
            </a:extLst>
          </p:cNvPr>
          <p:cNvCxnSpPr/>
          <p:nvPr/>
        </p:nvCxnSpPr>
        <p:spPr>
          <a:xfrm>
            <a:off x="4079240" y="2352273"/>
            <a:ext cx="480060" cy="0"/>
          </a:xfrm>
          <a:prstGeom prst="straightConnector1">
            <a:avLst/>
          </a:prstGeom>
          <a:ln w="635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A29C86D-3247-39EB-896E-2FE4A2CF0F64}"/>
              </a:ext>
            </a:extLst>
          </p:cNvPr>
          <p:cNvSpPr txBox="1"/>
          <p:nvPr/>
        </p:nvSpPr>
        <p:spPr>
          <a:xfrm>
            <a:off x="4848334" y="1869841"/>
            <a:ext cx="3741730" cy="92333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NL" sz="1800" dirty="0">
                <a:solidFill>
                  <a:schemeClr val="dk1"/>
                </a:solidFill>
                <a:latin typeface="Barlow"/>
              </a:rPr>
              <a:t>Line profile (kinematics) complexity</a:t>
            </a:r>
          </a:p>
          <a:p>
            <a:pPr algn="ctr"/>
            <a:r>
              <a:rPr lang="en-NL" sz="1800" dirty="0">
                <a:solidFill>
                  <a:schemeClr val="dk1"/>
                </a:solidFill>
                <a:latin typeface="Barlow"/>
              </a:rPr>
              <a:t>Line-of-sight velocity</a:t>
            </a:r>
          </a:p>
          <a:p>
            <a:pPr algn="ctr"/>
            <a:r>
              <a:rPr lang="en-NL" sz="1800" dirty="0">
                <a:solidFill>
                  <a:schemeClr val="dk1"/>
                </a:solidFill>
                <a:latin typeface="Barlow"/>
              </a:rPr>
              <a:t>Line of sight widths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17BBA3-DB40-D2BD-EA33-F1F6D52DFF54}"/>
              </a:ext>
            </a:extLst>
          </p:cNvPr>
          <p:cNvSpPr txBox="1"/>
          <p:nvPr/>
        </p:nvSpPr>
        <p:spPr>
          <a:xfrm>
            <a:off x="395725" y="3005183"/>
            <a:ext cx="77941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>
                <a:solidFill>
                  <a:schemeClr val="dk1"/>
                </a:solidFill>
                <a:latin typeface="Barlow"/>
              </a:rPr>
              <a:t>B: Local density &amp; temperature conditions also influences kinematics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901112-41EA-24B2-A361-DD8E7EC0F854}"/>
              </a:ext>
            </a:extLst>
          </p:cNvPr>
          <p:cNvSpPr txBox="1"/>
          <p:nvPr/>
        </p:nvSpPr>
        <p:spPr>
          <a:xfrm>
            <a:off x="395725" y="3493665"/>
            <a:ext cx="69653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>
                <a:solidFill>
                  <a:schemeClr val="dk1"/>
                </a:solidFill>
                <a:latin typeface="Barlow"/>
              </a:rPr>
              <a:t>C: Higher velocity components more sensitive to model input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C9296D-C93D-BB06-4718-D8283B932678}"/>
              </a:ext>
            </a:extLst>
          </p:cNvPr>
          <p:cNvSpPr txBox="1"/>
          <p:nvPr/>
        </p:nvSpPr>
        <p:spPr>
          <a:xfrm>
            <a:off x="2577026" y="4866501"/>
            <a:ext cx="39899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1200" dirty="0">
                <a:solidFill>
                  <a:schemeClr val="accent6"/>
                </a:solidFill>
                <a:latin typeface="Barlow" pitchFamily="2" charset="77"/>
              </a:rPr>
              <a:t>Yuze Zhang - </a:t>
            </a:r>
            <a:r>
              <a:rPr lang="en-GB" sz="1200" dirty="0" err="1">
                <a:solidFill>
                  <a:schemeClr val="accent6"/>
                </a:solidFill>
                <a:latin typeface="Barlow" pitchFamily="2" charset="77"/>
              </a:rPr>
              <a:t>yuzezhang@mail.strw.leidenuniv.nl</a:t>
            </a:r>
            <a:r>
              <a:rPr lang="en-NL" sz="1200" dirty="0">
                <a:solidFill>
                  <a:schemeClr val="accent6"/>
                </a:solidFill>
                <a:latin typeface="Barlow" pitchFamily="2" charset="77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D345A1-6201-3671-DA4C-8A584CC95E04}"/>
              </a:ext>
            </a:extLst>
          </p:cNvPr>
          <p:cNvSpPr txBox="1"/>
          <p:nvPr/>
        </p:nvSpPr>
        <p:spPr>
          <a:xfrm>
            <a:off x="8781956" y="4835723"/>
            <a:ext cx="3465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b="1" dirty="0">
                <a:solidFill>
                  <a:schemeClr val="accent6"/>
                </a:solidFill>
                <a:latin typeface="Barlow" pitchFamily="2" charset="77"/>
              </a:rPr>
              <a:t>18</a:t>
            </a:r>
          </a:p>
        </p:txBody>
      </p:sp>
      <p:sp>
        <p:nvSpPr>
          <p:cNvPr id="9" name="Google Shape;2557;p59">
            <a:extLst>
              <a:ext uri="{FF2B5EF4-FFF2-40B4-BE49-F238E27FC236}">
                <a16:creationId xmlns:a16="http://schemas.microsoft.com/office/drawing/2014/main" id="{BF752C06-3C30-C8A8-A4F0-4F23DF30A030}"/>
              </a:ext>
            </a:extLst>
          </p:cNvPr>
          <p:cNvSpPr/>
          <p:nvPr/>
        </p:nvSpPr>
        <p:spPr>
          <a:xfrm>
            <a:off x="362041" y="4630141"/>
            <a:ext cx="273600" cy="2736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2557;p59">
            <a:extLst>
              <a:ext uri="{FF2B5EF4-FFF2-40B4-BE49-F238E27FC236}">
                <a16:creationId xmlns:a16="http://schemas.microsoft.com/office/drawing/2014/main" id="{02696743-2C85-1A1A-1504-496A61F3F702}"/>
              </a:ext>
            </a:extLst>
          </p:cNvPr>
          <p:cNvSpPr/>
          <p:nvPr/>
        </p:nvSpPr>
        <p:spPr>
          <a:xfrm>
            <a:off x="8200261" y="4259444"/>
            <a:ext cx="208054" cy="208054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2557;p59">
            <a:extLst>
              <a:ext uri="{FF2B5EF4-FFF2-40B4-BE49-F238E27FC236}">
                <a16:creationId xmlns:a16="http://schemas.microsoft.com/office/drawing/2014/main" id="{2BD31066-AFC6-2D03-412E-F88AF366F2AB}"/>
              </a:ext>
            </a:extLst>
          </p:cNvPr>
          <p:cNvSpPr/>
          <p:nvPr/>
        </p:nvSpPr>
        <p:spPr>
          <a:xfrm>
            <a:off x="7207140" y="627066"/>
            <a:ext cx="307906" cy="307906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4D62A1-9D9C-E3B2-34AC-669B7C06CC5E}"/>
              </a:ext>
            </a:extLst>
          </p:cNvPr>
          <p:cNvSpPr txBox="1"/>
          <p:nvPr/>
        </p:nvSpPr>
        <p:spPr>
          <a:xfrm>
            <a:off x="425753" y="1414000"/>
            <a:ext cx="598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L" b="1" dirty="0">
                <a:solidFill>
                  <a:schemeClr val="tx2"/>
                </a:solidFill>
                <a:latin typeface="Barlow" pitchFamily="2" charset="77"/>
              </a:rPr>
              <a:t>Input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B61786-AC92-75A1-9743-B2EFF27E7828}"/>
              </a:ext>
            </a:extLst>
          </p:cNvPr>
          <p:cNvSpPr txBox="1"/>
          <p:nvPr/>
        </p:nvSpPr>
        <p:spPr>
          <a:xfrm>
            <a:off x="4736572" y="1562065"/>
            <a:ext cx="7328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L" b="1" dirty="0">
                <a:solidFill>
                  <a:schemeClr val="tx2"/>
                </a:solidFill>
                <a:latin typeface="Barlow" pitchFamily="2" charset="77"/>
              </a:rPr>
              <a:t>Output</a:t>
            </a:r>
          </a:p>
        </p:txBody>
      </p:sp>
    </p:spTree>
    <p:extLst>
      <p:ext uri="{BB962C8B-B14F-4D97-AF65-F5344CB8AC3E}">
        <p14:creationId xmlns:p14="http://schemas.microsoft.com/office/powerpoint/2010/main" val="1985847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7">
          <a:extLst>
            <a:ext uri="{FF2B5EF4-FFF2-40B4-BE49-F238E27FC236}">
              <a16:creationId xmlns:a16="http://schemas.microsoft.com/office/drawing/2014/main" id="{1152B109-DDFA-E45A-F70D-8541BA69A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8" name="Google Shape;2558;p59">
            <a:extLst>
              <a:ext uri="{FF2B5EF4-FFF2-40B4-BE49-F238E27FC236}">
                <a16:creationId xmlns:a16="http://schemas.microsoft.com/office/drawing/2014/main" id="{E3BE0F92-E9D9-5905-6116-0E7C4A091473}"/>
              </a:ext>
            </a:extLst>
          </p:cNvPr>
          <p:cNvSpPr/>
          <p:nvPr/>
        </p:nvSpPr>
        <p:spPr>
          <a:xfrm>
            <a:off x="2060213" y="2909564"/>
            <a:ext cx="213000" cy="2130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D6D751-D024-0742-4864-7C420E1EFD25}"/>
              </a:ext>
            </a:extLst>
          </p:cNvPr>
          <p:cNvSpPr txBox="1"/>
          <p:nvPr/>
        </p:nvSpPr>
        <p:spPr>
          <a:xfrm>
            <a:off x="8761636" y="4835723"/>
            <a:ext cx="369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b="1" dirty="0">
                <a:solidFill>
                  <a:schemeClr val="accent6"/>
                </a:solidFill>
                <a:latin typeface="Barlow" pitchFamily="2" charset="77"/>
              </a:rPr>
              <a:t>A1</a:t>
            </a:r>
          </a:p>
        </p:txBody>
      </p:sp>
      <p:sp>
        <p:nvSpPr>
          <p:cNvPr id="17" name="Google Shape;2557;p59">
            <a:extLst>
              <a:ext uri="{FF2B5EF4-FFF2-40B4-BE49-F238E27FC236}">
                <a16:creationId xmlns:a16="http://schemas.microsoft.com/office/drawing/2014/main" id="{7A97A8F0-6B9C-6491-8CB3-5A5482BF8DB1}"/>
              </a:ext>
            </a:extLst>
          </p:cNvPr>
          <p:cNvSpPr/>
          <p:nvPr/>
        </p:nvSpPr>
        <p:spPr>
          <a:xfrm>
            <a:off x="167943" y="3578683"/>
            <a:ext cx="273600" cy="2736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2557;p59">
            <a:extLst>
              <a:ext uri="{FF2B5EF4-FFF2-40B4-BE49-F238E27FC236}">
                <a16:creationId xmlns:a16="http://schemas.microsoft.com/office/drawing/2014/main" id="{00747BC3-4385-212F-48DB-E2F87686B2B7}"/>
              </a:ext>
            </a:extLst>
          </p:cNvPr>
          <p:cNvSpPr/>
          <p:nvPr/>
        </p:nvSpPr>
        <p:spPr>
          <a:xfrm>
            <a:off x="8710069" y="3780473"/>
            <a:ext cx="213000" cy="2130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F7345CC-6CDC-5DB9-35C8-C4C17641865E}"/>
              </a:ext>
            </a:extLst>
          </p:cNvPr>
          <p:cNvSpPr/>
          <p:nvPr/>
        </p:nvSpPr>
        <p:spPr>
          <a:xfrm>
            <a:off x="384605" y="1230725"/>
            <a:ext cx="8387436" cy="3586367"/>
          </a:xfrm>
          <a:prstGeom prst="rect">
            <a:avLst/>
          </a:prstGeom>
          <a:solidFill>
            <a:schemeClr val="accent2">
              <a:alpha val="5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2550" name="Google Shape;2550;p59">
            <a:extLst>
              <a:ext uri="{FF2B5EF4-FFF2-40B4-BE49-F238E27FC236}">
                <a16:creationId xmlns:a16="http://schemas.microsoft.com/office/drawing/2014/main" id="{D7922558-9D78-CB3F-7880-518DAEC40B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852702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Model versus </a:t>
            </a:r>
            <a:r>
              <a:rPr lang="nl-NL" dirty="0" err="1"/>
              <a:t>Observation</a:t>
            </a:r>
            <a:r>
              <a:rPr lang="nl-NL" dirty="0"/>
              <a:t>: CO(3-2)/(2-1)</a:t>
            </a:r>
            <a:endParaRPr dirty="0"/>
          </a:p>
        </p:txBody>
      </p:sp>
      <p:sp>
        <p:nvSpPr>
          <p:cNvPr id="2557" name="Google Shape;2557;p59">
            <a:extLst>
              <a:ext uri="{FF2B5EF4-FFF2-40B4-BE49-F238E27FC236}">
                <a16:creationId xmlns:a16="http://schemas.microsoft.com/office/drawing/2014/main" id="{678ABA78-497F-1DC6-5FE8-0CFE74831955}"/>
              </a:ext>
            </a:extLst>
          </p:cNvPr>
          <p:cNvSpPr/>
          <p:nvPr/>
        </p:nvSpPr>
        <p:spPr>
          <a:xfrm>
            <a:off x="6638395" y="232025"/>
            <a:ext cx="213000" cy="2130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78FBAE-6E3F-892B-19D8-B6DCD5BFF01C}"/>
              </a:ext>
            </a:extLst>
          </p:cNvPr>
          <p:cNvSpPr txBox="1"/>
          <p:nvPr/>
        </p:nvSpPr>
        <p:spPr>
          <a:xfrm>
            <a:off x="2577026" y="4866501"/>
            <a:ext cx="39899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1200" dirty="0">
                <a:solidFill>
                  <a:schemeClr val="accent6"/>
                </a:solidFill>
                <a:latin typeface="Barlow" pitchFamily="2" charset="77"/>
              </a:rPr>
              <a:t>Yuze Zhang - </a:t>
            </a:r>
            <a:r>
              <a:rPr lang="en-GB" sz="1200" dirty="0" err="1">
                <a:solidFill>
                  <a:schemeClr val="accent6"/>
                </a:solidFill>
                <a:latin typeface="Barlow" pitchFamily="2" charset="77"/>
              </a:rPr>
              <a:t>yuzezhang@mail.strw.leidenuniv.nl</a:t>
            </a:r>
            <a:r>
              <a:rPr lang="en-NL" sz="1200" dirty="0">
                <a:solidFill>
                  <a:schemeClr val="accent6"/>
                </a:solidFill>
                <a:latin typeface="Barlow" pitchFamily="2" charset="77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BE7DE9-CEF4-B852-149B-21C99F1443CE}"/>
              </a:ext>
            </a:extLst>
          </p:cNvPr>
          <p:cNvSpPr txBox="1"/>
          <p:nvPr/>
        </p:nvSpPr>
        <p:spPr>
          <a:xfrm>
            <a:off x="3544895" y="2841098"/>
            <a:ext cx="673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000" b="1" dirty="0">
                <a:solidFill>
                  <a:schemeClr val="tx2"/>
                </a:solidFill>
                <a:latin typeface="Barlow" pitchFamily="2" charset="77"/>
              </a:rPr>
              <a:t>VS</a:t>
            </a:r>
          </a:p>
        </p:txBody>
      </p:sp>
      <p:pic>
        <p:nvPicPr>
          <p:cNvPr id="4" name="Picture 3" descr="A map of a sea&#10;&#10;AI-generated content may be incorrect.">
            <a:extLst>
              <a:ext uri="{FF2B5EF4-FFF2-40B4-BE49-F238E27FC236}">
                <a16:creationId xmlns:a16="http://schemas.microsoft.com/office/drawing/2014/main" id="{62A203F8-AE4D-C7EE-E043-DA6FEF53F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9875" y="1452924"/>
            <a:ext cx="4178208" cy="317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883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>
          <a:extLst>
            <a:ext uri="{FF2B5EF4-FFF2-40B4-BE49-F238E27FC236}">
              <a16:creationId xmlns:a16="http://schemas.microsoft.com/office/drawing/2014/main" id="{4D756DCC-9ADC-00D7-5336-B63925C3C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5">
            <a:extLst>
              <a:ext uri="{FF2B5EF4-FFF2-40B4-BE49-F238E27FC236}">
                <a16:creationId xmlns:a16="http://schemas.microsoft.com/office/drawing/2014/main" id="{39B4650C-416B-5CD4-86EB-9B15A5BBDEE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24" y="445025"/>
            <a:ext cx="799404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Roles of AGN Molecular Outflows in Galaxies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38C948-E1EE-ECB5-2C99-3693D3CF7312}"/>
              </a:ext>
            </a:extLst>
          </p:cNvPr>
          <p:cNvSpPr txBox="1"/>
          <p:nvPr/>
        </p:nvSpPr>
        <p:spPr>
          <a:xfrm>
            <a:off x="713225" y="1296786"/>
            <a:ext cx="51539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>
                <a:solidFill>
                  <a:schemeClr val="accent6"/>
                </a:solidFill>
                <a:latin typeface="Barlow" pitchFamily="2" charset="77"/>
              </a:rPr>
              <a:t>Prevent cooling + Expelling gas from galaxies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87E386-17C7-C95E-3285-193F12CD9FF8}"/>
              </a:ext>
            </a:extLst>
          </p:cNvPr>
          <p:cNvSpPr txBox="1"/>
          <p:nvPr/>
        </p:nvSpPr>
        <p:spPr>
          <a:xfrm>
            <a:off x="713224" y="1696896"/>
            <a:ext cx="5751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>
                <a:solidFill>
                  <a:schemeClr val="accent6"/>
                </a:solidFill>
                <a:latin typeface="Barlow" pitchFamily="2" charset="77"/>
              </a:rPr>
              <a:t>Triggering star formation by conpressing the gas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AFC61D-BDF1-C8B1-BF90-19C275937284}"/>
              </a:ext>
            </a:extLst>
          </p:cNvPr>
          <p:cNvSpPr txBox="1"/>
          <p:nvPr/>
        </p:nvSpPr>
        <p:spPr>
          <a:xfrm>
            <a:off x="5837384" y="1342953"/>
            <a:ext cx="12554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Barlow" pitchFamily="2" charset="77"/>
              </a:rPr>
              <a:t>Harrison 2017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D71D63-305D-DB2B-CAFB-9D7CCF4267C3}"/>
              </a:ext>
            </a:extLst>
          </p:cNvPr>
          <p:cNvSpPr txBox="1"/>
          <p:nvPr/>
        </p:nvSpPr>
        <p:spPr>
          <a:xfrm>
            <a:off x="1368090" y="2068290"/>
            <a:ext cx="44421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 err="1">
                <a:solidFill>
                  <a:schemeClr val="accent1">
                    <a:lumMod val="75000"/>
                  </a:schemeClr>
                </a:solidFill>
                <a:latin typeface="Barlow" pitchFamily="2" charset="77"/>
              </a:rPr>
              <a:t>Maiolino</a:t>
            </a:r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Barlow" pitchFamily="2" charset="77"/>
              </a:rPr>
              <a:t> et al. 2017; Gallagher et al. 2019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3105F6-A2A1-8E78-CD43-A97883A0EBC2}"/>
              </a:ext>
            </a:extLst>
          </p:cNvPr>
          <p:cNvSpPr txBox="1"/>
          <p:nvPr/>
        </p:nvSpPr>
        <p:spPr>
          <a:xfrm>
            <a:off x="713224" y="2916704"/>
            <a:ext cx="54569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>
                <a:solidFill>
                  <a:schemeClr val="accent6"/>
                </a:solidFill>
                <a:latin typeface="Barlow" pitchFamily="2" charset="77"/>
              </a:rPr>
              <a:t>Co-evolution between galaxies and their SMBHs</a:t>
            </a:r>
          </a:p>
        </p:txBody>
      </p:sp>
      <p:sp>
        <p:nvSpPr>
          <p:cNvPr id="7" name="Google Shape;4246;p75">
            <a:extLst>
              <a:ext uri="{FF2B5EF4-FFF2-40B4-BE49-F238E27FC236}">
                <a16:creationId xmlns:a16="http://schemas.microsoft.com/office/drawing/2014/main" id="{C1D8965F-A634-7E01-6DDF-E5355B04A099}"/>
              </a:ext>
            </a:extLst>
          </p:cNvPr>
          <p:cNvSpPr/>
          <p:nvPr/>
        </p:nvSpPr>
        <p:spPr>
          <a:xfrm rot="5400000">
            <a:off x="3090156" y="2507172"/>
            <a:ext cx="400110" cy="278427"/>
          </a:xfrm>
          <a:custGeom>
            <a:avLst/>
            <a:gdLst/>
            <a:ahLst/>
            <a:cxnLst/>
            <a:rect l="l" t="t" r="r" b="b"/>
            <a:pathLst>
              <a:path w="2756" h="1918" extrusionOk="0">
                <a:moveTo>
                  <a:pt x="1757" y="0"/>
                </a:moveTo>
                <a:cubicBezTo>
                  <a:pt x="1693" y="0"/>
                  <a:pt x="1630" y="25"/>
                  <a:pt x="1580" y="75"/>
                </a:cubicBezTo>
                <a:cubicBezTo>
                  <a:pt x="1479" y="176"/>
                  <a:pt x="1479" y="335"/>
                  <a:pt x="1580" y="436"/>
                </a:cubicBezTo>
                <a:lnTo>
                  <a:pt x="1768" y="623"/>
                </a:lnTo>
                <a:cubicBezTo>
                  <a:pt x="1797" y="652"/>
                  <a:pt x="1775" y="702"/>
                  <a:pt x="1739" y="702"/>
                </a:cubicBezTo>
                <a:lnTo>
                  <a:pt x="253" y="702"/>
                </a:lnTo>
                <a:cubicBezTo>
                  <a:pt x="116" y="702"/>
                  <a:pt x="1" y="818"/>
                  <a:pt x="1" y="962"/>
                </a:cubicBezTo>
                <a:cubicBezTo>
                  <a:pt x="1" y="1099"/>
                  <a:pt x="116" y="1215"/>
                  <a:pt x="253" y="1215"/>
                </a:cubicBezTo>
                <a:lnTo>
                  <a:pt x="1739" y="1215"/>
                </a:lnTo>
                <a:cubicBezTo>
                  <a:pt x="1775" y="1215"/>
                  <a:pt x="1797" y="1265"/>
                  <a:pt x="1768" y="1294"/>
                </a:cubicBezTo>
                <a:lnTo>
                  <a:pt x="1580" y="1481"/>
                </a:lnTo>
                <a:cubicBezTo>
                  <a:pt x="1479" y="1582"/>
                  <a:pt x="1479" y="1741"/>
                  <a:pt x="1580" y="1842"/>
                </a:cubicBezTo>
                <a:cubicBezTo>
                  <a:pt x="1631" y="1892"/>
                  <a:pt x="1696" y="1918"/>
                  <a:pt x="1760" y="1918"/>
                </a:cubicBezTo>
                <a:cubicBezTo>
                  <a:pt x="1825" y="1918"/>
                  <a:pt x="1890" y="1892"/>
                  <a:pt x="1941" y="1842"/>
                </a:cubicBezTo>
                <a:lnTo>
                  <a:pt x="2676" y="1106"/>
                </a:lnTo>
                <a:cubicBezTo>
                  <a:pt x="2756" y="1027"/>
                  <a:pt x="2756" y="897"/>
                  <a:pt x="2676" y="811"/>
                </a:cubicBezTo>
                <a:lnTo>
                  <a:pt x="1941" y="82"/>
                </a:lnTo>
                <a:cubicBezTo>
                  <a:pt x="1889" y="27"/>
                  <a:pt x="1823" y="0"/>
                  <a:pt x="1757" y="0"/>
                </a:cubicBezTo>
                <a:close/>
              </a:path>
            </a:pathLst>
          </a:custGeom>
          <a:solidFill>
            <a:schemeClr val="tx2"/>
          </a:solidFill>
          <a:ln w="9525" cap="flat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68B59C-B97A-3CCB-57FC-ADFBBCB94699}"/>
              </a:ext>
            </a:extLst>
          </p:cNvPr>
          <p:cNvSpPr txBox="1"/>
          <p:nvPr/>
        </p:nvSpPr>
        <p:spPr>
          <a:xfrm>
            <a:off x="6956454" y="2446330"/>
            <a:ext cx="5870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000" dirty="0">
                <a:solidFill>
                  <a:schemeClr val="accent6"/>
                </a:solidFill>
                <a:latin typeface="Barlow" pitchFamily="2" charset="77"/>
              </a:rPr>
              <a:t>M</a:t>
            </a:r>
            <a:r>
              <a:rPr lang="en-NL" sz="2000" baseline="-25000" dirty="0">
                <a:solidFill>
                  <a:schemeClr val="accent6"/>
                </a:solidFill>
                <a:latin typeface="Barlow" pitchFamily="2" charset="77"/>
              </a:rPr>
              <a:t>BH</a:t>
            </a:r>
            <a:endParaRPr lang="en-NL" sz="2000" dirty="0">
              <a:solidFill>
                <a:schemeClr val="accent6"/>
              </a:solidFill>
              <a:latin typeface="Barlow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B01415-69DE-151C-2D13-1497809FEA0A}"/>
              </a:ext>
            </a:extLst>
          </p:cNvPr>
          <p:cNvSpPr txBox="1"/>
          <p:nvPr/>
        </p:nvSpPr>
        <p:spPr>
          <a:xfrm>
            <a:off x="6724019" y="3387126"/>
            <a:ext cx="1051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L" sz="2000" dirty="0">
                <a:solidFill>
                  <a:schemeClr val="accent6"/>
                </a:solidFill>
                <a:latin typeface="Barlow" pitchFamily="2" charset="77"/>
              </a:rPr>
              <a:t>M</a:t>
            </a:r>
            <a:r>
              <a:rPr lang="en-NL" sz="2000" baseline="-25000" dirty="0">
                <a:solidFill>
                  <a:schemeClr val="accent6"/>
                </a:solidFill>
                <a:latin typeface="Barlow" pitchFamily="2" charset="77"/>
              </a:rPr>
              <a:t>bulge</a:t>
            </a:r>
            <a:r>
              <a:rPr lang="en-NL" sz="2000" dirty="0">
                <a:solidFill>
                  <a:schemeClr val="accent6"/>
                </a:solidFill>
                <a:latin typeface="Barlow" pitchFamily="2" charset="77"/>
              </a:rPr>
              <a:t>; σ</a:t>
            </a:r>
          </a:p>
        </p:txBody>
      </p:sp>
      <p:sp>
        <p:nvSpPr>
          <p:cNvPr id="10" name="Google Shape;4246;p75">
            <a:extLst>
              <a:ext uri="{FF2B5EF4-FFF2-40B4-BE49-F238E27FC236}">
                <a16:creationId xmlns:a16="http://schemas.microsoft.com/office/drawing/2014/main" id="{EB6A83A7-9D39-E2AE-1654-274B3C74FF78}"/>
              </a:ext>
            </a:extLst>
          </p:cNvPr>
          <p:cNvSpPr/>
          <p:nvPr/>
        </p:nvSpPr>
        <p:spPr>
          <a:xfrm rot="10800000">
            <a:off x="6170167" y="2977545"/>
            <a:ext cx="400110" cy="278427"/>
          </a:xfrm>
          <a:custGeom>
            <a:avLst/>
            <a:gdLst/>
            <a:ahLst/>
            <a:cxnLst/>
            <a:rect l="l" t="t" r="r" b="b"/>
            <a:pathLst>
              <a:path w="2756" h="1918" extrusionOk="0">
                <a:moveTo>
                  <a:pt x="1757" y="0"/>
                </a:moveTo>
                <a:cubicBezTo>
                  <a:pt x="1693" y="0"/>
                  <a:pt x="1630" y="25"/>
                  <a:pt x="1580" y="75"/>
                </a:cubicBezTo>
                <a:cubicBezTo>
                  <a:pt x="1479" y="176"/>
                  <a:pt x="1479" y="335"/>
                  <a:pt x="1580" y="436"/>
                </a:cubicBezTo>
                <a:lnTo>
                  <a:pt x="1768" y="623"/>
                </a:lnTo>
                <a:cubicBezTo>
                  <a:pt x="1797" y="652"/>
                  <a:pt x="1775" y="702"/>
                  <a:pt x="1739" y="702"/>
                </a:cubicBezTo>
                <a:lnTo>
                  <a:pt x="253" y="702"/>
                </a:lnTo>
                <a:cubicBezTo>
                  <a:pt x="116" y="702"/>
                  <a:pt x="1" y="818"/>
                  <a:pt x="1" y="962"/>
                </a:cubicBezTo>
                <a:cubicBezTo>
                  <a:pt x="1" y="1099"/>
                  <a:pt x="116" y="1215"/>
                  <a:pt x="253" y="1215"/>
                </a:cubicBezTo>
                <a:lnTo>
                  <a:pt x="1739" y="1215"/>
                </a:lnTo>
                <a:cubicBezTo>
                  <a:pt x="1775" y="1215"/>
                  <a:pt x="1797" y="1265"/>
                  <a:pt x="1768" y="1294"/>
                </a:cubicBezTo>
                <a:lnTo>
                  <a:pt x="1580" y="1481"/>
                </a:lnTo>
                <a:cubicBezTo>
                  <a:pt x="1479" y="1582"/>
                  <a:pt x="1479" y="1741"/>
                  <a:pt x="1580" y="1842"/>
                </a:cubicBezTo>
                <a:cubicBezTo>
                  <a:pt x="1631" y="1892"/>
                  <a:pt x="1696" y="1918"/>
                  <a:pt x="1760" y="1918"/>
                </a:cubicBezTo>
                <a:cubicBezTo>
                  <a:pt x="1825" y="1918"/>
                  <a:pt x="1890" y="1892"/>
                  <a:pt x="1941" y="1842"/>
                </a:cubicBezTo>
                <a:lnTo>
                  <a:pt x="2676" y="1106"/>
                </a:lnTo>
                <a:cubicBezTo>
                  <a:pt x="2756" y="1027"/>
                  <a:pt x="2756" y="897"/>
                  <a:pt x="2676" y="811"/>
                </a:cubicBezTo>
                <a:lnTo>
                  <a:pt x="1941" y="82"/>
                </a:lnTo>
                <a:cubicBezTo>
                  <a:pt x="1889" y="27"/>
                  <a:pt x="1823" y="0"/>
                  <a:pt x="1757" y="0"/>
                </a:cubicBezTo>
                <a:close/>
              </a:path>
            </a:pathLst>
          </a:custGeom>
          <a:solidFill>
            <a:schemeClr val="tx2"/>
          </a:solidFill>
          <a:ln w="9525" cap="flat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0926D2-C299-4102-D7AE-5B9FF76EF18F}"/>
              </a:ext>
            </a:extLst>
          </p:cNvPr>
          <p:cNvSpPr/>
          <p:nvPr/>
        </p:nvSpPr>
        <p:spPr>
          <a:xfrm>
            <a:off x="6724019" y="2315125"/>
            <a:ext cx="1051891" cy="1603266"/>
          </a:xfrm>
          <a:prstGeom prst="rect">
            <a:avLst/>
          </a:prstGeom>
          <a:noFill/>
          <a:ln w="38100"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7411E6-486D-308B-1A8E-953C7072B4D7}"/>
              </a:ext>
            </a:extLst>
          </p:cNvPr>
          <p:cNvSpPr txBox="1"/>
          <p:nvPr/>
        </p:nvSpPr>
        <p:spPr>
          <a:xfrm>
            <a:off x="6697730" y="1943117"/>
            <a:ext cx="2156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Barlow" pitchFamily="2" charset="77"/>
              </a:rPr>
              <a:t>e.g. Marconi &amp; Hunt 2003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0878A42-2773-7BCF-B8C4-3FF555D7E1D2}"/>
              </a:ext>
            </a:extLst>
          </p:cNvPr>
          <p:cNvCxnSpPr>
            <a:cxnSpLocks/>
          </p:cNvCxnSpPr>
          <p:nvPr/>
        </p:nvCxnSpPr>
        <p:spPr>
          <a:xfrm>
            <a:off x="7249963" y="2846440"/>
            <a:ext cx="1" cy="540686"/>
          </a:xfrm>
          <a:prstGeom prst="straightConnector1">
            <a:avLst/>
          </a:prstGeom>
          <a:ln w="381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C00488D-FB41-D5A9-C57D-7BC96EC528ED}"/>
              </a:ext>
            </a:extLst>
          </p:cNvPr>
          <p:cNvCxnSpPr>
            <a:cxnSpLocks/>
          </p:cNvCxnSpPr>
          <p:nvPr/>
        </p:nvCxnSpPr>
        <p:spPr>
          <a:xfrm flipH="1" flipV="1">
            <a:off x="7624868" y="3754944"/>
            <a:ext cx="151042" cy="227678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9A3027A-8754-E9DB-7A03-97FCDCB3FD8C}"/>
              </a:ext>
            </a:extLst>
          </p:cNvPr>
          <p:cNvSpPr txBox="1"/>
          <p:nvPr/>
        </p:nvSpPr>
        <p:spPr>
          <a:xfrm>
            <a:off x="6697730" y="3982622"/>
            <a:ext cx="23054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L" dirty="0">
                <a:solidFill>
                  <a:schemeClr val="tx2"/>
                </a:solidFill>
                <a:latin typeface="Barlow" pitchFamily="2" charset="77"/>
              </a:rPr>
              <a:t>Buldge velocity dispersion</a:t>
            </a:r>
          </a:p>
        </p:txBody>
      </p:sp>
      <p:sp>
        <p:nvSpPr>
          <p:cNvPr id="29" name="Google Shape;4246;p75">
            <a:extLst>
              <a:ext uri="{FF2B5EF4-FFF2-40B4-BE49-F238E27FC236}">
                <a16:creationId xmlns:a16="http://schemas.microsoft.com/office/drawing/2014/main" id="{C320D9DD-2F0B-E56C-50AE-DDD2F3FB9DCA}"/>
              </a:ext>
            </a:extLst>
          </p:cNvPr>
          <p:cNvSpPr/>
          <p:nvPr/>
        </p:nvSpPr>
        <p:spPr>
          <a:xfrm rot="16200000">
            <a:off x="3389115" y="3487017"/>
            <a:ext cx="400110" cy="278427"/>
          </a:xfrm>
          <a:custGeom>
            <a:avLst/>
            <a:gdLst/>
            <a:ahLst/>
            <a:cxnLst/>
            <a:rect l="l" t="t" r="r" b="b"/>
            <a:pathLst>
              <a:path w="2756" h="1918" extrusionOk="0">
                <a:moveTo>
                  <a:pt x="1757" y="0"/>
                </a:moveTo>
                <a:cubicBezTo>
                  <a:pt x="1693" y="0"/>
                  <a:pt x="1630" y="25"/>
                  <a:pt x="1580" y="75"/>
                </a:cubicBezTo>
                <a:cubicBezTo>
                  <a:pt x="1479" y="176"/>
                  <a:pt x="1479" y="335"/>
                  <a:pt x="1580" y="436"/>
                </a:cubicBezTo>
                <a:lnTo>
                  <a:pt x="1768" y="623"/>
                </a:lnTo>
                <a:cubicBezTo>
                  <a:pt x="1797" y="652"/>
                  <a:pt x="1775" y="702"/>
                  <a:pt x="1739" y="702"/>
                </a:cubicBezTo>
                <a:lnTo>
                  <a:pt x="253" y="702"/>
                </a:lnTo>
                <a:cubicBezTo>
                  <a:pt x="116" y="702"/>
                  <a:pt x="1" y="818"/>
                  <a:pt x="1" y="962"/>
                </a:cubicBezTo>
                <a:cubicBezTo>
                  <a:pt x="1" y="1099"/>
                  <a:pt x="116" y="1215"/>
                  <a:pt x="253" y="1215"/>
                </a:cubicBezTo>
                <a:lnTo>
                  <a:pt x="1739" y="1215"/>
                </a:lnTo>
                <a:cubicBezTo>
                  <a:pt x="1775" y="1215"/>
                  <a:pt x="1797" y="1265"/>
                  <a:pt x="1768" y="1294"/>
                </a:cubicBezTo>
                <a:lnTo>
                  <a:pt x="1580" y="1481"/>
                </a:lnTo>
                <a:cubicBezTo>
                  <a:pt x="1479" y="1582"/>
                  <a:pt x="1479" y="1741"/>
                  <a:pt x="1580" y="1842"/>
                </a:cubicBezTo>
                <a:cubicBezTo>
                  <a:pt x="1631" y="1892"/>
                  <a:pt x="1696" y="1918"/>
                  <a:pt x="1760" y="1918"/>
                </a:cubicBezTo>
                <a:cubicBezTo>
                  <a:pt x="1825" y="1918"/>
                  <a:pt x="1890" y="1892"/>
                  <a:pt x="1941" y="1842"/>
                </a:cubicBezTo>
                <a:lnTo>
                  <a:pt x="2676" y="1106"/>
                </a:lnTo>
                <a:cubicBezTo>
                  <a:pt x="2756" y="1027"/>
                  <a:pt x="2756" y="897"/>
                  <a:pt x="2676" y="811"/>
                </a:cubicBezTo>
                <a:lnTo>
                  <a:pt x="1941" y="82"/>
                </a:lnTo>
                <a:cubicBezTo>
                  <a:pt x="1889" y="27"/>
                  <a:pt x="1823" y="0"/>
                  <a:pt x="1757" y="0"/>
                </a:cubicBezTo>
                <a:close/>
              </a:path>
            </a:pathLst>
          </a:custGeom>
          <a:solidFill>
            <a:schemeClr val="tx2"/>
          </a:solidFill>
          <a:ln w="9525" cap="flat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9CACF2B-AFEE-1027-B713-652B92B3E534}"/>
              </a:ext>
            </a:extLst>
          </p:cNvPr>
          <p:cNvSpPr txBox="1"/>
          <p:nvPr/>
        </p:nvSpPr>
        <p:spPr>
          <a:xfrm>
            <a:off x="1808233" y="3426176"/>
            <a:ext cx="15648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>
                <a:solidFill>
                  <a:schemeClr val="accent6"/>
                </a:solidFill>
              </a:rPr>
              <a:t>Most impact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A94B71-0784-32BC-2FB5-E4A33312EFA3}"/>
              </a:ext>
            </a:extLst>
          </p:cNvPr>
          <p:cNvSpPr txBox="1"/>
          <p:nvPr/>
        </p:nvSpPr>
        <p:spPr>
          <a:xfrm>
            <a:off x="1260648" y="3935647"/>
            <a:ext cx="46570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>
                <a:solidFill>
                  <a:schemeClr val="accent6"/>
                </a:solidFill>
              </a:rPr>
              <a:t>Molecular outflow: most massive phase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C68398-9257-D708-7D00-17BBD3E980F7}"/>
              </a:ext>
            </a:extLst>
          </p:cNvPr>
          <p:cNvSpPr txBox="1"/>
          <p:nvPr/>
        </p:nvSpPr>
        <p:spPr>
          <a:xfrm>
            <a:off x="2577026" y="4866501"/>
            <a:ext cx="39899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1200" dirty="0">
                <a:solidFill>
                  <a:schemeClr val="accent6"/>
                </a:solidFill>
                <a:latin typeface="Barlow" pitchFamily="2" charset="77"/>
              </a:rPr>
              <a:t>Yuze Zhang - </a:t>
            </a:r>
            <a:r>
              <a:rPr lang="en-GB" sz="1200" dirty="0" err="1">
                <a:solidFill>
                  <a:schemeClr val="accent6"/>
                </a:solidFill>
                <a:latin typeface="Barlow" pitchFamily="2" charset="77"/>
              </a:rPr>
              <a:t>yuzezhang@mail.strw.leidenuniv.nl</a:t>
            </a:r>
            <a:r>
              <a:rPr lang="en-NL" sz="1200" dirty="0">
                <a:solidFill>
                  <a:schemeClr val="accent6"/>
                </a:solidFill>
                <a:latin typeface="Barlow" pitchFamily="2" charset="77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FDDDCA-702E-9BCF-E6CC-424AAF7E2141}"/>
              </a:ext>
            </a:extLst>
          </p:cNvPr>
          <p:cNvSpPr txBox="1"/>
          <p:nvPr/>
        </p:nvSpPr>
        <p:spPr>
          <a:xfrm>
            <a:off x="8854090" y="4835723"/>
            <a:ext cx="285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b="1" dirty="0">
                <a:solidFill>
                  <a:schemeClr val="accent6"/>
                </a:solidFill>
                <a:latin typeface="Barlow" pitchFamily="2" charset="77"/>
              </a:rPr>
              <a:t>2</a:t>
            </a:r>
          </a:p>
        </p:txBody>
      </p:sp>
      <p:sp>
        <p:nvSpPr>
          <p:cNvPr id="17" name="Google Shape;221;p33">
            <a:extLst>
              <a:ext uri="{FF2B5EF4-FFF2-40B4-BE49-F238E27FC236}">
                <a16:creationId xmlns:a16="http://schemas.microsoft.com/office/drawing/2014/main" id="{5CEB068C-D807-A055-DDD2-F99CB8007A70}"/>
              </a:ext>
            </a:extLst>
          </p:cNvPr>
          <p:cNvSpPr/>
          <p:nvPr/>
        </p:nvSpPr>
        <p:spPr>
          <a:xfrm>
            <a:off x="8238309" y="4693119"/>
            <a:ext cx="142604" cy="142604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0149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 animBg="1"/>
      <p:bldP spid="8" grpId="0"/>
      <p:bldP spid="9" grpId="0"/>
      <p:bldP spid="10" grpId="0" animBg="1"/>
      <p:bldP spid="11" grpId="0" animBg="1"/>
      <p:bldP spid="18" grpId="0"/>
      <p:bldP spid="25" grpId="0"/>
      <p:bldP spid="29" grpId="0" animBg="1"/>
      <p:bldP spid="30" grpId="0"/>
      <p:bldP spid="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7">
          <a:extLst>
            <a:ext uri="{FF2B5EF4-FFF2-40B4-BE49-F238E27FC236}">
              <a16:creationId xmlns:a16="http://schemas.microsoft.com/office/drawing/2014/main" id="{5044F499-9E47-0A93-7ACB-780A454AE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FFF3FF6-9C59-C171-67BC-6C3EC045348C}"/>
              </a:ext>
            </a:extLst>
          </p:cNvPr>
          <p:cNvSpPr txBox="1"/>
          <p:nvPr/>
        </p:nvSpPr>
        <p:spPr>
          <a:xfrm>
            <a:off x="8761636" y="4835723"/>
            <a:ext cx="405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b="1" dirty="0">
                <a:solidFill>
                  <a:schemeClr val="accent6"/>
                </a:solidFill>
                <a:latin typeface="Barlow" pitchFamily="2" charset="77"/>
              </a:rPr>
              <a:t>A2</a:t>
            </a:r>
          </a:p>
        </p:txBody>
      </p:sp>
      <p:sp>
        <p:nvSpPr>
          <p:cNvPr id="17" name="Google Shape;2557;p59">
            <a:extLst>
              <a:ext uri="{FF2B5EF4-FFF2-40B4-BE49-F238E27FC236}">
                <a16:creationId xmlns:a16="http://schemas.microsoft.com/office/drawing/2014/main" id="{7377B81F-51BB-DFC8-31F1-D3C63730DC20}"/>
              </a:ext>
            </a:extLst>
          </p:cNvPr>
          <p:cNvSpPr/>
          <p:nvPr/>
        </p:nvSpPr>
        <p:spPr>
          <a:xfrm>
            <a:off x="167943" y="3578683"/>
            <a:ext cx="273600" cy="2736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2557;p59">
            <a:extLst>
              <a:ext uri="{FF2B5EF4-FFF2-40B4-BE49-F238E27FC236}">
                <a16:creationId xmlns:a16="http://schemas.microsoft.com/office/drawing/2014/main" id="{AD44A2BE-EE1C-D382-6C86-5C048E14EEA4}"/>
              </a:ext>
            </a:extLst>
          </p:cNvPr>
          <p:cNvSpPr/>
          <p:nvPr/>
        </p:nvSpPr>
        <p:spPr>
          <a:xfrm>
            <a:off x="8710069" y="3780473"/>
            <a:ext cx="213000" cy="2130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20C6FA9-370A-8335-D3F4-F157051CD1DC}"/>
              </a:ext>
            </a:extLst>
          </p:cNvPr>
          <p:cNvSpPr/>
          <p:nvPr/>
        </p:nvSpPr>
        <p:spPr>
          <a:xfrm>
            <a:off x="384605" y="1230725"/>
            <a:ext cx="8387436" cy="3586367"/>
          </a:xfrm>
          <a:prstGeom prst="rect">
            <a:avLst/>
          </a:prstGeom>
          <a:solidFill>
            <a:schemeClr val="accent2">
              <a:alpha val="5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2558" name="Google Shape;2558;p59">
            <a:extLst>
              <a:ext uri="{FF2B5EF4-FFF2-40B4-BE49-F238E27FC236}">
                <a16:creationId xmlns:a16="http://schemas.microsoft.com/office/drawing/2014/main" id="{05E45F3C-0CFD-3158-7FF9-B716870F5522}"/>
              </a:ext>
            </a:extLst>
          </p:cNvPr>
          <p:cNvSpPr/>
          <p:nvPr/>
        </p:nvSpPr>
        <p:spPr>
          <a:xfrm>
            <a:off x="2060213" y="2909564"/>
            <a:ext cx="213000" cy="2130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0" name="Google Shape;2550;p59">
            <a:extLst>
              <a:ext uri="{FF2B5EF4-FFF2-40B4-BE49-F238E27FC236}">
                <a16:creationId xmlns:a16="http://schemas.microsoft.com/office/drawing/2014/main" id="{0D2C4D46-DF11-F06E-62D2-1FDBCC03C6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852702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Sensitivity Analysis (CND thickness)</a:t>
            </a:r>
            <a:endParaRPr dirty="0"/>
          </a:p>
        </p:txBody>
      </p:sp>
      <p:sp>
        <p:nvSpPr>
          <p:cNvPr id="2557" name="Google Shape;2557;p59">
            <a:extLst>
              <a:ext uri="{FF2B5EF4-FFF2-40B4-BE49-F238E27FC236}">
                <a16:creationId xmlns:a16="http://schemas.microsoft.com/office/drawing/2014/main" id="{E1EC2F3C-C586-FB3C-6EB4-5E65BC8F2CE7}"/>
              </a:ext>
            </a:extLst>
          </p:cNvPr>
          <p:cNvSpPr/>
          <p:nvPr/>
        </p:nvSpPr>
        <p:spPr>
          <a:xfrm>
            <a:off x="6638395" y="232025"/>
            <a:ext cx="213000" cy="2130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Picture 9" descr="A map of a weather forecast&#10;&#10;AI-generated content may be incorrect.">
            <a:extLst>
              <a:ext uri="{FF2B5EF4-FFF2-40B4-BE49-F238E27FC236}">
                <a16:creationId xmlns:a16="http://schemas.microsoft.com/office/drawing/2014/main" id="{407CD06F-397E-5EA7-B16F-C710713FD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7345" y="1325788"/>
            <a:ext cx="2176402" cy="1698120"/>
          </a:xfrm>
          <a:prstGeom prst="rect">
            <a:avLst/>
          </a:prstGeom>
        </p:spPr>
      </p:pic>
      <p:pic>
        <p:nvPicPr>
          <p:cNvPr id="4" name="Picture 3" descr="A diagram of different colored lines&#10;&#10;AI-generated content may be incorrect.">
            <a:extLst>
              <a:ext uri="{FF2B5EF4-FFF2-40B4-BE49-F238E27FC236}">
                <a16:creationId xmlns:a16="http://schemas.microsoft.com/office/drawing/2014/main" id="{AF0F5513-DA58-ACA5-5A51-C81D287271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6466" y="1324951"/>
            <a:ext cx="2950278" cy="2212709"/>
          </a:xfrm>
          <a:prstGeom prst="rect">
            <a:avLst/>
          </a:prstGeom>
        </p:spPr>
      </p:pic>
      <p:pic>
        <p:nvPicPr>
          <p:cNvPr id="5" name="Picture 4" descr="A graph of a number of numbers&#10;&#10;AI-generated content may be incorrect.">
            <a:extLst>
              <a:ext uri="{FF2B5EF4-FFF2-40B4-BE49-F238E27FC236}">
                <a16:creationId xmlns:a16="http://schemas.microsoft.com/office/drawing/2014/main" id="{8AF3DFEC-0B61-D1DC-1A9A-BB1DCC02C7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5657" y="1324950"/>
            <a:ext cx="1570582" cy="22124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3BCDAB-7916-EC98-A221-43B81754CFC0}"/>
              </a:ext>
            </a:extLst>
          </p:cNvPr>
          <p:cNvSpPr txBox="1"/>
          <p:nvPr/>
        </p:nvSpPr>
        <p:spPr>
          <a:xfrm>
            <a:off x="3364460" y="3466781"/>
            <a:ext cx="7697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>
                <a:solidFill>
                  <a:schemeClr val="tx2"/>
                </a:solidFill>
                <a:latin typeface="Barlow" pitchFamily="2" charset="77"/>
              </a:rPr>
              <a:t>T</a:t>
            </a:r>
            <a:r>
              <a:rPr lang="en-NL" sz="1000" b="1" dirty="0">
                <a:solidFill>
                  <a:schemeClr val="tx2"/>
                </a:solidFill>
                <a:latin typeface="Barlow" pitchFamily="2" charset="77"/>
              </a:rPr>
              <a:t>hickness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1F9F844-C000-71B4-7CC9-8C140D1CA859}"/>
              </a:ext>
            </a:extLst>
          </p:cNvPr>
          <p:cNvSpPr txBox="1"/>
          <p:nvPr/>
        </p:nvSpPr>
        <p:spPr>
          <a:xfrm>
            <a:off x="1656692" y="3467714"/>
            <a:ext cx="10038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b="1" dirty="0">
                <a:solidFill>
                  <a:schemeClr val="tx2"/>
                </a:solidFill>
                <a:latin typeface="Barlow" pitchFamily="2" charset="77"/>
              </a:rPr>
              <a:t>C</a:t>
            </a:r>
            <a:r>
              <a:rPr lang="en-NL" sz="1000" b="1" dirty="0">
                <a:solidFill>
                  <a:schemeClr val="tx2"/>
                </a:solidFill>
                <a:latin typeface="Barlow" pitchFamily="2" charset="77"/>
              </a:rPr>
              <a:t>oncentration</a:t>
            </a:r>
          </a:p>
        </p:txBody>
      </p:sp>
      <p:sp>
        <p:nvSpPr>
          <p:cNvPr id="27" name="Google Shape;4246;p75">
            <a:extLst>
              <a:ext uri="{FF2B5EF4-FFF2-40B4-BE49-F238E27FC236}">
                <a16:creationId xmlns:a16="http://schemas.microsoft.com/office/drawing/2014/main" id="{53F7DE08-D8C3-6D80-FABC-91D0B0B57F14}"/>
              </a:ext>
            </a:extLst>
          </p:cNvPr>
          <p:cNvSpPr/>
          <p:nvPr/>
        </p:nvSpPr>
        <p:spPr>
          <a:xfrm>
            <a:off x="4986952" y="4040270"/>
            <a:ext cx="400110" cy="278427"/>
          </a:xfrm>
          <a:custGeom>
            <a:avLst/>
            <a:gdLst/>
            <a:ahLst/>
            <a:cxnLst/>
            <a:rect l="l" t="t" r="r" b="b"/>
            <a:pathLst>
              <a:path w="2756" h="1918" extrusionOk="0">
                <a:moveTo>
                  <a:pt x="1757" y="0"/>
                </a:moveTo>
                <a:cubicBezTo>
                  <a:pt x="1693" y="0"/>
                  <a:pt x="1630" y="25"/>
                  <a:pt x="1580" y="75"/>
                </a:cubicBezTo>
                <a:cubicBezTo>
                  <a:pt x="1479" y="176"/>
                  <a:pt x="1479" y="335"/>
                  <a:pt x="1580" y="436"/>
                </a:cubicBezTo>
                <a:lnTo>
                  <a:pt x="1768" y="623"/>
                </a:lnTo>
                <a:cubicBezTo>
                  <a:pt x="1797" y="652"/>
                  <a:pt x="1775" y="702"/>
                  <a:pt x="1739" y="702"/>
                </a:cubicBezTo>
                <a:lnTo>
                  <a:pt x="253" y="702"/>
                </a:lnTo>
                <a:cubicBezTo>
                  <a:pt x="116" y="702"/>
                  <a:pt x="1" y="818"/>
                  <a:pt x="1" y="962"/>
                </a:cubicBezTo>
                <a:cubicBezTo>
                  <a:pt x="1" y="1099"/>
                  <a:pt x="116" y="1215"/>
                  <a:pt x="253" y="1215"/>
                </a:cubicBezTo>
                <a:lnTo>
                  <a:pt x="1739" y="1215"/>
                </a:lnTo>
                <a:cubicBezTo>
                  <a:pt x="1775" y="1215"/>
                  <a:pt x="1797" y="1265"/>
                  <a:pt x="1768" y="1294"/>
                </a:cubicBezTo>
                <a:lnTo>
                  <a:pt x="1580" y="1481"/>
                </a:lnTo>
                <a:cubicBezTo>
                  <a:pt x="1479" y="1582"/>
                  <a:pt x="1479" y="1741"/>
                  <a:pt x="1580" y="1842"/>
                </a:cubicBezTo>
                <a:cubicBezTo>
                  <a:pt x="1631" y="1892"/>
                  <a:pt x="1696" y="1918"/>
                  <a:pt x="1760" y="1918"/>
                </a:cubicBezTo>
                <a:cubicBezTo>
                  <a:pt x="1825" y="1918"/>
                  <a:pt x="1890" y="1892"/>
                  <a:pt x="1941" y="1842"/>
                </a:cubicBezTo>
                <a:lnTo>
                  <a:pt x="2676" y="1106"/>
                </a:lnTo>
                <a:cubicBezTo>
                  <a:pt x="2756" y="1027"/>
                  <a:pt x="2756" y="897"/>
                  <a:pt x="2676" y="811"/>
                </a:cubicBezTo>
                <a:lnTo>
                  <a:pt x="1941" y="82"/>
                </a:lnTo>
                <a:cubicBezTo>
                  <a:pt x="1889" y="27"/>
                  <a:pt x="1823" y="0"/>
                  <a:pt x="1757" y="0"/>
                </a:cubicBezTo>
                <a:close/>
              </a:path>
            </a:pathLst>
          </a:custGeom>
          <a:solidFill>
            <a:schemeClr val="tx2"/>
          </a:solidFill>
          <a:ln w="9525" cap="flat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A773A41-EC1B-D288-97B4-C06D13739AA1}"/>
              </a:ext>
            </a:extLst>
          </p:cNvPr>
          <p:cNvSpPr txBox="1"/>
          <p:nvPr/>
        </p:nvSpPr>
        <p:spPr>
          <a:xfrm>
            <a:off x="2016164" y="3979429"/>
            <a:ext cx="28616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L" sz="2000" dirty="0">
                <a:solidFill>
                  <a:schemeClr val="tx2"/>
                </a:solidFill>
                <a:latin typeface="Barlow"/>
                <a:sym typeface="Barlow"/>
              </a:rPr>
              <a:t>Increase CND thickness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6AEFBF-EF4A-CB57-7E09-444C0C93BECF}"/>
              </a:ext>
            </a:extLst>
          </p:cNvPr>
          <p:cNvSpPr txBox="1"/>
          <p:nvPr/>
        </p:nvSpPr>
        <p:spPr>
          <a:xfrm>
            <a:off x="5378915" y="3852283"/>
            <a:ext cx="21146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000" dirty="0">
                <a:solidFill>
                  <a:schemeClr val="tx2"/>
                </a:solidFill>
                <a:latin typeface="Barlow"/>
                <a:sym typeface="Barlow"/>
              </a:rPr>
              <a:t>More complex</a:t>
            </a:r>
          </a:p>
          <a:p>
            <a:pPr algn="ctr"/>
            <a:r>
              <a:rPr lang="nl-NL" sz="2000" dirty="0">
                <a:solidFill>
                  <a:schemeClr val="tx2"/>
                </a:solidFill>
                <a:latin typeface="Barlow"/>
                <a:sym typeface="Barlow"/>
              </a:rPr>
              <a:t>kinematics</a:t>
            </a:r>
            <a:endParaRPr lang="en-NL" sz="2000" dirty="0">
              <a:solidFill>
                <a:schemeClr val="tx2"/>
              </a:solidFill>
              <a:latin typeface="Barlow"/>
              <a:sym typeface="Barlow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2272B61-CDD7-B61E-563A-BEE9AA4BA843}"/>
              </a:ext>
            </a:extLst>
          </p:cNvPr>
          <p:cNvSpPr/>
          <p:nvPr/>
        </p:nvSpPr>
        <p:spPr>
          <a:xfrm>
            <a:off x="2813904" y="1284707"/>
            <a:ext cx="1633781" cy="2428295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rgbClr val="C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90420E-F5CE-5351-0AB1-BADC877A3198}"/>
              </a:ext>
            </a:extLst>
          </p:cNvPr>
          <p:cNvSpPr txBox="1"/>
          <p:nvPr/>
        </p:nvSpPr>
        <p:spPr>
          <a:xfrm>
            <a:off x="2577026" y="4866501"/>
            <a:ext cx="39899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1200" dirty="0">
                <a:solidFill>
                  <a:schemeClr val="accent6"/>
                </a:solidFill>
                <a:latin typeface="Barlow" pitchFamily="2" charset="77"/>
              </a:rPr>
              <a:t>Yuze Zhang - </a:t>
            </a:r>
            <a:r>
              <a:rPr lang="en-GB" sz="1200" dirty="0" err="1">
                <a:solidFill>
                  <a:schemeClr val="accent6"/>
                </a:solidFill>
                <a:latin typeface="Barlow" pitchFamily="2" charset="77"/>
              </a:rPr>
              <a:t>yuzezhang@mail.strw.leidenuniv.nl</a:t>
            </a:r>
            <a:r>
              <a:rPr lang="en-NL" sz="1200" dirty="0">
                <a:solidFill>
                  <a:schemeClr val="accent6"/>
                </a:solidFill>
                <a:latin typeface="Barlow" pitchFamily="2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01100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7">
          <a:extLst>
            <a:ext uri="{FF2B5EF4-FFF2-40B4-BE49-F238E27FC236}">
              <a16:creationId xmlns:a16="http://schemas.microsoft.com/office/drawing/2014/main" id="{4454B8A0-D2E9-1A28-59D1-2A47AA8AA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2557;p59">
            <a:extLst>
              <a:ext uri="{FF2B5EF4-FFF2-40B4-BE49-F238E27FC236}">
                <a16:creationId xmlns:a16="http://schemas.microsoft.com/office/drawing/2014/main" id="{8E2F0423-434C-4147-6F21-5CD50070680C}"/>
              </a:ext>
            </a:extLst>
          </p:cNvPr>
          <p:cNvSpPr/>
          <p:nvPr/>
        </p:nvSpPr>
        <p:spPr>
          <a:xfrm>
            <a:off x="167943" y="3578683"/>
            <a:ext cx="273600" cy="2736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2557;p59">
            <a:extLst>
              <a:ext uri="{FF2B5EF4-FFF2-40B4-BE49-F238E27FC236}">
                <a16:creationId xmlns:a16="http://schemas.microsoft.com/office/drawing/2014/main" id="{7858B4FB-B1FB-0BF1-0928-DEDD9A219437}"/>
              </a:ext>
            </a:extLst>
          </p:cNvPr>
          <p:cNvSpPr/>
          <p:nvPr/>
        </p:nvSpPr>
        <p:spPr>
          <a:xfrm>
            <a:off x="8710069" y="3780473"/>
            <a:ext cx="213000" cy="2130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B5BCD9-4B45-5275-4921-F873D8279208}"/>
              </a:ext>
            </a:extLst>
          </p:cNvPr>
          <p:cNvSpPr/>
          <p:nvPr/>
        </p:nvSpPr>
        <p:spPr>
          <a:xfrm>
            <a:off x="384605" y="1230725"/>
            <a:ext cx="8387436" cy="3586367"/>
          </a:xfrm>
          <a:prstGeom prst="rect">
            <a:avLst/>
          </a:prstGeom>
          <a:solidFill>
            <a:schemeClr val="accent2">
              <a:alpha val="5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5BC4DC9-4857-9A97-59D6-CD1FB1027A85}"/>
              </a:ext>
            </a:extLst>
          </p:cNvPr>
          <p:cNvSpPr txBox="1"/>
          <p:nvPr/>
        </p:nvSpPr>
        <p:spPr>
          <a:xfrm>
            <a:off x="555946" y="3847596"/>
            <a:ext cx="80457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L" sz="1800" b="1" dirty="0">
                <a:solidFill>
                  <a:schemeClr val="tx2"/>
                </a:solidFill>
                <a:latin typeface="Barlow" pitchFamily="2" charset="77"/>
              </a:rPr>
              <a:t>Degeneracy</a:t>
            </a:r>
            <a:r>
              <a:rPr lang="en-NL" sz="1800" dirty="0">
                <a:solidFill>
                  <a:schemeClr val="tx2"/>
                </a:solidFill>
                <a:latin typeface="Barlow" pitchFamily="2" charset="77"/>
              </a:rPr>
              <a:t> between thickness of CND &amp; concentration of materials in the CND</a:t>
            </a:r>
          </a:p>
          <a:p>
            <a:pPr algn="ctr"/>
            <a:r>
              <a:rPr lang="en-GB" sz="1800" dirty="0">
                <a:solidFill>
                  <a:schemeClr val="tx2"/>
                </a:solidFill>
                <a:latin typeface="Barlow" pitchFamily="2" charset="77"/>
              </a:rPr>
              <a:t>i</a:t>
            </a:r>
            <a:r>
              <a:rPr lang="en-NL" sz="1800" dirty="0">
                <a:solidFill>
                  <a:schemeClr val="tx2"/>
                </a:solidFill>
                <a:latin typeface="Barlow" pitchFamily="2" charset="77"/>
              </a:rPr>
              <a:t>n terms of kinematics complexity</a:t>
            </a:r>
          </a:p>
        </p:txBody>
      </p:sp>
      <p:sp>
        <p:nvSpPr>
          <p:cNvPr id="2558" name="Google Shape;2558;p59">
            <a:extLst>
              <a:ext uri="{FF2B5EF4-FFF2-40B4-BE49-F238E27FC236}">
                <a16:creationId xmlns:a16="http://schemas.microsoft.com/office/drawing/2014/main" id="{685CC822-F428-8F2E-543D-BCD69E922E7F}"/>
              </a:ext>
            </a:extLst>
          </p:cNvPr>
          <p:cNvSpPr/>
          <p:nvPr/>
        </p:nvSpPr>
        <p:spPr>
          <a:xfrm>
            <a:off x="2060213" y="2909564"/>
            <a:ext cx="213000" cy="2130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0" name="Google Shape;2550;p59">
            <a:extLst>
              <a:ext uri="{FF2B5EF4-FFF2-40B4-BE49-F238E27FC236}">
                <a16:creationId xmlns:a16="http://schemas.microsoft.com/office/drawing/2014/main" id="{A384825B-1E17-28CC-5F1A-93593478E3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852702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Sensitivity Analysis (CND thickness)</a:t>
            </a:r>
            <a:endParaRPr dirty="0"/>
          </a:p>
        </p:txBody>
      </p:sp>
      <p:sp>
        <p:nvSpPr>
          <p:cNvPr id="2557" name="Google Shape;2557;p59">
            <a:extLst>
              <a:ext uri="{FF2B5EF4-FFF2-40B4-BE49-F238E27FC236}">
                <a16:creationId xmlns:a16="http://schemas.microsoft.com/office/drawing/2014/main" id="{66409CEA-2654-4FDD-C846-CB7A324235F2}"/>
              </a:ext>
            </a:extLst>
          </p:cNvPr>
          <p:cNvSpPr/>
          <p:nvPr/>
        </p:nvSpPr>
        <p:spPr>
          <a:xfrm>
            <a:off x="6638395" y="232025"/>
            <a:ext cx="213000" cy="2130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Picture 9" descr="A map of a weather forecast&#10;&#10;AI-generated content may be incorrect.">
            <a:extLst>
              <a:ext uri="{FF2B5EF4-FFF2-40B4-BE49-F238E27FC236}">
                <a16:creationId xmlns:a16="http://schemas.microsoft.com/office/drawing/2014/main" id="{61B325F7-614D-2F98-6D28-93C4D2561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7345" y="1325788"/>
            <a:ext cx="2176402" cy="1698120"/>
          </a:xfrm>
          <a:prstGeom prst="rect">
            <a:avLst/>
          </a:prstGeom>
        </p:spPr>
      </p:pic>
      <p:pic>
        <p:nvPicPr>
          <p:cNvPr id="4" name="Picture 3" descr="A diagram of different colored lines&#10;&#10;AI-generated content may be incorrect.">
            <a:extLst>
              <a:ext uri="{FF2B5EF4-FFF2-40B4-BE49-F238E27FC236}">
                <a16:creationId xmlns:a16="http://schemas.microsoft.com/office/drawing/2014/main" id="{180E3744-6F3F-4CFB-5CB3-B1B8DADB5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6466" y="1324951"/>
            <a:ext cx="2950278" cy="2212709"/>
          </a:xfrm>
          <a:prstGeom prst="rect">
            <a:avLst/>
          </a:prstGeom>
        </p:spPr>
      </p:pic>
      <p:pic>
        <p:nvPicPr>
          <p:cNvPr id="5" name="Picture 4" descr="A graph of a number of numbers&#10;&#10;AI-generated content may be incorrect.">
            <a:extLst>
              <a:ext uri="{FF2B5EF4-FFF2-40B4-BE49-F238E27FC236}">
                <a16:creationId xmlns:a16="http://schemas.microsoft.com/office/drawing/2014/main" id="{EDF817F9-A22D-7D65-855B-35EC5AFBE8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5657" y="1324950"/>
            <a:ext cx="1570582" cy="22124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3BE280-272E-9851-E1C4-3529828D77E2}"/>
              </a:ext>
            </a:extLst>
          </p:cNvPr>
          <p:cNvSpPr txBox="1"/>
          <p:nvPr/>
        </p:nvSpPr>
        <p:spPr>
          <a:xfrm>
            <a:off x="3364460" y="3466781"/>
            <a:ext cx="7697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>
                <a:solidFill>
                  <a:schemeClr val="tx2"/>
                </a:solidFill>
                <a:latin typeface="Barlow" pitchFamily="2" charset="77"/>
              </a:rPr>
              <a:t>T</a:t>
            </a:r>
            <a:r>
              <a:rPr lang="en-NL" sz="1000" b="1" dirty="0">
                <a:solidFill>
                  <a:schemeClr val="tx2"/>
                </a:solidFill>
                <a:latin typeface="Barlow" pitchFamily="2" charset="77"/>
              </a:rPr>
              <a:t>hickness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21AFCC1-8773-0D19-DEE1-2D3D49759E5F}"/>
              </a:ext>
            </a:extLst>
          </p:cNvPr>
          <p:cNvSpPr txBox="1"/>
          <p:nvPr/>
        </p:nvSpPr>
        <p:spPr>
          <a:xfrm>
            <a:off x="1656692" y="3467714"/>
            <a:ext cx="10038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b="1" dirty="0">
                <a:solidFill>
                  <a:schemeClr val="tx2"/>
                </a:solidFill>
                <a:latin typeface="Barlow" pitchFamily="2" charset="77"/>
              </a:rPr>
              <a:t>C</a:t>
            </a:r>
            <a:r>
              <a:rPr lang="en-NL" sz="1000" b="1" dirty="0">
                <a:solidFill>
                  <a:schemeClr val="tx2"/>
                </a:solidFill>
                <a:latin typeface="Barlow" pitchFamily="2" charset="77"/>
              </a:rPr>
              <a:t>oncentration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27FC4A-CF56-FE3A-7D3B-39AA747A07DC}"/>
              </a:ext>
            </a:extLst>
          </p:cNvPr>
          <p:cNvSpPr txBox="1"/>
          <p:nvPr/>
        </p:nvSpPr>
        <p:spPr>
          <a:xfrm>
            <a:off x="2577026" y="4866501"/>
            <a:ext cx="39899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1200" dirty="0">
                <a:solidFill>
                  <a:schemeClr val="accent6"/>
                </a:solidFill>
                <a:latin typeface="Barlow" pitchFamily="2" charset="77"/>
              </a:rPr>
              <a:t>Yuze Zhang - </a:t>
            </a:r>
            <a:r>
              <a:rPr lang="en-GB" sz="1200" dirty="0" err="1">
                <a:solidFill>
                  <a:schemeClr val="accent6"/>
                </a:solidFill>
                <a:latin typeface="Barlow" pitchFamily="2" charset="77"/>
              </a:rPr>
              <a:t>yuzezhang@mail.strw.leidenuniv.nl</a:t>
            </a:r>
            <a:r>
              <a:rPr lang="en-NL" sz="1200" dirty="0">
                <a:solidFill>
                  <a:schemeClr val="accent6"/>
                </a:solidFill>
                <a:latin typeface="Barlow" pitchFamily="2" charset="77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327A0F-310C-0381-2706-021DE8BD0877}"/>
              </a:ext>
            </a:extLst>
          </p:cNvPr>
          <p:cNvSpPr txBox="1"/>
          <p:nvPr/>
        </p:nvSpPr>
        <p:spPr>
          <a:xfrm>
            <a:off x="8761636" y="4835723"/>
            <a:ext cx="401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b="1" dirty="0">
                <a:solidFill>
                  <a:schemeClr val="accent6"/>
                </a:solidFill>
                <a:latin typeface="Barlow" pitchFamily="2" charset="77"/>
              </a:rPr>
              <a:t>A3</a:t>
            </a:r>
          </a:p>
        </p:txBody>
      </p:sp>
    </p:spTree>
    <p:extLst>
      <p:ext uri="{BB962C8B-B14F-4D97-AF65-F5344CB8AC3E}">
        <p14:creationId xmlns:p14="http://schemas.microsoft.com/office/powerpoint/2010/main" val="1425472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7">
          <a:extLst>
            <a:ext uri="{FF2B5EF4-FFF2-40B4-BE49-F238E27FC236}">
              <a16:creationId xmlns:a16="http://schemas.microsoft.com/office/drawing/2014/main" id="{0CCE7BD1-384D-D915-97F2-104CF4862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2557;p59">
            <a:extLst>
              <a:ext uri="{FF2B5EF4-FFF2-40B4-BE49-F238E27FC236}">
                <a16:creationId xmlns:a16="http://schemas.microsoft.com/office/drawing/2014/main" id="{6C391B9B-6488-210F-7CD4-1F31942962F1}"/>
              </a:ext>
            </a:extLst>
          </p:cNvPr>
          <p:cNvSpPr/>
          <p:nvPr/>
        </p:nvSpPr>
        <p:spPr>
          <a:xfrm>
            <a:off x="167943" y="3578683"/>
            <a:ext cx="273600" cy="2736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2557;p59">
            <a:extLst>
              <a:ext uri="{FF2B5EF4-FFF2-40B4-BE49-F238E27FC236}">
                <a16:creationId xmlns:a16="http://schemas.microsoft.com/office/drawing/2014/main" id="{E3198E48-C691-EADC-BDE2-DC232A09DD45}"/>
              </a:ext>
            </a:extLst>
          </p:cNvPr>
          <p:cNvSpPr/>
          <p:nvPr/>
        </p:nvSpPr>
        <p:spPr>
          <a:xfrm>
            <a:off x="8710069" y="3780473"/>
            <a:ext cx="213000" cy="2130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973D20-077C-11AE-96E4-33D46A151A0A}"/>
              </a:ext>
            </a:extLst>
          </p:cNvPr>
          <p:cNvSpPr/>
          <p:nvPr/>
        </p:nvSpPr>
        <p:spPr>
          <a:xfrm>
            <a:off x="384605" y="1230725"/>
            <a:ext cx="8387436" cy="3586367"/>
          </a:xfrm>
          <a:prstGeom prst="rect">
            <a:avLst/>
          </a:prstGeom>
          <a:solidFill>
            <a:schemeClr val="accent2">
              <a:alpha val="5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D543D4-9AAB-1C94-C68A-2B0DD410E0CE}"/>
              </a:ext>
            </a:extLst>
          </p:cNvPr>
          <p:cNvSpPr txBox="1"/>
          <p:nvPr/>
        </p:nvSpPr>
        <p:spPr>
          <a:xfrm>
            <a:off x="1654018" y="3847596"/>
            <a:ext cx="5849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800" dirty="0">
                <a:solidFill>
                  <a:schemeClr val="tx2"/>
                </a:solidFill>
                <a:latin typeface="Barlow" pitchFamily="2" charset="77"/>
              </a:rPr>
              <a:t>But </a:t>
            </a:r>
            <a:r>
              <a:rPr lang="nl-NL" sz="1800" dirty="0" err="1">
                <a:solidFill>
                  <a:schemeClr val="tx2"/>
                </a:solidFill>
                <a:latin typeface="Barlow" pitchFamily="2" charset="77"/>
              </a:rPr>
              <a:t>not</a:t>
            </a:r>
            <a:r>
              <a:rPr lang="nl-NL" sz="1800" dirty="0">
                <a:solidFill>
                  <a:schemeClr val="tx2"/>
                </a:solidFill>
                <a:latin typeface="Barlow" pitchFamily="2" charset="77"/>
              </a:rPr>
              <a:t> </a:t>
            </a:r>
            <a:r>
              <a:rPr lang="nl-NL" sz="1800" dirty="0" err="1">
                <a:solidFill>
                  <a:schemeClr val="tx2"/>
                </a:solidFill>
                <a:latin typeface="Barlow" pitchFamily="2" charset="77"/>
              </a:rPr>
              <a:t>for</a:t>
            </a:r>
            <a:r>
              <a:rPr lang="nl-NL" sz="1800" dirty="0">
                <a:solidFill>
                  <a:schemeClr val="tx2"/>
                </a:solidFill>
                <a:latin typeface="Barlow" pitchFamily="2" charset="77"/>
              </a:rPr>
              <a:t> output parameters </a:t>
            </a:r>
            <a:r>
              <a:rPr lang="nl-NL" sz="1800" dirty="0" err="1">
                <a:solidFill>
                  <a:schemeClr val="tx2"/>
                </a:solidFill>
                <a:latin typeface="Barlow" pitchFamily="2" charset="77"/>
              </a:rPr>
              <a:t>from</a:t>
            </a:r>
            <a:r>
              <a:rPr lang="nl-NL" sz="1800" dirty="0">
                <a:solidFill>
                  <a:schemeClr val="tx2"/>
                </a:solidFill>
                <a:latin typeface="Barlow" pitchFamily="2" charset="77"/>
              </a:rPr>
              <a:t> </a:t>
            </a:r>
            <a:r>
              <a:rPr lang="nl-NL" sz="1800" dirty="0" err="1">
                <a:solidFill>
                  <a:schemeClr val="tx2"/>
                </a:solidFill>
                <a:latin typeface="Barlow" pitchFamily="2" charset="77"/>
              </a:rPr>
              <a:t>specific</a:t>
            </a:r>
            <a:r>
              <a:rPr lang="nl-NL" sz="1800" dirty="0">
                <a:solidFill>
                  <a:schemeClr val="tx2"/>
                </a:solidFill>
                <a:latin typeface="Barlow" pitchFamily="2" charset="77"/>
              </a:rPr>
              <a:t> </a:t>
            </a:r>
            <a:r>
              <a:rPr lang="nl-NL" sz="1800" dirty="0" err="1">
                <a:solidFill>
                  <a:schemeClr val="tx2"/>
                </a:solidFill>
                <a:latin typeface="Barlow" pitchFamily="2" charset="77"/>
              </a:rPr>
              <a:t>components</a:t>
            </a:r>
            <a:endParaRPr lang="nl-NL" sz="1800" dirty="0">
              <a:solidFill>
                <a:schemeClr val="tx2"/>
              </a:solidFill>
              <a:latin typeface="Barlow" pitchFamily="2" charset="77"/>
            </a:endParaRPr>
          </a:p>
          <a:p>
            <a:pPr algn="ctr"/>
            <a:r>
              <a:rPr lang="nl-NL" sz="1800" dirty="0">
                <a:solidFill>
                  <a:schemeClr val="tx2"/>
                </a:solidFill>
                <a:latin typeface="Barlow" pitchFamily="2" charset="77"/>
              </a:rPr>
              <a:t>(</a:t>
            </a:r>
            <a:r>
              <a:rPr lang="nl-NL" sz="1800" b="1" dirty="0">
                <a:solidFill>
                  <a:schemeClr val="tx2"/>
                </a:solidFill>
                <a:latin typeface="Barlow" pitchFamily="2" charset="77"/>
              </a:rPr>
              <a:t>no </a:t>
            </a:r>
            <a:r>
              <a:rPr lang="nl-NL" sz="1800" b="1" dirty="0" err="1">
                <a:solidFill>
                  <a:schemeClr val="tx2"/>
                </a:solidFill>
                <a:latin typeface="Barlow" pitchFamily="2" charset="77"/>
              </a:rPr>
              <a:t>degeneracy</a:t>
            </a:r>
            <a:r>
              <a:rPr lang="nl-NL" sz="1800" dirty="0">
                <a:solidFill>
                  <a:schemeClr val="tx2"/>
                </a:solidFill>
                <a:latin typeface="Barlow" pitchFamily="2" charset="77"/>
              </a:rPr>
              <a:t> </a:t>
            </a:r>
            <a:r>
              <a:rPr lang="nl-NL" sz="1800" dirty="0" err="1">
                <a:solidFill>
                  <a:schemeClr val="tx2"/>
                </a:solidFill>
                <a:latin typeface="Barlow" pitchFamily="2" charset="77"/>
              </a:rPr>
              <a:t>for</a:t>
            </a:r>
            <a:r>
              <a:rPr lang="nl-NL" sz="1800" dirty="0">
                <a:solidFill>
                  <a:schemeClr val="tx2"/>
                </a:solidFill>
                <a:latin typeface="Barlow" pitchFamily="2" charset="77"/>
              </a:rPr>
              <a:t> kinematics </a:t>
            </a:r>
            <a:r>
              <a:rPr lang="nl-NL" sz="1800" dirty="0" err="1">
                <a:solidFill>
                  <a:schemeClr val="tx2"/>
                </a:solidFill>
                <a:latin typeface="Barlow" pitchFamily="2" charset="77"/>
              </a:rPr>
              <a:t>behaviors</a:t>
            </a:r>
            <a:r>
              <a:rPr lang="nl-NL" sz="1800" dirty="0">
                <a:solidFill>
                  <a:schemeClr val="tx2"/>
                </a:solidFill>
                <a:latin typeface="Barlow" pitchFamily="2" charset="77"/>
              </a:rPr>
              <a:t>)</a:t>
            </a:r>
            <a:endParaRPr lang="en-NL" sz="1800" dirty="0">
              <a:solidFill>
                <a:schemeClr val="tx2"/>
              </a:solidFill>
              <a:latin typeface="Barlow" pitchFamily="2" charset="77"/>
            </a:endParaRPr>
          </a:p>
        </p:txBody>
      </p:sp>
      <p:sp>
        <p:nvSpPr>
          <p:cNvPr id="2558" name="Google Shape;2558;p59">
            <a:extLst>
              <a:ext uri="{FF2B5EF4-FFF2-40B4-BE49-F238E27FC236}">
                <a16:creationId xmlns:a16="http://schemas.microsoft.com/office/drawing/2014/main" id="{0D7EA379-9090-9025-F2B8-F6A28F9BEF28}"/>
              </a:ext>
            </a:extLst>
          </p:cNvPr>
          <p:cNvSpPr/>
          <p:nvPr/>
        </p:nvSpPr>
        <p:spPr>
          <a:xfrm>
            <a:off x="2060213" y="2909564"/>
            <a:ext cx="213000" cy="2130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0" name="Google Shape;2550;p59">
            <a:extLst>
              <a:ext uri="{FF2B5EF4-FFF2-40B4-BE49-F238E27FC236}">
                <a16:creationId xmlns:a16="http://schemas.microsoft.com/office/drawing/2014/main" id="{AF0A09DD-FF19-DD9B-DEDB-9EF9F0933D4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852702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Sensitivity Analysis (CND thickness)</a:t>
            </a:r>
            <a:endParaRPr dirty="0"/>
          </a:p>
        </p:txBody>
      </p:sp>
      <p:sp>
        <p:nvSpPr>
          <p:cNvPr id="2557" name="Google Shape;2557;p59">
            <a:extLst>
              <a:ext uri="{FF2B5EF4-FFF2-40B4-BE49-F238E27FC236}">
                <a16:creationId xmlns:a16="http://schemas.microsoft.com/office/drawing/2014/main" id="{515152E3-3F7D-C81D-0028-7E7D9A295249}"/>
              </a:ext>
            </a:extLst>
          </p:cNvPr>
          <p:cNvSpPr/>
          <p:nvPr/>
        </p:nvSpPr>
        <p:spPr>
          <a:xfrm>
            <a:off x="6638395" y="232025"/>
            <a:ext cx="213000" cy="2130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Picture 9" descr="A map of a weather forecast&#10;&#10;AI-generated content may be incorrect.">
            <a:extLst>
              <a:ext uri="{FF2B5EF4-FFF2-40B4-BE49-F238E27FC236}">
                <a16:creationId xmlns:a16="http://schemas.microsoft.com/office/drawing/2014/main" id="{9D474DBF-40C5-7294-1A18-733B91400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7345" y="1325788"/>
            <a:ext cx="2176402" cy="16981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C10F5B-3208-2D59-EA87-68CE8E1C7553}"/>
              </a:ext>
            </a:extLst>
          </p:cNvPr>
          <p:cNvSpPr txBox="1"/>
          <p:nvPr/>
        </p:nvSpPr>
        <p:spPr>
          <a:xfrm>
            <a:off x="3402560" y="3466781"/>
            <a:ext cx="7697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>
                <a:solidFill>
                  <a:schemeClr val="tx2"/>
                </a:solidFill>
                <a:latin typeface="Barlow" pitchFamily="2" charset="77"/>
              </a:rPr>
              <a:t>T</a:t>
            </a:r>
            <a:r>
              <a:rPr lang="en-NL" sz="1000" b="1" dirty="0">
                <a:solidFill>
                  <a:schemeClr val="tx2"/>
                </a:solidFill>
                <a:latin typeface="Barlow" pitchFamily="2" charset="77"/>
              </a:rPr>
              <a:t>hickness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5FB3F76-44F0-7868-30F9-885F9455F3CE}"/>
              </a:ext>
            </a:extLst>
          </p:cNvPr>
          <p:cNvSpPr txBox="1"/>
          <p:nvPr/>
        </p:nvSpPr>
        <p:spPr>
          <a:xfrm>
            <a:off x="1624942" y="3467714"/>
            <a:ext cx="10038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b="1" dirty="0">
                <a:solidFill>
                  <a:schemeClr val="tx2"/>
                </a:solidFill>
                <a:latin typeface="Barlow" pitchFamily="2" charset="77"/>
              </a:rPr>
              <a:t>C</a:t>
            </a:r>
            <a:r>
              <a:rPr lang="en-NL" sz="1000" b="1" dirty="0">
                <a:solidFill>
                  <a:schemeClr val="tx2"/>
                </a:solidFill>
                <a:latin typeface="Barlow" pitchFamily="2" charset="77"/>
              </a:rPr>
              <a:t>oncentration</a:t>
            </a:r>
          </a:p>
        </p:txBody>
      </p:sp>
      <p:pic>
        <p:nvPicPr>
          <p:cNvPr id="8" name="Picture 7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BE2EAF70-C3CB-CBCF-48BD-BA5D5673B8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008" y="1324714"/>
            <a:ext cx="2949962" cy="2212472"/>
          </a:xfrm>
          <a:prstGeom prst="rect">
            <a:avLst/>
          </a:prstGeom>
        </p:spPr>
      </p:pic>
      <p:pic>
        <p:nvPicPr>
          <p:cNvPr id="7" name="Picture 6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A34AC157-7E25-A512-A05D-2785C4BDBC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7067" y="1324714"/>
            <a:ext cx="2950278" cy="22127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542F14-45E1-210F-A868-619F2B6E0F83}"/>
              </a:ext>
            </a:extLst>
          </p:cNvPr>
          <p:cNvSpPr txBox="1"/>
          <p:nvPr/>
        </p:nvSpPr>
        <p:spPr>
          <a:xfrm>
            <a:off x="5831862" y="3159004"/>
            <a:ext cx="22797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chemeClr val="tx2"/>
                </a:solidFill>
                <a:latin typeface="Barlow" pitchFamily="2" charset="77"/>
              </a:rPr>
              <a:t>Too few significant trends</a:t>
            </a:r>
            <a:endParaRPr lang="en-NL" b="1" dirty="0">
              <a:solidFill>
                <a:schemeClr val="tx2"/>
              </a:solidFill>
              <a:latin typeface="Barlow" pitchFamily="2" charset="77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A05516A-08FF-47D8-3AE5-36FE5358849D}"/>
              </a:ext>
            </a:extLst>
          </p:cNvPr>
          <p:cNvCxnSpPr>
            <a:cxnSpLocks/>
          </p:cNvCxnSpPr>
          <p:nvPr/>
        </p:nvCxnSpPr>
        <p:spPr>
          <a:xfrm flipH="1" flipV="1">
            <a:off x="4540668" y="2946004"/>
            <a:ext cx="1291194" cy="338888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003D9E9E-3ABF-807B-F114-B0AEFAB1668E}"/>
              </a:ext>
            </a:extLst>
          </p:cNvPr>
          <p:cNvSpPr/>
          <p:nvPr/>
        </p:nvSpPr>
        <p:spPr>
          <a:xfrm rot="20708519">
            <a:off x="3010276" y="2181902"/>
            <a:ext cx="1572445" cy="1033250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CC7F60-3A15-4ABD-7789-C189BBD51EA7}"/>
              </a:ext>
            </a:extLst>
          </p:cNvPr>
          <p:cNvSpPr txBox="1"/>
          <p:nvPr/>
        </p:nvSpPr>
        <p:spPr>
          <a:xfrm>
            <a:off x="2577026" y="4866501"/>
            <a:ext cx="39899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1200" dirty="0">
                <a:solidFill>
                  <a:schemeClr val="accent6"/>
                </a:solidFill>
                <a:latin typeface="Barlow" pitchFamily="2" charset="77"/>
              </a:rPr>
              <a:t>Yuze Zhang - </a:t>
            </a:r>
            <a:r>
              <a:rPr lang="en-GB" sz="1200" dirty="0" err="1">
                <a:solidFill>
                  <a:schemeClr val="accent6"/>
                </a:solidFill>
                <a:latin typeface="Barlow" pitchFamily="2" charset="77"/>
              </a:rPr>
              <a:t>yuzezhang@mail.strw.leidenuniv.nl</a:t>
            </a:r>
            <a:r>
              <a:rPr lang="en-NL" sz="1200" dirty="0">
                <a:solidFill>
                  <a:schemeClr val="accent6"/>
                </a:solidFill>
                <a:latin typeface="Barlow" pitchFamily="2" charset="77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938371-A71B-B509-A3DC-D3B48D5C8B08}"/>
              </a:ext>
            </a:extLst>
          </p:cNvPr>
          <p:cNvSpPr txBox="1"/>
          <p:nvPr/>
        </p:nvSpPr>
        <p:spPr>
          <a:xfrm>
            <a:off x="8761636" y="4835723"/>
            <a:ext cx="41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b="1" dirty="0">
                <a:solidFill>
                  <a:schemeClr val="accent6"/>
                </a:solidFill>
                <a:latin typeface="Barlow" pitchFamily="2" charset="77"/>
              </a:rPr>
              <a:t>A4</a:t>
            </a:r>
          </a:p>
        </p:txBody>
      </p:sp>
    </p:spTree>
    <p:extLst>
      <p:ext uri="{BB962C8B-B14F-4D97-AF65-F5344CB8AC3E}">
        <p14:creationId xmlns:p14="http://schemas.microsoft.com/office/powerpoint/2010/main" val="2406248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>
          <a:extLst>
            <a:ext uri="{FF2B5EF4-FFF2-40B4-BE49-F238E27FC236}">
              <a16:creationId xmlns:a16="http://schemas.microsoft.com/office/drawing/2014/main" id="{4C06F62D-6244-A1C1-47DA-79EF148F1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5">
            <a:extLst>
              <a:ext uri="{FF2B5EF4-FFF2-40B4-BE49-F238E27FC236}">
                <a16:creationId xmlns:a16="http://schemas.microsoft.com/office/drawing/2014/main" id="{EBA7CAC2-B661-5A48-D1D6-8A38B16344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Conclusions</a:t>
            </a:r>
            <a:endParaRPr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A417CCA-B2A8-3ED4-E0C4-C050636360AE}"/>
              </a:ext>
            </a:extLst>
          </p:cNvPr>
          <p:cNvSpPr txBox="1"/>
          <p:nvPr/>
        </p:nvSpPr>
        <p:spPr>
          <a:xfrm>
            <a:off x="395725" y="1094864"/>
            <a:ext cx="2803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>
                <a:solidFill>
                  <a:schemeClr val="dk1"/>
                </a:solidFill>
                <a:latin typeface="Barlow"/>
              </a:rPr>
              <a:t>A: Significant relations: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4ADE1D3-5BB1-F98F-CFC2-E2FEAB4A9F4E}"/>
              </a:ext>
            </a:extLst>
          </p:cNvPr>
          <p:cNvSpPr txBox="1"/>
          <p:nvPr/>
        </p:nvSpPr>
        <p:spPr>
          <a:xfrm>
            <a:off x="528219" y="1583874"/>
            <a:ext cx="3214341" cy="1200329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NL" sz="1800" dirty="0">
                <a:solidFill>
                  <a:schemeClr val="dk1"/>
                </a:solidFill>
                <a:latin typeface="Barlow"/>
              </a:rPr>
              <a:t>Outflow inclination</a:t>
            </a:r>
          </a:p>
          <a:p>
            <a:pPr algn="ctr"/>
            <a:r>
              <a:rPr lang="en-NL" sz="1800" dirty="0">
                <a:solidFill>
                  <a:schemeClr val="dk1"/>
                </a:solidFill>
                <a:latin typeface="Barlow"/>
              </a:rPr>
              <a:t>Outflow speed</a:t>
            </a:r>
          </a:p>
          <a:p>
            <a:pPr algn="ctr"/>
            <a:r>
              <a:rPr lang="en-NL" sz="1800" dirty="0">
                <a:solidFill>
                  <a:schemeClr val="dk1"/>
                </a:solidFill>
                <a:latin typeface="Barlow"/>
              </a:rPr>
              <a:t>Disk compactness</a:t>
            </a:r>
          </a:p>
          <a:p>
            <a:pPr algn="ctr"/>
            <a:r>
              <a:rPr lang="en-NL" sz="1800" dirty="0">
                <a:solidFill>
                  <a:schemeClr val="dk1"/>
                </a:solidFill>
                <a:latin typeface="Barlow"/>
              </a:rPr>
              <a:t>Momentum transfer efficiency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D57E679-BEE3-09B7-A2AC-9036F43A7EEF}"/>
              </a:ext>
            </a:extLst>
          </p:cNvPr>
          <p:cNvCxnSpPr/>
          <p:nvPr/>
        </p:nvCxnSpPr>
        <p:spPr>
          <a:xfrm>
            <a:off x="4079240" y="2220193"/>
            <a:ext cx="480060" cy="0"/>
          </a:xfrm>
          <a:prstGeom prst="straightConnector1">
            <a:avLst/>
          </a:prstGeom>
          <a:ln w="635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FEA3EF7-B08A-B9EA-EA44-EF3BC8A67E47}"/>
              </a:ext>
            </a:extLst>
          </p:cNvPr>
          <p:cNvSpPr txBox="1"/>
          <p:nvPr/>
        </p:nvSpPr>
        <p:spPr>
          <a:xfrm>
            <a:off x="4848334" y="1737761"/>
            <a:ext cx="3741730" cy="92333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NL" sz="1800" dirty="0">
                <a:solidFill>
                  <a:schemeClr val="dk1"/>
                </a:solidFill>
                <a:latin typeface="Barlow"/>
              </a:rPr>
              <a:t>Line profile (kinematics) complexity</a:t>
            </a:r>
          </a:p>
          <a:p>
            <a:pPr algn="ctr"/>
            <a:r>
              <a:rPr lang="en-NL" sz="1800" dirty="0">
                <a:solidFill>
                  <a:schemeClr val="dk1"/>
                </a:solidFill>
                <a:latin typeface="Barlow"/>
              </a:rPr>
              <a:t>Line-of-sight velocity</a:t>
            </a:r>
          </a:p>
          <a:p>
            <a:pPr algn="ctr"/>
            <a:r>
              <a:rPr lang="en-NL" sz="1800" dirty="0">
                <a:solidFill>
                  <a:schemeClr val="dk1"/>
                </a:solidFill>
                <a:latin typeface="Barlow"/>
              </a:rPr>
              <a:t>Line of sight widths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D8FFAF-4310-27DC-6488-5FB928A624ED}"/>
              </a:ext>
            </a:extLst>
          </p:cNvPr>
          <p:cNvSpPr txBox="1"/>
          <p:nvPr/>
        </p:nvSpPr>
        <p:spPr>
          <a:xfrm>
            <a:off x="395725" y="2873103"/>
            <a:ext cx="77941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>
                <a:solidFill>
                  <a:schemeClr val="dk1"/>
                </a:solidFill>
                <a:latin typeface="Barlow"/>
              </a:rPr>
              <a:t>B: Local density &amp; temperature conditions also influences kinematics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D3C035-733E-7C19-0CD4-BF6028672D26}"/>
              </a:ext>
            </a:extLst>
          </p:cNvPr>
          <p:cNvSpPr txBox="1"/>
          <p:nvPr/>
        </p:nvSpPr>
        <p:spPr>
          <a:xfrm>
            <a:off x="395725" y="3361585"/>
            <a:ext cx="69653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>
                <a:solidFill>
                  <a:schemeClr val="dk1"/>
                </a:solidFill>
                <a:latin typeface="Barlow"/>
              </a:rPr>
              <a:t>C: Higher velocity components more sensitive to model input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F05DC9-73C5-017D-DFBA-3E364A59C1DD}"/>
              </a:ext>
            </a:extLst>
          </p:cNvPr>
          <p:cNvSpPr txBox="1"/>
          <p:nvPr/>
        </p:nvSpPr>
        <p:spPr>
          <a:xfrm>
            <a:off x="395725" y="3850067"/>
            <a:ext cx="71994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>
                <a:solidFill>
                  <a:schemeClr val="dk1"/>
                </a:solidFill>
                <a:latin typeface="Barlow"/>
              </a:rPr>
              <a:t>D: Degeneracy between thickness and compactness of the CND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AE1C33-9E0C-3D9D-CF6F-17C981BEDD56}"/>
              </a:ext>
            </a:extLst>
          </p:cNvPr>
          <p:cNvSpPr txBox="1"/>
          <p:nvPr/>
        </p:nvSpPr>
        <p:spPr>
          <a:xfrm>
            <a:off x="713225" y="4239471"/>
            <a:ext cx="6393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accent6"/>
                </a:solidFill>
                <a:latin typeface="Barlow" pitchFamily="2" charset="77"/>
              </a:rPr>
              <a:t>F</a:t>
            </a:r>
            <a:r>
              <a:rPr lang="en-NL" sz="2000" dirty="0">
                <a:solidFill>
                  <a:schemeClr val="accent6"/>
                </a:solidFill>
                <a:latin typeface="Barlow" pitchFamily="2" charset="77"/>
              </a:rPr>
              <a:t>or kinematics complexity, not for kinematics behaviors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6358E8-29BD-971C-CE80-FB6FA0E0DBBB}"/>
              </a:ext>
            </a:extLst>
          </p:cNvPr>
          <p:cNvSpPr txBox="1"/>
          <p:nvPr/>
        </p:nvSpPr>
        <p:spPr>
          <a:xfrm>
            <a:off x="2577026" y="4866501"/>
            <a:ext cx="39899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1200" dirty="0">
                <a:solidFill>
                  <a:schemeClr val="accent6"/>
                </a:solidFill>
                <a:latin typeface="Barlow" pitchFamily="2" charset="77"/>
              </a:rPr>
              <a:t>Yuze Zhang - </a:t>
            </a:r>
            <a:r>
              <a:rPr lang="en-GB" sz="1200" dirty="0" err="1">
                <a:solidFill>
                  <a:schemeClr val="accent6"/>
                </a:solidFill>
                <a:latin typeface="Barlow" pitchFamily="2" charset="77"/>
              </a:rPr>
              <a:t>yuzezhang@mail.strw.leidenuniv.nl</a:t>
            </a:r>
            <a:r>
              <a:rPr lang="en-NL" sz="1200" dirty="0">
                <a:solidFill>
                  <a:schemeClr val="accent6"/>
                </a:solidFill>
                <a:latin typeface="Barlow" pitchFamily="2" charset="77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74FAD8-922F-8D9C-B146-45407C835143}"/>
              </a:ext>
            </a:extLst>
          </p:cNvPr>
          <p:cNvSpPr txBox="1"/>
          <p:nvPr/>
        </p:nvSpPr>
        <p:spPr>
          <a:xfrm>
            <a:off x="8761636" y="4835723"/>
            <a:ext cx="401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b="1" dirty="0">
                <a:solidFill>
                  <a:schemeClr val="accent6"/>
                </a:solidFill>
                <a:latin typeface="Barlow" pitchFamily="2" charset="77"/>
              </a:rPr>
              <a:t>A5</a:t>
            </a:r>
          </a:p>
        </p:txBody>
      </p:sp>
      <p:sp>
        <p:nvSpPr>
          <p:cNvPr id="9" name="Google Shape;2557;p59">
            <a:extLst>
              <a:ext uri="{FF2B5EF4-FFF2-40B4-BE49-F238E27FC236}">
                <a16:creationId xmlns:a16="http://schemas.microsoft.com/office/drawing/2014/main" id="{AA424859-7036-F2E0-DB9D-D968DA91830C}"/>
              </a:ext>
            </a:extLst>
          </p:cNvPr>
          <p:cNvSpPr/>
          <p:nvPr/>
        </p:nvSpPr>
        <p:spPr>
          <a:xfrm>
            <a:off x="362041" y="4630141"/>
            <a:ext cx="273600" cy="2736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2557;p59">
            <a:extLst>
              <a:ext uri="{FF2B5EF4-FFF2-40B4-BE49-F238E27FC236}">
                <a16:creationId xmlns:a16="http://schemas.microsoft.com/office/drawing/2014/main" id="{69724DB7-BEA8-4C67-0B2C-35D53A86D8AE}"/>
              </a:ext>
            </a:extLst>
          </p:cNvPr>
          <p:cNvSpPr/>
          <p:nvPr/>
        </p:nvSpPr>
        <p:spPr>
          <a:xfrm>
            <a:off x="8200261" y="4259444"/>
            <a:ext cx="208054" cy="208054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2557;p59">
            <a:extLst>
              <a:ext uri="{FF2B5EF4-FFF2-40B4-BE49-F238E27FC236}">
                <a16:creationId xmlns:a16="http://schemas.microsoft.com/office/drawing/2014/main" id="{86497E06-F8C7-59A9-CC77-5B61EB6F05AC}"/>
              </a:ext>
            </a:extLst>
          </p:cNvPr>
          <p:cNvSpPr/>
          <p:nvPr/>
        </p:nvSpPr>
        <p:spPr>
          <a:xfrm>
            <a:off x="7207140" y="627066"/>
            <a:ext cx="307906" cy="307906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4890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>
          <a:extLst>
            <a:ext uri="{FF2B5EF4-FFF2-40B4-BE49-F238E27FC236}">
              <a16:creationId xmlns:a16="http://schemas.microsoft.com/office/drawing/2014/main" id="{C2AA0A86-F2CF-39B0-03D0-8429A8C9F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piral galaxy in space&#10;&#10;Description automatically generated">
            <a:extLst>
              <a:ext uri="{FF2B5EF4-FFF2-40B4-BE49-F238E27FC236}">
                <a16:creationId xmlns:a16="http://schemas.microsoft.com/office/drawing/2014/main" id="{718D77AD-050B-507E-C8C8-2CB44188E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9830" y="1365578"/>
            <a:ext cx="4302816" cy="33874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02" name="Rectangle 401">
            <a:extLst>
              <a:ext uri="{FF2B5EF4-FFF2-40B4-BE49-F238E27FC236}">
                <a16:creationId xmlns:a16="http://schemas.microsoft.com/office/drawing/2014/main" id="{D9A77B34-ADF8-DF55-04B6-9FD839012029}"/>
              </a:ext>
            </a:extLst>
          </p:cNvPr>
          <p:cNvSpPr/>
          <p:nvPr/>
        </p:nvSpPr>
        <p:spPr>
          <a:xfrm>
            <a:off x="244334" y="1095644"/>
            <a:ext cx="8655331" cy="3824982"/>
          </a:xfrm>
          <a:prstGeom prst="rect">
            <a:avLst/>
          </a:prstGeom>
          <a:solidFill>
            <a:schemeClr val="accent2">
              <a:alpha val="5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pic>
        <p:nvPicPr>
          <p:cNvPr id="403" name="Picture 402" descr="A map of the sea&#10;&#10;Description automatically generated">
            <a:extLst>
              <a:ext uri="{FF2B5EF4-FFF2-40B4-BE49-F238E27FC236}">
                <a16:creationId xmlns:a16="http://schemas.microsoft.com/office/drawing/2014/main" id="{F8857D52-D415-5D52-80CF-CA7662CFD0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3146" y="3018434"/>
            <a:ext cx="1688948" cy="1821937"/>
          </a:xfrm>
          <a:prstGeom prst="rect">
            <a:avLst/>
          </a:prstGeom>
        </p:spPr>
      </p:pic>
      <p:sp>
        <p:nvSpPr>
          <p:cNvPr id="417" name="TextBox 416">
            <a:extLst>
              <a:ext uri="{FF2B5EF4-FFF2-40B4-BE49-F238E27FC236}">
                <a16:creationId xmlns:a16="http://schemas.microsoft.com/office/drawing/2014/main" id="{1E28D9A9-02B5-F1D1-9398-F29B0EA13ED4}"/>
              </a:ext>
            </a:extLst>
          </p:cNvPr>
          <p:cNvSpPr txBox="1"/>
          <p:nvPr/>
        </p:nvSpPr>
        <p:spPr>
          <a:xfrm>
            <a:off x="7774056" y="3741475"/>
            <a:ext cx="4885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1000" b="1" dirty="0">
                <a:solidFill>
                  <a:srgbClr val="FF0000"/>
                </a:solidFill>
                <a:latin typeface="Barlow" pitchFamily="2" charset="77"/>
              </a:rPr>
              <a:t>AGN</a:t>
            </a:r>
          </a:p>
        </p:txBody>
      </p:sp>
      <p:sp>
        <p:nvSpPr>
          <p:cNvPr id="397" name="Google Shape;397;p35">
            <a:extLst>
              <a:ext uri="{FF2B5EF4-FFF2-40B4-BE49-F238E27FC236}">
                <a16:creationId xmlns:a16="http://schemas.microsoft.com/office/drawing/2014/main" id="{A80C227E-6F07-7672-D70E-002390FB9F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24" y="445025"/>
            <a:ext cx="799404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 err="1"/>
              <a:t>From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</a:t>
            </a:r>
            <a:r>
              <a:rPr lang="nl-NL" dirty="0" err="1"/>
              <a:t>Empirical</a:t>
            </a:r>
            <a:r>
              <a:rPr lang="nl-NL" dirty="0"/>
              <a:t> </a:t>
            </a:r>
            <a:r>
              <a:rPr lang="nl-NL" dirty="0" err="1"/>
              <a:t>Perspective</a:t>
            </a:r>
            <a:r>
              <a:rPr lang="nl-NL" dirty="0"/>
              <a:t> (NGC 1068)</a:t>
            </a:r>
            <a:endParaRPr dirty="0"/>
          </a:p>
        </p:txBody>
      </p:sp>
      <p:pic>
        <p:nvPicPr>
          <p:cNvPr id="40" name="Picture 39" descr="A screenshot of a graph&#10;&#10;Description automatically generated">
            <a:extLst>
              <a:ext uri="{FF2B5EF4-FFF2-40B4-BE49-F238E27FC236}">
                <a16:creationId xmlns:a16="http://schemas.microsoft.com/office/drawing/2014/main" id="{647EA85E-012D-0947-40D3-5ABE6BD344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687" y="1161690"/>
            <a:ext cx="3176908" cy="3678681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61D6833-C014-CE14-972A-DF895A1F16FB}"/>
              </a:ext>
            </a:extLst>
          </p:cNvPr>
          <p:cNvCxnSpPr>
            <a:cxnSpLocks/>
          </p:cNvCxnSpPr>
          <p:nvPr/>
        </p:nvCxnSpPr>
        <p:spPr>
          <a:xfrm flipH="1">
            <a:off x="1572119" y="1509416"/>
            <a:ext cx="529390" cy="2992582"/>
          </a:xfrm>
          <a:prstGeom prst="line">
            <a:avLst/>
          </a:prstGeom>
          <a:ln w="381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E244B05-61B2-4CB5-E7F1-2113DBF04DCF}"/>
              </a:ext>
            </a:extLst>
          </p:cNvPr>
          <p:cNvCxnSpPr>
            <a:cxnSpLocks/>
          </p:cNvCxnSpPr>
          <p:nvPr/>
        </p:nvCxnSpPr>
        <p:spPr>
          <a:xfrm>
            <a:off x="678776" y="2167771"/>
            <a:ext cx="2779020" cy="1021691"/>
          </a:xfrm>
          <a:prstGeom prst="line">
            <a:avLst/>
          </a:prstGeom>
          <a:ln w="381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ight Arrow 61">
            <a:extLst>
              <a:ext uri="{FF2B5EF4-FFF2-40B4-BE49-F238E27FC236}">
                <a16:creationId xmlns:a16="http://schemas.microsoft.com/office/drawing/2014/main" id="{E10D90A8-9E92-F767-1482-2D96B895C8DC}"/>
              </a:ext>
            </a:extLst>
          </p:cNvPr>
          <p:cNvSpPr/>
          <p:nvPr/>
        </p:nvSpPr>
        <p:spPr>
          <a:xfrm rot="19839107">
            <a:off x="1228235" y="2159855"/>
            <a:ext cx="187171" cy="170140"/>
          </a:xfrm>
          <a:prstGeom prst="rightArrow">
            <a:avLst/>
          </a:prstGeom>
          <a:solidFill>
            <a:schemeClr val="tx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3" name="Right Arrow 62">
            <a:extLst>
              <a:ext uri="{FF2B5EF4-FFF2-40B4-BE49-F238E27FC236}">
                <a16:creationId xmlns:a16="http://schemas.microsoft.com/office/drawing/2014/main" id="{43E9C99E-9AFE-0415-EDEB-2382DBEBFA56}"/>
              </a:ext>
            </a:extLst>
          </p:cNvPr>
          <p:cNvSpPr/>
          <p:nvPr/>
        </p:nvSpPr>
        <p:spPr>
          <a:xfrm rot="19839107">
            <a:off x="1743228" y="1864348"/>
            <a:ext cx="187171" cy="170140"/>
          </a:xfrm>
          <a:prstGeom prst="rightArrow">
            <a:avLst/>
          </a:prstGeom>
          <a:solidFill>
            <a:schemeClr val="tx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84" name="Oval 383">
            <a:extLst>
              <a:ext uri="{FF2B5EF4-FFF2-40B4-BE49-F238E27FC236}">
                <a16:creationId xmlns:a16="http://schemas.microsoft.com/office/drawing/2014/main" id="{823B02B1-63D1-DA9A-F9BA-EED4E6658C3C}"/>
              </a:ext>
            </a:extLst>
          </p:cNvPr>
          <p:cNvSpPr/>
          <p:nvPr/>
        </p:nvSpPr>
        <p:spPr>
          <a:xfrm rot="3950455">
            <a:off x="2329685" y="1935400"/>
            <a:ext cx="740923" cy="724051"/>
          </a:xfrm>
          <a:prstGeom prst="ellipse">
            <a:avLst/>
          </a:prstGeom>
          <a:noFill/>
          <a:ln w="38100"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385" name="Oval 384">
            <a:extLst>
              <a:ext uri="{FF2B5EF4-FFF2-40B4-BE49-F238E27FC236}">
                <a16:creationId xmlns:a16="http://schemas.microsoft.com/office/drawing/2014/main" id="{D0B11D7F-C264-14AE-F388-E2A459246765}"/>
              </a:ext>
            </a:extLst>
          </p:cNvPr>
          <p:cNvSpPr/>
          <p:nvPr/>
        </p:nvSpPr>
        <p:spPr>
          <a:xfrm rot="3950455">
            <a:off x="861146" y="2902711"/>
            <a:ext cx="740923" cy="724051"/>
          </a:xfrm>
          <a:prstGeom prst="ellipse">
            <a:avLst/>
          </a:prstGeom>
          <a:noFill/>
          <a:ln w="38100"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387" name="Right Arrow 386">
            <a:extLst>
              <a:ext uri="{FF2B5EF4-FFF2-40B4-BE49-F238E27FC236}">
                <a16:creationId xmlns:a16="http://schemas.microsoft.com/office/drawing/2014/main" id="{E5190DC2-9B9A-8BDD-AB96-13A3F28677F0}"/>
              </a:ext>
            </a:extLst>
          </p:cNvPr>
          <p:cNvSpPr/>
          <p:nvPr/>
        </p:nvSpPr>
        <p:spPr>
          <a:xfrm>
            <a:off x="2259189" y="4079458"/>
            <a:ext cx="187171" cy="170140"/>
          </a:xfrm>
          <a:prstGeom prst="rightArrow">
            <a:avLst/>
          </a:prstGeom>
          <a:solidFill>
            <a:schemeClr val="tx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88" name="Right Arrow 387">
            <a:extLst>
              <a:ext uri="{FF2B5EF4-FFF2-40B4-BE49-F238E27FC236}">
                <a16:creationId xmlns:a16="http://schemas.microsoft.com/office/drawing/2014/main" id="{5EC688D4-AF95-A9B1-12CB-1C72DDD50809}"/>
              </a:ext>
            </a:extLst>
          </p:cNvPr>
          <p:cNvSpPr/>
          <p:nvPr/>
        </p:nvSpPr>
        <p:spPr>
          <a:xfrm rot="18603890">
            <a:off x="2775924" y="3830996"/>
            <a:ext cx="187171" cy="170140"/>
          </a:xfrm>
          <a:prstGeom prst="rightArrow">
            <a:avLst/>
          </a:prstGeom>
          <a:solidFill>
            <a:schemeClr val="tx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89" name="Right Arrow 388">
            <a:extLst>
              <a:ext uri="{FF2B5EF4-FFF2-40B4-BE49-F238E27FC236}">
                <a16:creationId xmlns:a16="http://schemas.microsoft.com/office/drawing/2014/main" id="{F1444C30-F813-B9F1-98D6-7A69F8C73823}"/>
              </a:ext>
            </a:extLst>
          </p:cNvPr>
          <p:cNvSpPr/>
          <p:nvPr/>
        </p:nvSpPr>
        <p:spPr>
          <a:xfrm rot="16968350">
            <a:off x="3004964" y="3244690"/>
            <a:ext cx="187171" cy="170140"/>
          </a:xfrm>
          <a:prstGeom prst="rightArrow">
            <a:avLst/>
          </a:prstGeom>
          <a:solidFill>
            <a:schemeClr val="tx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90" name="Oval 389">
            <a:extLst>
              <a:ext uri="{FF2B5EF4-FFF2-40B4-BE49-F238E27FC236}">
                <a16:creationId xmlns:a16="http://schemas.microsoft.com/office/drawing/2014/main" id="{7204274B-E03D-B101-8579-DEA5EC8AC2B6}"/>
              </a:ext>
            </a:extLst>
          </p:cNvPr>
          <p:cNvSpPr/>
          <p:nvPr/>
        </p:nvSpPr>
        <p:spPr>
          <a:xfrm>
            <a:off x="1809949" y="3908584"/>
            <a:ext cx="163259" cy="163259"/>
          </a:xfrm>
          <a:prstGeom prst="ellipse">
            <a:avLst/>
          </a:prstGeom>
          <a:noFill/>
          <a:ln w="254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86" name="Right Arrow 385">
            <a:extLst>
              <a:ext uri="{FF2B5EF4-FFF2-40B4-BE49-F238E27FC236}">
                <a16:creationId xmlns:a16="http://schemas.microsoft.com/office/drawing/2014/main" id="{7B929D31-E257-A2E3-DEBA-B78175B02E4E}"/>
              </a:ext>
            </a:extLst>
          </p:cNvPr>
          <p:cNvSpPr/>
          <p:nvPr/>
        </p:nvSpPr>
        <p:spPr>
          <a:xfrm rot="12986222">
            <a:off x="1657224" y="4041388"/>
            <a:ext cx="187171" cy="170140"/>
          </a:xfrm>
          <a:prstGeom prst="rightArrow">
            <a:avLst/>
          </a:prstGeom>
          <a:solidFill>
            <a:schemeClr val="tx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91" name="Oval 390">
            <a:extLst>
              <a:ext uri="{FF2B5EF4-FFF2-40B4-BE49-F238E27FC236}">
                <a16:creationId xmlns:a16="http://schemas.microsoft.com/office/drawing/2014/main" id="{D5FCDA76-3552-03B1-D0C0-287D4D68579B}"/>
              </a:ext>
            </a:extLst>
          </p:cNvPr>
          <p:cNvSpPr/>
          <p:nvPr/>
        </p:nvSpPr>
        <p:spPr>
          <a:xfrm>
            <a:off x="788529" y="2201685"/>
            <a:ext cx="163259" cy="163259"/>
          </a:xfrm>
          <a:prstGeom prst="ellipse">
            <a:avLst/>
          </a:prstGeom>
          <a:noFill/>
          <a:ln w="254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92" name="TextBox 391">
            <a:extLst>
              <a:ext uri="{FF2B5EF4-FFF2-40B4-BE49-F238E27FC236}">
                <a16:creationId xmlns:a16="http://schemas.microsoft.com/office/drawing/2014/main" id="{3BCBEFCB-3C5A-3BB8-CC83-E7A654674854}"/>
              </a:ext>
            </a:extLst>
          </p:cNvPr>
          <p:cNvSpPr txBox="1"/>
          <p:nvPr/>
        </p:nvSpPr>
        <p:spPr>
          <a:xfrm>
            <a:off x="2235114" y="1659462"/>
            <a:ext cx="9300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200" b="1" dirty="0">
                <a:solidFill>
                  <a:schemeClr val="tx2"/>
                </a:solidFill>
                <a:latin typeface="Barlow" pitchFamily="2" charset="77"/>
              </a:rPr>
              <a:t>No outflow</a:t>
            </a:r>
          </a:p>
        </p:txBody>
      </p:sp>
      <p:sp>
        <p:nvSpPr>
          <p:cNvPr id="393" name="TextBox 392">
            <a:extLst>
              <a:ext uri="{FF2B5EF4-FFF2-40B4-BE49-F238E27FC236}">
                <a16:creationId xmlns:a16="http://schemas.microsoft.com/office/drawing/2014/main" id="{1BB55123-6EFE-07BF-5336-41992358C101}"/>
              </a:ext>
            </a:extLst>
          </p:cNvPr>
          <p:cNvSpPr txBox="1"/>
          <p:nvPr/>
        </p:nvSpPr>
        <p:spPr>
          <a:xfrm>
            <a:off x="764765" y="2640055"/>
            <a:ext cx="9300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200" b="1" dirty="0">
                <a:solidFill>
                  <a:schemeClr val="tx2"/>
                </a:solidFill>
                <a:latin typeface="Barlow" pitchFamily="2" charset="77"/>
              </a:rPr>
              <a:t>No outflow</a:t>
            </a:r>
          </a:p>
        </p:txBody>
      </p:sp>
      <p:sp>
        <p:nvSpPr>
          <p:cNvPr id="394" name="TextBox 393">
            <a:extLst>
              <a:ext uri="{FF2B5EF4-FFF2-40B4-BE49-F238E27FC236}">
                <a16:creationId xmlns:a16="http://schemas.microsoft.com/office/drawing/2014/main" id="{F7B74027-4508-CE2B-9A31-F029780F659B}"/>
              </a:ext>
            </a:extLst>
          </p:cNvPr>
          <p:cNvSpPr txBox="1"/>
          <p:nvPr/>
        </p:nvSpPr>
        <p:spPr>
          <a:xfrm>
            <a:off x="492366" y="1816991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b="1" dirty="0">
                <a:solidFill>
                  <a:srgbClr val="92D050"/>
                </a:solidFill>
                <a:latin typeface="Barlow" pitchFamily="2" charset="77"/>
              </a:rPr>
              <a:t>S</a:t>
            </a:r>
            <a:r>
              <a:rPr lang="en-NL" sz="1000" b="1" dirty="0">
                <a:solidFill>
                  <a:srgbClr val="92D050"/>
                </a:solidFill>
                <a:latin typeface="Barlow" pitchFamily="2" charset="77"/>
              </a:rPr>
              <a:t>trongest</a:t>
            </a:r>
          </a:p>
          <a:p>
            <a:pPr algn="ctr"/>
            <a:r>
              <a:rPr lang="en-NL" sz="1000" b="1" dirty="0">
                <a:solidFill>
                  <a:srgbClr val="92D050"/>
                </a:solidFill>
                <a:latin typeface="Barlow" pitchFamily="2" charset="77"/>
              </a:rPr>
              <a:t>outflow</a:t>
            </a:r>
          </a:p>
        </p:txBody>
      </p:sp>
      <p:sp>
        <p:nvSpPr>
          <p:cNvPr id="395" name="TextBox 394">
            <a:extLst>
              <a:ext uri="{FF2B5EF4-FFF2-40B4-BE49-F238E27FC236}">
                <a16:creationId xmlns:a16="http://schemas.microsoft.com/office/drawing/2014/main" id="{02B1B44C-DFF2-F3D9-ABCE-8AE34889172C}"/>
              </a:ext>
            </a:extLst>
          </p:cNvPr>
          <p:cNvSpPr txBox="1"/>
          <p:nvPr/>
        </p:nvSpPr>
        <p:spPr>
          <a:xfrm>
            <a:off x="1750809" y="3534666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b="1" dirty="0">
                <a:solidFill>
                  <a:srgbClr val="92D050"/>
                </a:solidFill>
                <a:latin typeface="Barlow" pitchFamily="2" charset="77"/>
              </a:rPr>
              <a:t>S</a:t>
            </a:r>
            <a:r>
              <a:rPr lang="en-NL" sz="1000" b="1" dirty="0">
                <a:solidFill>
                  <a:srgbClr val="92D050"/>
                </a:solidFill>
                <a:latin typeface="Barlow" pitchFamily="2" charset="77"/>
              </a:rPr>
              <a:t>trongest</a:t>
            </a:r>
          </a:p>
          <a:p>
            <a:pPr algn="ctr"/>
            <a:r>
              <a:rPr lang="en-NL" sz="1000" b="1" dirty="0">
                <a:solidFill>
                  <a:srgbClr val="92D050"/>
                </a:solidFill>
                <a:latin typeface="Barlow" pitchFamily="2" charset="77"/>
              </a:rPr>
              <a:t>outflow</a:t>
            </a:r>
          </a:p>
        </p:txBody>
      </p:sp>
      <p:sp>
        <p:nvSpPr>
          <p:cNvPr id="396" name="TextBox 395">
            <a:extLst>
              <a:ext uri="{FF2B5EF4-FFF2-40B4-BE49-F238E27FC236}">
                <a16:creationId xmlns:a16="http://schemas.microsoft.com/office/drawing/2014/main" id="{E5F81D77-1F82-48EC-16B0-CBD03DF808F4}"/>
              </a:ext>
            </a:extLst>
          </p:cNvPr>
          <p:cNvSpPr txBox="1"/>
          <p:nvPr/>
        </p:nvSpPr>
        <p:spPr>
          <a:xfrm>
            <a:off x="4760976" y="1700092"/>
            <a:ext cx="2961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L" dirty="0">
                <a:solidFill>
                  <a:schemeClr val="accent6"/>
                </a:solidFill>
                <a:latin typeface="Barlow" pitchFamily="2" charset="77"/>
              </a:rPr>
              <a:t>Multi-component molecular outflow</a:t>
            </a:r>
          </a:p>
        </p:txBody>
      </p:sp>
      <p:sp>
        <p:nvSpPr>
          <p:cNvPr id="398" name="TextBox 397">
            <a:extLst>
              <a:ext uri="{FF2B5EF4-FFF2-40B4-BE49-F238E27FC236}">
                <a16:creationId xmlns:a16="http://schemas.microsoft.com/office/drawing/2014/main" id="{F5DBCF84-A467-D6CC-1006-5CACFB22F34C}"/>
              </a:ext>
            </a:extLst>
          </p:cNvPr>
          <p:cNvSpPr txBox="1"/>
          <p:nvPr/>
        </p:nvSpPr>
        <p:spPr>
          <a:xfrm>
            <a:off x="4735325" y="1997993"/>
            <a:ext cx="3012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L" dirty="0">
                <a:solidFill>
                  <a:schemeClr val="accent6"/>
                </a:solidFill>
                <a:latin typeface="Barlow" pitchFamily="2" charset="77"/>
              </a:rPr>
              <a:t>Kinematic variations across the CND</a:t>
            </a:r>
          </a:p>
        </p:txBody>
      </p:sp>
      <p:sp>
        <p:nvSpPr>
          <p:cNvPr id="399" name="TextBox 398">
            <a:extLst>
              <a:ext uri="{FF2B5EF4-FFF2-40B4-BE49-F238E27FC236}">
                <a16:creationId xmlns:a16="http://schemas.microsoft.com/office/drawing/2014/main" id="{1A792D4A-F246-9C3B-50C4-5E64D1ECB066}"/>
              </a:ext>
            </a:extLst>
          </p:cNvPr>
          <p:cNvSpPr txBox="1"/>
          <p:nvPr/>
        </p:nvSpPr>
        <p:spPr>
          <a:xfrm>
            <a:off x="3887335" y="2291345"/>
            <a:ext cx="47083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L" dirty="0">
                <a:solidFill>
                  <a:schemeClr val="accent6"/>
                </a:solidFill>
                <a:latin typeface="Barlow" pitchFamily="2" charset="77"/>
              </a:rPr>
              <a:t>Asymmetry between the northern and southern outflows</a:t>
            </a:r>
          </a:p>
        </p:txBody>
      </p:sp>
      <p:pic>
        <p:nvPicPr>
          <p:cNvPr id="401" name="Picture 400" descr="A diagram of a wind&#10;&#10;AI-generated content may be incorrect.">
            <a:extLst>
              <a:ext uri="{FF2B5EF4-FFF2-40B4-BE49-F238E27FC236}">
                <a16:creationId xmlns:a16="http://schemas.microsoft.com/office/drawing/2014/main" id="{DA0A7548-75B7-AF35-E6C5-BED62A4B80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1817" y="3018434"/>
            <a:ext cx="3222994" cy="1821937"/>
          </a:xfrm>
          <a:prstGeom prst="rect">
            <a:avLst/>
          </a:prstGeom>
        </p:spPr>
      </p:pic>
      <p:sp>
        <p:nvSpPr>
          <p:cNvPr id="410" name="TextBox 409">
            <a:extLst>
              <a:ext uri="{FF2B5EF4-FFF2-40B4-BE49-F238E27FC236}">
                <a16:creationId xmlns:a16="http://schemas.microsoft.com/office/drawing/2014/main" id="{FCCF5D4A-DDBD-30E8-9151-4DD873F901F3}"/>
              </a:ext>
            </a:extLst>
          </p:cNvPr>
          <p:cNvSpPr txBox="1"/>
          <p:nvPr/>
        </p:nvSpPr>
        <p:spPr>
          <a:xfrm>
            <a:off x="3766728" y="1229124"/>
            <a:ext cx="49423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L" dirty="0">
                <a:solidFill>
                  <a:schemeClr val="accent6"/>
                </a:solidFill>
                <a:latin typeface="Barlow" pitchFamily="2" charset="77"/>
              </a:rPr>
              <a:t>Previous study of the </a:t>
            </a:r>
            <a:r>
              <a:rPr lang="en-NL" b="1" dirty="0">
                <a:solidFill>
                  <a:schemeClr val="accent6"/>
                </a:solidFill>
                <a:latin typeface="Barlow" pitchFamily="2" charset="77"/>
              </a:rPr>
              <a:t>Circumnuclear Disk (CND) in NGC 1068</a:t>
            </a:r>
            <a:r>
              <a:rPr lang="en-NL" dirty="0">
                <a:solidFill>
                  <a:schemeClr val="accent6"/>
                </a:solidFill>
                <a:latin typeface="Barlow" pitchFamily="2" charset="77"/>
              </a:rPr>
              <a:t>: </a:t>
            </a:r>
          </a:p>
          <a:p>
            <a:pPr algn="ctr"/>
            <a:r>
              <a:rPr lang="en-NL" b="1" dirty="0">
                <a:solidFill>
                  <a:schemeClr val="accent1">
                    <a:lumMod val="75000"/>
                  </a:schemeClr>
                </a:solidFill>
                <a:latin typeface="Barlow" pitchFamily="2" charset="77"/>
              </a:rPr>
              <a:t>Zhang et al. 2025</a:t>
            </a:r>
          </a:p>
        </p:txBody>
      </p:sp>
      <p:sp>
        <p:nvSpPr>
          <p:cNvPr id="411" name="Oval 410">
            <a:extLst>
              <a:ext uri="{FF2B5EF4-FFF2-40B4-BE49-F238E27FC236}">
                <a16:creationId xmlns:a16="http://schemas.microsoft.com/office/drawing/2014/main" id="{4D4D814A-ADF5-9AD2-9C95-1DA32160346B}"/>
              </a:ext>
            </a:extLst>
          </p:cNvPr>
          <p:cNvSpPr/>
          <p:nvPr/>
        </p:nvSpPr>
        <p:spPr>
          <a:xfrm>
            <a:off x="7819771" y="3918867"/>
            <a:ext cx="50689" cy="50689"/>
          </a:xfrm>
          <a:prstGeom prst="ellipse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12" name="Rectangle 411">
            <a:extLst>
              <a:ext uri="{FF2B5EF4-FFF2-40B4-BE49-F238E27FC236}">
                <a16:creationId xmlns:a16="http://schemas.microsoft.com/office/drawing/2014/main" id="{C62C4941-37EE-52F1-CA72-B7CDB450A491}"/>
              </a:ext>
            </a:extLst>
          </p:cNvPr>
          <p:cNvSpPr/>
          <p:nvPr/>
        </p:nvSpPr>
        <p:spPr>
          <a:xfrm>
            <a:off x="7721843" y="3850495"/>
            <a:ext cx="78609" cy="78609"/>
          </a:xfrm>
          <a:prstGeom prst="rect">
            <a:avLst/>
          </a:prstGeom>
          <a:noFill/>
          <a:ln w="25400">
            <a:solidFill>
              <a:srgbClr val="1B9E7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13" name="Rectangle 412">
            <a:extLst>
              <a:ext uri="{FF2B5EF4-FFF2-40B4-BE49-F238E27FC236}">
                <a16:creationId xmlns:a16="http://schemas.microsoft.com/office/drawing/2014/main" id="{0E77BBB8-8B2C-31AF-EF71-6371723780CB}"/>
              </a:ext>
            </a:extLst>
          </p:cNvPr>
          <p:cNvSpPr/>
          <p:nvPr/>
        </p:nvSpPr>
        <p:spPr>
          <a:xfrm>
            <a:off x="7802196" y="4032198"/>
            <a:ext cx="78609" cy="78609"/>
          </a:xfrm>
          <a:prstGeom prst="rect">
            <a:avLst/>
          </a:prstGeom>
          <a:noFill/>
          <a:ln w="25400">
            <a:solidFill>
              <a:srgbClr val="1B9E7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15" name="TextBox 414">
            <a:extLst>
              <a:ext uri="{FF2B5EF4-FFF2-40B4-BE49-F238E27FC236}">
                <a16:creationId xmlns:a16="http://schemas.microsoft.com/office/drawing/2014/main" id="{E915E578-82D1-A2CF-EE1F-D8D77C7D6568}"/>
              </a:ext>
            </a:extLst>
          </p:cNvPr>
          <p:cNvSpPr txBox="1"/>
          <p:nvPr/>
        </p:nvSpPr>
        <p:spPr>
          <a:xfrm>
            <a:off x="7543508" y="3825281"/>
            <a:ext cx="2295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000" b="1" dirty="0">
                <a:solidFill>
                  <a:srgbClr val="1B9E77"/>
                </a:solidFill>
                <a:latin typeface="Barlow" pitchFamily="2" charset="77"/>
              </a:rPr>
              <a:t>1</a:t>
            </a:r>
          </a:p>
        </p:txBody>
      </p:sp>
      <p:sp>
        <p:nvSpPr>
          <p:cNvPr id="416" name="TextBox 415">
            <a:extLst>
              <a:ext uri="{FF2B5EF4-FFF2-40B4-BE49-F238E27FC236}">
                <a16:creationId xmlns:a16="http://schemas.microsoft.com/office/drawing/2014/main" id="{2DC38E71-DF66-4CC3-DE4C-E96790D1397D}"/>
              </a:ext>
            </a:extLst>
          </p:cNvPr>
          <p:cNvSpPr txBox="1"/>
          <p:nvPr/>
        </p:nvSpPr>
        <p:spPr>
          <a:xfrm>
            <a:off x="7607621" y="4005888"/>
            <a:ext cx="2535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000" b="1" dirty="0">
                <a:solidFill>
                  <a:srgbClr val="1B9E77"/>
                </a:solidFill>
                <a:latin typeface="Barlow" pitchFamily="2" charset="77"/>
              </a:rPr>
              <a:t>5</a:t>
            </a:r>
          </a:p>
        </p:txBody>
      </p:sp>
      <p:sp>
        <p:nvSpPr>
          <p:cNvPr id="418" name="Up-down Arrow 417">
            <a:extLst>
              <a:ext uri="{FF2B5EF4-FFF2-40B4-BE49-F238E27FC236}">
                <a16:creationId xmlns:a16="http://schemas.microsoft.com/office/drawing/2014/main" id="{44B978D2-3BEA-6298-0473-89A9EED87E92}"/>
              </a:ext>
            </a:extLst>
          </p:cNvPr>
          <p:cNvSpPr/>
          <p:nvPr/>
        </p:nvSpPr>
        <p:spPr>
          <a:xfrm rot="5400000">
            <a:off x="6874778" y="3811120"/>
            <a:ext cx="167638" cy="308838"/>
          </a:xfrm>
          <a:prstGeom prst="upDownArrow">
            <a:avLst/>
          </a:prstGeom>
          <a:solidFill>
            <a:schemeClr val="tx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19" name="TextBox 418">
            <a:extLst>
              <a:ext uri="{FF2B5EF4-FFF2-40B4-BE49-F238E27FC236}">
                <a16:creationId xmlns:a16="http://schemas.microsoft.com/office/drawing/2014/main" id="{3EE2D5C7-BC39-5145-5AAA-379386F63D20}"/>
              </a:ext>
            </a:extLst>
          </p:cNvPr>
          <p:cNvSpPr txBox="1"/>
          <p:nvPr/>
        </p:nvSpPr>
        <p:spPr>
          <a:xfrm>
            <a:off x="4770208" y="2599122"/>
            <a:ext cx="29354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L" b="1" dirty="0">
                <a:solidFill>
                  <a:schemeClr val="tx2"/>
                </a:solidFill>
              </a:rPr>
              <a:t>No underlying physics involved!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A6AD53-E176-9952-48FE-0F3BC1083F3A}"/>
              </a:ext>
            </a:extLst>
          </p:cNvPr>
          <p:cNvSpPr txBox="1"/>
          <p:nvPr/>
        </p:nvSpPr>
        <p:spPr>
          <a:xfrm>
            <a:off x="7342801" y="2813085"/>
            <a:ext cx="11224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>
                <a:solidFill>
                  <a:schemeClr val="accent1">
                    <a:lumMod val="75000"/>
                  </a:schemeClr>
                </a:solidFill>
                <a:latin typeface="Barlow" pitchFamily="2" charset="77"/>
              </a:rPr>
              <a:t>Mutie et al.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4715EC-CE9A-DBDD-83C0-7F0319D3F426}"/>
              </a:ext>
            </a:extLst>
          </p:cNvPr>
          <p:cNvSpPr txBox="1"/>
          <p:nvPr/>
        </p:nvSpPr>
        <p:spPr>
          <a:xfrm>
            <a:off x="2577026" y="4866501"/>
            <a:ext cx="39899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1200" dirty="0">
                <a:solidFill>
                  <a:schemeClr val="accent6"/>
                </a:solidFill>
                <a:latin typeface="Barlow" pitchFamily="2" charset="77"/>
              </a:rPr>
              <a:t>Yuze Zhang - </a:t>
            </a:r>
            <a:r>
              <a:rPr lang="en-GB" sz="1200" dirty="0" err="1">
                <a:solidFill>
                  <a:schemeClr val="accent6"/>
                </a:solidFill>
                <a:latin typeface="Barlow" pitchFamily="2" charset="77"/>
              </a:rPr>
              <a:t>yuzezhang@mail.strw.leidenuniv.nl</a:t>
            </a:r>
            <a:r>
              <a:rPr lang="en-NL" sz="1200" dirty="0">
                <a:solidFill>
                  <a:schemeClr val="accent6"/>
                </a:solidFill>
                <a:latin typeface="Barlow" pitchFamily="2" charset="77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9C4CF7-37F4-522D-8C94-1C1FD5C34F8F}"/>
              </a:ext>
            </a:extLst>
          </p:cNvPr>
          <p:cNvSpPr txBox="1"/>
          <p:nvPr/>
        </p:nvSpPr>
        <p:spPr>
          <a:xfrm>
            <a:off x="8854090" y="4835723"/>
            <a:ext cx="285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b="1" dirty="0">
                <a:solidFill>
                  <a:schemeClr val="accent6"/>
                </a:solidFill>
                <a:latin typeface="Barlow" pitchFamily="2" charset="77"/>
              </a:rPr>
              <a:t>3</a:t>
            </a:r>
          </a:p>
        </p:txBody>
      </p:sp>
      <p:sp>
        <p:nvSpPr>
          <p:cNvPr id="5" name="Google Shape;221;p33">
            <a:extLst>
              <a:ext uri="{FF2B5EF4-FFF2-40B4-BE49-F238E27FC236}">
                <a16:creationId xmlns:a16="http://schemas.microsoft.com/office/drawing/2014/main" id="{B4AABD90-E757-BEA8-FA17-4A81116F065A}"/>
              </a:ext>
            </a:extLst>
          </p:cNvPr>
          <p:cNvSpPr/>
          <p:nvPr/>
        </p:nvSpPr>
        <p:spPr>
          <a:xfrm>
            <a:off x="8430776" y="584232"/>
            <a:ext cx="184200" cy="1842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9020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2" grpId="0" animBg="1"/>
      <p:bldP spid="417" grpId="0"/>
      <p:bldP spid="62" grpId="0" animBg="1"/>
      <p:bldP spid="63" grpId="0" animBg="1"/>
      <p:bldP spid="384" grpId="0" animBg="1"/>
      <p:bldP spid="385" grpId="0" animBg="1"/>
      <p:bldP spid="387" grpId="0" animBg="1"/>
      <p:bldP spid="388" grpId="0" animBg="1"/>
      <p:bldP spid="389" grpId="0" animBg="1"/>
      <p:bldP spid="390" grpId="0" animBg="1"/>
      <p:bldP spid="386" grpId="0" animBg="1"/>
      <p:bldP spid="391" grpId="0" animBg="1"/>
      <p:bldP spid="392" grpId="0"/>
      <p:bldP spid="393" grpId="0"/>
      <p:bldP spid="394" grpId="0"/>
      <p:bldP spid="395" grpId="0"/>
      <p:bldP spid="396" grpId="0"/>
      <p:bldP spid="398" grpId="0"/>
      <p:bldP spid="399" grpId="0"/>
      <p:bldP spid="410" grpId="0"/>
      <p:bldP spid="411" grpId="0" animBg="1"/>
      <p:bldP spid="412" grpId="0" animBg="1"/>
      <p:bldP spid="413" grpId="0" animBg="1"/>
      <p:bldP spid="415" grpId="0"/>
      <p:bldP spid="416" grpId="0"/>
      <p:bldP spid="418" grpId="0" animBg="1"/>
      <p:bldP spid="419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>
          <a:extLst>
            <a:ext uri="{FF2B5EF4-FFF2-40B4-BE49-F238E27FC236}">
              <a16:creationId xmlns:a16="http://schemas.microsoft.com/office/drawing/2014/main" id="{97C11E1E-6A14-F410-5DD1-6EA1C9DC5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D8DEE2A-4ECB-A1A6-EC5F-719D90AEFE6E}"/>
              </a:ext>
            </a:extLst>
          </p:cNvPr>
          <p:cNvSpPr/>
          <p:nvPr/>
        </p:nvSpPr>
        <p:spPr>
          <a:xfrm>
            <a:off x="748394" y="1212011"/>
            <a:ext cx="7330853" cy="997653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97" name="Google Shape;397;p35">
            <a:extLst>
              <a:ext uri="{FF2B5EF4-FFF2-40B4-BE49-F238E27FC236}">
                <a16:creationId xmlns:a16="http://schemas.microsoft.com/office/drawing/2014/main" id="{3FA76404-C37B-FC1C-4258-60F85D9A430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Modeling AGN Molecular Outflows </a:t>
            </a:r>
            <a:endParaRPr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5B0DEDD-501D-9DE8-4745-F73481366689}"/>
              </a:ext>
            </a:extLst>
          </p:cNvPr>
          <p:cNvSpPr txBox="1"/>
          <p:nvPr/>
        </p:nvSpPr>
        <p:spPr>
          <a:xfrm>
            <a:off x="844634" y="1225843"/>
            <a:ext cx="69749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>
                <a:solidFill>
                  <a:schemeClr val="dk1"/>
                </a:solidFill>
                <a:latin typeface="Barlow"/>
              </a:rPr>
              <a:t>Potential drivers of some molecular gas kinematics behaviors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8F61C85-ADF3-5FFE-3E85-FEEB1343061A}"/>
              </a:ext>
            </a:extLst>
          </p:cNvPr>
          <p:cNvSpPr txBox="1"/>
          <p:nvPr/>
        </p:nvSpPr>
        <p:spPr>
          <a:xfrm>
            <a:off x="844634" y="1710838"/>
            <a:ext cx="5453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>
                <a:solidFill>
                  <a:schemeClr val="dk1"/>
                </a:solidFill>
                <a:latin typeface="Barlow"/>
              </a:rPr>
              <a:t>Relative importance of their physical properties</a:t>
            </a:r>
          </a:p>
        </p:txBody>
      </p:sp>
      <p:sp>
        <p:nvSpPr>
          <p:cNvPr id="13" name="Google Shape;4246;p75">
            <a:extLst>
              <a:ext uri="{FF2B5EF4-FFF2-40B4-BE49-F238E27FC236}">
                <a16:creationId xmlns:a16="http://schemas.microsoft.com/office/drawing/2014/main" id="{0A49ECB4-E350-0857-9B03-EABD3B7E4537}"/>
              </a:ext>
            </a:extLst>
          </p:cNvPr>
          <p:cNvSpPr/>
          <p:nvPr/>
        </p:nvSpPr>
        <p:spPr>
          <a:xfrm rot="16200000">
            <a:off x="4310004" y="2370842"/>
            <a:ext cx="400110" cy="278427"/>
          </a:xfrm>
          <a:custGeom>
            <a:avLst/>
            <a:gdLst/>
            <a:ahLst/>
            <a:cxnLst/>
            <a:rect l="l" t="t" r="r" b="b"/>
            <a:pathLst>
              <a:path w="2756" h="1918" extrusionOk="0">
                <a:moveTo>
                  <a:pt x="1757" y="0"/>
                </a:moveTo>
                <a:cubicBezTo>
                  <a:pt x="1693" y="0"/>
                  <a:pt x="1630" y="25"/>
                  <a:pt x="1580" y="75"/>
                </a:cubicBezTo>
                <a:cubicBezTo>
                  <a:pt x="1479" y="176"/>
                  <a:pt x="1479" y="335"/>
                  <a:pt x="1580" y="436"/>
                </a:cubicBezTo>
                <a:lnTo>
                  <a:pt x="1768" y="623"/>
                </a:lnTo>
                <a:cubicBezTo>
                  <a:pt x="1797" y="652"/>
                  <a:pt x="1775" y="702"/>
                  <a:pt x="1739" y="702"/>
                </a:cubicBezTo>
                <a:lnTo>
                  <a:pt x="253" y="702"/>
                </a:lnTo>
                <a:cubicBezTo>
                  <a:pt x="116" y="702"/>
                  <a:pt x="1" y="818"/>
                  <a:pt x="1" y="962"/>
                </a:cubicBezTo>
                <a:cubicBezTo>
                  <a:pt x="1" y="1099"/>
                  <a:pt x="116" y="1215"/>
                  <a:pt x="253" y="1215"/>
                </a:cubicBezTo>
                <a:lnTo>
                  <a:pt x="1739" y="1215"/>
                </a:lnTo>
                <a:cubicBezTo>
                  <a:pt x="1775" y="1215"/>
                  <a:pt x="1797" y="1265"/>
                  <a:pt x="1768" y="1294"/>
                </a:cubicBezTo>
                <a:lnTo>
                  <a:pt x="1580" y="1481"/>
                </a:lnTo>
                <a:cubicBezTo>
                  <a:pt x="1479" y="1582"/>
                  <a:pt x="1479" y="1741"/>
                  <a:pt x="1580" y="1842"/>
                </a:cubicBezTo>
                <a:cubicBezTo>
                  <a:pt x="1631" y="1892"/>
                  <a:pt x="1696" y="1918"/>
                  <a:pt x="1760" y="1918"/>
                </a:cubicBezTo>
                <a:cubicBezTo>
                  <a:pt x="1825" y="1918"/>
                  <a:pt x="1890" y="1892"/>
                  <a:pt x="1941" y="1842"/>
                </a:cubicBezTo>
                <a:lnTo>
                  <a:pt x="2676" y="1106"/>
                </a:lnTo>
                <a:cubicBezTo>
                  <a:pt x="2756" y="1027"/>
                  <a:pt x="2756" y="897"/>
                  <a:pt x="2676" y="811"/>
                </a:cubicBezTo>
                <a:lnTo>
                  <a:pt x="1941" y="82"/>
                </a:lnTo>
                <a:cubicBezTo>
                  <a:pt x="1889" y="27"/>
                  <a:pt x="1823" y="0"/>
                  <a:pt x="1757" y="0"/>
                </a:cubicBezTo>
                <a:close/>
              </a:path>
            </a:pathLst>
          </a:custGeom>
          <a:solidFill>
            <a:schemeClr val="tx2"/>
          </a:solidFill>
          <a:ln w="9525" cap="flat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929C1A-0ED9-F848-40AF-39673A5C57C3}"/>
              </a:ext>
            </a:extLst>
          </p:cNvPr>
          <p:cNvSpPr txBox="1"/>
          <p:nvPr/>
        </p:nvSpPr>
        <p:spPr>
          <a:xfrm>
            <a:off x="1038481" y="2810448"/>
            <a:ext cx="56900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000" dirty="0">
                <a:solidFill>
                  <a:schemeClr val="tx1"/>
                </a:solidFill>
                <a:latin typeface="Barlow" pitchFamily="2" charset="77"/>
              </a:rPr>
              <a:t>Perform sensitivity analyses on synthetic outputs </a:t>
            </a:r>
          </a:p>
          <a:p>
            <a:r>
              <a:rPr lang="en-NL" sz="2000" dirty="0">
                <a:solidFill>
                  <a:schemeClr val="tx1"/>
                </a:solidFill>
                <a:latin typeface="Barlow" pitchFamily="2" charset="77"/>
              </a:rPr>
              <a:t>from molecular gas kinematics models: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5C8FB5-A731-6087-B683-599D1A0D775D}"/>
              </a:ext>
            </a:extLst>
          </p:cNvPr>
          <p:cNvSpPr txBox="1"/>
          <p:nvPr/>
        </p:nvSpPr>
        <p:spPr>
          <a:xfrm>
            <a:off x="1326807" y="3533381"/>
            <a:ext cx="4474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000" dirty="0">
                <a:solidFill>
                  <a:schemeClr val="tx1"/>
                </a:solidFill>
                <a:latin typeface="Barlow" pitchFamily="2" charset="77"/>
              </a:rPr>
              <a:t>Using 3D radiative transfer code (LIME)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D7B6FA-A4CF-F8A4-F567-2D1931A47716}"/>
              </a:ext>
            </a:extLst>
          </p:cNvPr>
          <p:cNvSpPr txBox="1"/>
          <p:nvPr/>
        </p:nvSpPr>
        <p:spPr>
          <a:xfrm>
            <a:off x="1296445" y="3948538"/>
            <a:ext cx="66087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000" dirty="0">
                <a:solidFill>
                  <a:schemeClr val="tx1"/>
                </a:solidFill>
                <a:latin typeface="Barlow" pitchFamily="2" charset="77"/>
              </a:rPr>
              <a:t>Guided by high resolution ALMA CO observations of </a:t>
            </a:r>
          </a:p>
          <a:p>
            <a:r>
              <a:rPr lang="en-GB" sz="2000" dirty="0">
                <a:solidFill>
                  <a:schemeClr val="tx1"/>
                </a:solidFill>
                <a:latin typeface="Barlow" pitchFamily="2" charset="77"/>
              </a:rPr>
              <a:t>the </a:t>
            </a:r>
            <a:r>
              <a:rPr lang="en-GB" sz="2000" dirty="0">
                <a:solidFill>
                  <a:schemeClr val="tx2"/>
                </a:solidFill>
                <a:latin typeface="Barlow" pitchFamily="2" charset="77"/>
              </a:rPr>
              <a:t>circumnuclear disk (CND)</a:t>
            </a:r>
            <a:r>
              <a:rPr lang="en-GB" sz="2000" dirty="0">
                <a:solidFill>
                  <a:schemeClr val="tx1"/>
                </a:solidFill>
                <a:latin typeface="Barlow" pitchFamily="2" charset="77"/>
              </a:rPr>
              <a:t> in </a:t>
            </a:r>
            <a:r>
              <a:rPr lang="en-NL" sz="2000" dirty="0">
                <a:solidFill>
                  <a:schemeClr val="tx1"/>
                </a:solidFill>
                <a:latin typeface="Barlow" pitchFamily="2" charset="77"/>
              </a:rPr>
              <a:t>NGC 1068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A57FAE56-4EBA-4871-E92E-1B5A9CBED076}"/>
              </a:ext>
            </a:extLst>
          </p:cNvPr>
          <p:cNvSpPr/>
          <p:nvPr/>
        </p:nvSpPr>
        <p:spPr>
          <a:xfrm>
            <a:off x="878327" y="2810447"/>
            <a:ext cx="7133215" cy="1845977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E10849-2E0E-D1A2-757C-CB351F9DDA71}"/>
              </a:ext>
            </a:extLst>
          </p:cNvPr>
          <p:cNvSpPr txBox="1"/>
          <p:nvPr/>
        </p:nvSpPr>
        <p:spPr>
          <a:xfrm>
            <a:off x="5636640" y="3579547"/>
            <a:ext cx="22685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Barlow" pitchFamily="2" charset="77"/>
              </a:rPr>
              <a:t>Brinch &amp; </a:t>
            </a:r>
            <a:r>
              <a:rPr lang="en-GB" b="1" dirty="0" err="1">
                <a:solidFill>
                  <a:schemeClr val="accent1">
                    <a:lumMod val="75000"/>
                  </a:schemeClr>
                </a:solidFill>
                <a:latin typeface="Barlow" pitchFamily="2" charset="77"/>
              </a:rPr>
              <a:t>Hogerheijde</a:t>
            </a:r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Barlow" pitchFamily="2" charset="77"/>
              </a:rPr>
              <a:t> 2010</a:t>
            </a:r>
            <a:endParaRPr lang="en-NL" b="1" dirty="0">
              <a:solidFill>
                <a:schemeClr val="accent1">
                  <a:lumMod val="75000"/>
                </a:schemeClr>
              </a:solidFill>
              <a:latin typeface="Barlow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EEDE98-CC2D-B42C-DF83-C6339854AE86}"/>
              </a:ext>
            </a:extLst>
          </p:cNvPr>
          <p:cNvSpPr txBox="1"/>
          <p:nvPr/>
        </p:nvSpPr>
        <p:spPr>
          <a:xfrm>
            <a:off x="2577026" y="4866501"/>
            <a:ext cx="39899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1200" dirty="0">
                <a:solidFill>
                  <a:schemeClr val="accent6"/>
                </a:solidFill>
                <a:latin typeface="Barlow" pitchFamily="2" charset="77"/>
              </a:rPr>
              <a:t>Yuze Zhang - </a:t>
            </a:r>
            <a:r>
              <a:rPr lang="en-GB" sz="1200" dirty="0" err="1">
                <a:solidFill>
                  <a:schemeClr val="accent6"/>
                </a:solidFill>
                <a:latin typeface="Barlow" pitchFamily="2" charset="77"/>
              </a:rPr>
              <a:t>yuzezhang@mail.strw.leidenuniv.nl</a:t>
            </a:r>
            <a:r>
              <a:rPr lang="en-NL" sz="1200" dirty="0">
                <a:solidFill>
                  <a:schemeClr val="accent6"/>
                </a:solidFill>
                <a:latin typeface="Barlow" pitchFamily="2" charset="77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EB6E76-A109-4A2F-5364-A38891336F69}"/>
              </a:ext>
            </a:extLst>
          </p:cNvPr>
          <p:cNvSpPr txBox="1"/>
          <p:nvPr/>
        </p:nvSpPr>
        <p:spPr>
          <a:xfrm>
            <a:off x="8854090" y="4835723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b="1" dirty="0">
                <a:solidFill>
                  <a:schemeClr val="accent6"/>
                </a:solidFill>
                <a:latin typeface="Barlow" pitchFamily="2" charset="77"/>
              </a:rPr>
              <a:t>4</a:t>
            </a:r>
          </a:p>
        </p:txBody>
      </p:sp>
      <p:sp>
        <p:nvSpPr>
          <p:cNvPr id="7" name="Google Shape;221;p33">
            <a:extLst>
              <a:ext uri="{FF2B5EF4-FFF2-40B4-BE49-F238E27FC236}">
                <a16:creationId xmlns:a16="http://schemas.microsoft.com/office/drawing/2014/main" id="{27E5B74D-BB03-30A1-3CC5-EEEFB3C977BD}"/>
              </a:ext>
            </a:extLst>
          </p:cNvPr>
          <p:cNvSpPr/>
          <p:nvPr/>
        </p:nvSpPr>
        <p:spPr>
          <a:xfrm>
            <a:off x="418011" y="4405167"/>
            <a:ext cx="251257" cy="251257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2474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6" grpId="0"/>
      <p:bldP spid="27" grpId="0"/>
      <p:bldP spid="13" grpId="0" animBg="1"/>
      <p:bldP spid="14" grpId="0"/>
      <p:bldP spid="15" grpId="0"/>
      <p:bldP spid="16" grpId="0"/>
      <p:bldP spid="17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>
          <a:extLst>
            <a:ext uri="{FF2B5EF4-FFF2-40B4-BE49-F238E27FC236}">
              <a16:creationId xmlns:a16="http://schemas.microsoft.com/office/drawing/2014/main" id="{C716E48D-B3B9-208D-9824-83534BFE1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7" name="Elbow Connector 406">
            <a:extLst>
              <a:ext uri="{FF2B5EF4-FFF2-40B4-BE49-F238E27FC236}">
                <a16:creationId xmlns:a16="http://schemas.microsoft.com/office/drawing/2014/main" id="{7DA0F477-6A3A-D9EE-7684-AA4D176C1D13}"/>
              </a:ext>
            </a:extLst>
          </p:cNvPr>
          <p:cNvCxnSpPr>
            <a:stCxn id="40" idx="3"/>
            <a:endCxn id="47" idx="0"/>
          </p:cNvCxnSpPr>
          <p:nvPr/>
        </p:nvCxnSpPr>
        <p:spPr>
          <a:xfrm>
            <a:off x="7156790" y="1732639"/>
            <a:ext cx="483812" cy="298877"/>
          </a:xfrm>
          <a:prstGeom prst="bentConnector2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2" name="TextBox 421">
            <a:extLst>
              <a:ext uri="{FF2B5EF4-FFF2-40B4-BE49-F238E27FC236}">
                <a16:creationId xmlns:a16="http://schemas.microsoft.com/office/drawing/2014/main" id="{6F586D74-F77F-D84F-8A30-471BA71F1D5C}"/>
              </a:ext>
            </a:extLst>
          </p:cNvPr>
          <p:cNvSpPr txBox="1"/>
          <p:nvPr/>
        </p:nvSpPr>
        <p:spPr>
          <a:xfrm>
            <a:off x="4261659" y="3942535"/>
            <a:ext cx="6206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800" b="1" dirty="0">
                <a:solidFill>
                  <a:schemeClr val="tx2"/>
                </a:solidFill>
                <a:latin typeface="Barlow" pitchFamily="2" charset="77"/>
              </a:rPr>
              <a:t>VS</a:t>
            </a:r>
          </a:p>
        </p:txBody>
      </p:sp>
      <p:cxnSp>
        <p:nvCxnSpPr>
          <p:cNvPr id="424" name="Straight Arrow Connector 423">
            <a:extLst>
              <a:ext uri="{FF2B5EF4-FFF2-40B4-BE49-F238E27FC236}">
                <a16:creationId xmlns:a16="http://schemas.microsoft.com/office/drawing/2014/main" id="{A1C4485D-2702-B9CD-EBB4-CE2D0350CB26}"/>
              </a:ext>
            </a:extLst>
          </p:cNvPr>
          <p:cNvCxnSpPr>
            <a:stCxn id="422" idx="1"/>
            <a:endCxn id="414" idx="6"/>
          </p:cNvCxnSpPr>
          <p:nvPr/>
        </p:nvCxnSpPr>
        <p:spPr>
          <a:xfrm flipH="1">
            <a:off x="3662225" y="4204145"/>
            <a:ext cx="599434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6" name="Straight Arrow Connector 425">
            <a:extLst>
              <a:ext uri="{FF2B5EF4-FFF2-40B4-BE49-F238E27FC236}">
                <a16:creationId xmlns:a16="http://schemas.microsoft.com/office/drawing/2014/main" id="{99D73F27-C67E-7F6B-1B35-9B5B0F0307BA}"/>
              </a:ext>
            </a:extLst>
          </p:cNvPr>
          <p:cNvCxnSpPr>
            <a:stCxn id="422" idx="3"/>
            <a:endCxn id="415" idx="2"/>
          </p:cNvCxnSpPr>
          <p:nvPr/>
        </p:nvCxnSpPr>
        <p:spPr>
          <a:xfrm>
            <a:off x="4882342" y="4204145"/>
            <a:ext cx="599435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1" name="Elbow Connector 420">
            <a:extLst>
              <a:ext uri="{FF2B5EF4-FFF2-40B4-BE49-F238E27FC236}">
                <a16:creationId xmlns:a16="http://schemas.microsoft.com/office/drawing/2014/main" id="{27AB1631-BB90-CDDE-67AC-0CD147EB807D}"/>
              </a:ext>
            </a:extLst>
          </p:cNvPr>
          <p:cNvCxnSpPr>
            <a:stCxn id="47" idx="2"/>
            <a:endCxn id="415" idx="0"/>
          </p:cNvCxnSpPr>
          <p:nvPr/>
        </p:nvCxnSpPr>
        <p:spPr>
          <a:xfrm rot="5400000">
            <a:off x="6656859" y="2773382"/>
            <a:ext cx="1079279" cy="888208"/>
          </a:xfrm>
          <a:prstGeom prst="bentConnector3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9" name="Elbow Connector 408">
            <a:extLst>
              <a:ext uri="{FF2B5EF4-FFF2-40B4-BE49-F238E27FC236}">
                <a16:creationId xmlns:a16="http://schemas.microsoft.com/office/drawing/2014/main" id="{A8ACE0DB-637B-6389-4FB0-CF4FB9E3F42D}"/>
              </a:ext>
            </a:extLst>
          </p:cNvPr>
          <p:cNvCxnSpPr>
            <a:stCxn id="40" idx="1"/>
            <a:endCxn id="46" idx="0"/>
          </p:cNvCxnSpPr>
          <p:nvPr/>
        </p:nvCxnSpPr>
        <p:spPr>
          <a:xfrm rot="10800000" flipV="1">
            <a:off x="4895925" y="1732638"/>
            <a:ext cx="462440" cy="962305"/>
          </a:xfrm>
          <a:prstGeom prst="bentConnector2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24D99E9D-2A40-8BB0-4298-3732A9CB4773}"/>
              </a:ext>
            </a:extLst>
          </p:cNvPr>
          <p:cNvSpPr txBox="1"/>
          <p:nvPr/>
        </p:nvSpPr>
        <p:spPr>
          <a:xfrm>
            <a:off x="4028540" y="2694944"/>
            <a:ext cx="1734770" cy="646331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800" dirty="0">
                <a:solidFill>
                  <a:schemeClr val="accent6"/>
                </a:solidFill>
                <a:latin typeface="Barlow" pitchFamily="2" charset="77"/>
              </a:rPr>
              <a:t>V</a:t>
            </a:r>
            <a:r>
              <a:rPr lang="en-NL" sz="1800" dirty="0">
                <a:solidFill>
                  <a:schemeClr val="accent6"/>
                </a:solidFill>
                <a:latin typeface="Barlow" pitchFamily="2" charset="77"/>
              </a:rPr>
              <a:t>elocity-based</a:t>
            </a:r>
          </a:p>
          <a:p>
            <a:pPr algn="ctr"/>
            <a:r>
              <a:rPr lang="en-NL" sz="1800" dirty="0">
                <a:solidFill>
                  <a:schemeClr val="accent6"/>
                </a:solidFill>
                <a:latin typeface="Barlow" pitchFamily="2" charset="77"/>
              </a:rPr>
              <a:t>Models</a:t>
            </a:r>
          </a:p>
        </p:txBody>
      </p:sp>
      <p:sp>
        <p:nvSpPr>
          <p:cNvPr id="412" name="TextBox 411">
            <a:extLst>
              <a:ext uri="{FF2B5EF4-FFF2-40B4-BE49-F238E27FC236}">
                <a16:creationId xmlns:a16="http://schemas.microsoft.com/office/drawing/2014/main" id="{4B6A99D9-E902-20CF-590F-911813D49977}"/>
              </a:ext>
            </a:extLst>
          </p:cNvPr>
          <p:cNvSpPr txBox="1"/>
          <p:nvPr/>
        </p:nvSpPr>
        <p:spPr>
          <a:xfrm>
            <a:off x="1209234" y="3880981"/>
            <a:ext cx="2364750" cy="646331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NL" sz="1800" dirty="0">
                <a:solidFill>
                  <a:schemeClr val="accent6"/>
                </a:solidFill>
                <a:latin typeface="Barlow" pitchFamily="2" charset="77"/>
              </a:rPr>
              <a:t>Velocity-based</a:t>
            </a:r>
          </a:p>
          <a:p>
            <a:pPr algn="ctr"/>
            <a:r>
              <a:rPr lang="en-NL" sz="1800" dirty="0">
                <a:solidFill>
                  <a:schemeClr val="accent6"/>
                </a:solidFill>
                <a:latin typeface="Barlow" pitchFamily="2" charset="77"/>
              </a:rPr>
              <a:t>Synthetic line profiles</a:t>
            </a:r>
          </a:p>
        </p:txBody>
      </p:sp>
      <p:sp>
        <p:nvSpPr>
          <p:cNvPr id="414" name="Oval 413">
            <a:extLst>
              <a:ext uri="{FF2B5EF4-FFF2-40B4-BE49-F238E27FC236}">
                <a16:creationId xmlns:a16="http://schemas.microsoft.com/office/drawing/2014/main" id="{5F06256C-1A70-9A40-4826-B3E4DAF4D57C}"/>
              </a:ext>
            </a:extLst>
          </p:cNvPr>
          <p:cNvSpPr/>
          <p:nvPr/>
        </p:nvSpPr>
        <p:spPr>
          <a:xfrm>
            <a:off x="1120992" y="3757126"/>
            <a:ext cx="2541233" cy="894038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417" name="Elbow Connector 416">
            <a:extLst>
              <a:ext uri="{FF2B5EF4-FFF2-40B4-BE49-F238E27FC236}">
                <a16:creationId xmlns:a16="http://schemas.microsoft.com/office/drawing/2014/main" id="{EED9A4E3-002A-F011-C510-5B7333ABE8F6}"/>
              </a:ext>
            </a:extLst>
          </p:cNvPr>
          <p:cNvCxnSpPr>
            <a:stCxn id="46" idx="2"/>
            <a:endCxn id="414" idx="0"/>
          </p:cNvCxnSpPr>
          <p:nvPr/>
        </p:nvCxnSpPr>
        <p:spPr>
          <a:xfrm rot="5400000">
            <a:off x="3435842" y="2297042"/>
            <a:ext cx="415851" cy="2504316"/>
          </a:xfrm>
          <a:prstGeom prst="bentConnector3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" name="Elbow Connector 410">
            <a:extLst>
              <a:ext uri="{FF2B5EF4-FFF2-40B4-BE49-F238E27FC236}">
                <a16:creationId xmlns:a16="http://schemas.microsoft.com/office/drawing/2014/main" id="{928E72BC-AE2E-2466-5674-6016ECC178B1}"/>
              </a:ext>
            </a:extLst>
          </p:cNvPr>
          <p:cNvCxnSpPr>
            <a:stCxn id="2" idx="2"/>
            <a:endCxn id="46" idx="1"/>
          </p:cNvCxnSpPr>
          <p:nvPr/>
        </p:nvCxnSpPr>
        <p:spPr>
          <a:xfrm rot="16200000" flipH="1">
            <a:off x="2715052" y="1704621"/>
            <a:ext cx="345761" cy="2281215"/>
          </a:xfrm>
          <a:prstGeom prst="bentConnector2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2" name="Elbow Connector 401">
            <a:extLst>
              <a:ext uri="{FF2B5EF4-FFF2-40B4-BE49-F238E27FC236}">
                <a16:creationId xmlns:a16="http://schemas.microsoft.com/office/drawing/2014/main" id="{A39F541F-3E0E-43C8-BB00-9FC83A61CD12}"/>
              </a:ext>
            </a:extLst>
          </p:cNvPr>
          <p:cNvCxnSpPr>
            <a:cxnSpLocks/>
            <a:endCxn id="2" idx="0"/>
          </p:cNvCxnSpPr>
          <p:nvPr/>
        </p:nvCxnSpPr>
        <p:spPr>
          <a:xfrm rot="10800000" flipV="1">
            <a:off x="1747325" y="1256198"/>
            <a:ext cx="1288570" cy="769819"/>
          </a:xfrm>
          <a:prstGeom prst="bentConnector2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3545C1A-808B-2C6F-2146-D9706B9A9F0B}"/>
              </a:ext>
            </a:extLst>
          </p:cNvPr>
          <p:cNvSpPr txBox="1"/>
          <p:nvPr/>
        </p:nvSpPr>
        <p:spPr>
          <a:xfrm>
            <a:off x="618650" y="2026018"/>
            <a:ext cx="2257349" cy="646331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NL" sz="1800" dirty="0">
                <a:solidFill>
                  <a:schemeClr val="accent6"/>
                </a:solidFill>
                <a:latin typeface="Barlow" pitchFamily="2" charset="77"/>
              </a:rPr>
              <a:t>Temperature &amp; </a:t>
            </a:r>
          </a:p>
          <a:p>
            <a:pPr algn="ctr"/>
            <a:r>
              <a:rPr lang="en-NL" sz="1800" dirty="0">
                <a:solidFill>
                  <a:schemeClr val="accent6"/>
                </a:solidFill>
                <a:latin typeface="Barlow" pitchFamily="2" charset="77"/>
              </a:rPr>
              <a:t>Density distributions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C20A53-F0E8-301E-C0F1-DDDE93C6B4A0}"/>
              </a:ext>
            </a:extLst>
          </p:cNvPr>
          <p:cNvSpPr txBox="1"/>
          <p:nvPr/>
        </p:nvSpPr>
        <p:spPr>
          <a:xfrm>
            <a:off x="3208261" y="939353"/>
            <a:ext cx="2005677" cy="646331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NL" sz="1800" dirty="0">
                <a:solidFill>
                  <a:schemeClr val="accent6"/>
                </a:solidFill>
                <a:latin typeface="Barlow" pitchFamily="2" charset="77"/>
              </a:rPr>
              <a:t>CO high resolution</a:t>
            </a:r>
          </a:p>
          <a:p>
            <a:pPr algn="ctr"/>
            <a:r>
              <a:rPr lang="en-NL" sz="1800" dirty="0">
                <a:solidFill>
                  <a:schemeClr val="accent6"/>
                </a:solidFill>
                <a:latin typeface="Barlow" pitchFamily="2" charset="77"/>
              </a:rPr>
              <a:t>observations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71E67E6-DE1E-DACD-1ED0-B81FDF22F133}"/>
              </a:ext>
            </a:extLst>
          </p:cNvPr>
          <p:cNvSpPr/>
          <p:nvPr/>
        </p:nvSpPr>
        <p:spPr>
          <a:xfrm>
            <a:off x="3046693" y="862810"/>
            <a:ext cx="2328812" cy="799416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405" name="Elbow Connector 404">
            <a:extLst>
              <a:ext uri="{FF2B5EF4-FFF2-40B4-BE49-F238E27FC236}">
                <a16:creationId xmlns:a16="http://schemas.microsoft.com/office/drawing/2014/main" id="{6CB28DF0-F6B9-8C8A-E09F-088F30488C3E}"/>
              </a:ext>
            </a:extLst>
          </p:cNvPr>
          <p:cNvCxnSpPr>
            <a:stCxn id="5" idx="6"/>
            <a:endCxn id="40" idx="0"/>
          </p:cNvCxnSpPr>
          <p:nvPr/>
        </p:nvCxnSpPr>
        <p:spPr>
          <a:xfrm>
            <a:off x="5375505" y="1262518"/>
            <a:ext cx="882073" cy="183772"/>
          </a:xfrm>
          <a:prstGeom prst="bentConnector2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Diamond 39">
            <a:extLst>
              <a:ext uri="{FF2B5EF4-FFF2-40B4-BE49-F238E27FC236}">
                <a16:creationId xmlns:a16="http://schemas.microsoft.com/office/drawing/2014/main" id="{8D3DFB39-7943-607A-3327-7E923834E4A8}"/>
              </a:ext>
            </a:extLst>
          </p:cNvPr>
          <p:cNvSpPr/>
          <p:nvPr/>
        </p:nvSpPr>
        <p:spPr>
          <a:xfrm>
            <a:off x="5358365" y="1446290"/>
            <a:ext cx="1798425" cy="572697"/>
          </a:xfrm>
          <a:prstGeom prst="diamond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B1613A-2C89-3127-1633-C012809E3C5D}"/>
              </a:ext>
            </a:extLst>
          </p:cNvPr>
          <p:cNvSpPr txBox="1"/>
          <p:nvPr/>
        </p:nvSpPr>
        <p:spPr>
          <a:xfrm>
            <a:off x="5491984" y="1545036"/>
            <a:ext cx="1531189" cy="369332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NL" sz="1800" dirty="0">
                <a:solidFill>
                  <a:schemeClr val="accent6"/>
                </a:solidFill>
                <a:latin typeface="Barlow" pitchFamily="2" charset="77"/>
              </a:rPr>
              <a:t>Velocity Field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2D82C9B-7222-6015-369B-AD32D68A6EBB}"/>
              </a:ext>
            </a:extLst>
          </p:cNvPr>
          <p:cNvSpPr txBox="1"/>
          <p:nvPr/>
        </p:nvSpPr>
        <p:spPr>
          <a:xfrm>
            <a:off x="6618527" y="2031516"/>
            <a:ext cx="2044149" cy="646331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NL" sz="1800" dirty="0">
                <a:solidFill>
                  <a:schemeClr val="accent6"/>
                </a:solidFill>
                <a:latin typeface="Barlow" pitchFamily="2" charset="77"/>
              </a:rPr>
              <a:t>Momentum-</a:t>
            </a:r>
            <a:r>
              <a:rPr lang="nl-NL" sz="1800" dirty="0" err="1">
                <a:solidFill>
                  <a:schemeClr val="accent6"/>
                </a:solidFill>
                <a:latin typeface="Barlow" pitchFamily="2" charset="77"/>
              </a:rPr>
              <a:t>based</a:t>
            </a:r>
            <a:endParaRPr lang="nl-NL" sz="1800" dirty="0">
              <a:solidFill>
                <a:schemeClr val="accent6"/>
              </a:solidFill>
              <a:latin typeface="Barlow" pitchFamily="2" charset="77"/>
            </a:endParaRPr>
          </a:p>
          <a:p>
            <a:pPr algn="ctr"/>
            <a:r>
              <a:rPr lang="en-NL" sz="1800" dirty="0">
                <a:solidFill>
                  <a:schemeClr val="accent6"/>
                </a:solidFill>
                <a:latin typeface="Barlow" pitchFamily="2" charset="77"/>
              </a:rPr>
              <a:t>Models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9019BD61-7026-4B5B-F68C-D1362B78CC53}"/>
              </a:ext>
            </a:extLst>
          </p:cNvPr>
          <p:cNvCxnSpPr>
            <a:cxnSpLocks/>
          </p:cNvCxnSpPr>
          <p:nvPr/>
        </p:nvCxnSpPr>
        <p:spPr>
          <a:xfrm>
            <a:off x="2875999" y="2354682"/>
            <a:ext cx="3742528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" name="TextBox 412">
            <a:extLst>
              <a:ext uri="{FF2B5EF4-FFF2-40B4-BE49-F238E27FC236}">
                <a16:creationId xmlns:a16="http://schemas.microsoft.com/office/drawing/2014/main" id="{9A7A2E00-D951-9373-9BE2-0E5853AB500D}"/>
              </a:ext>
            </a:extLst>
          </p:cNvPr>
          <p:cNvSpPr txBox="1"/>
          <p:nvPr/>
        </p:nvSpPr>
        <p:spPr>
          <a:xfrm>
            <a:off x="5570018" y="3880980"/>
            <a:ext cx="2364750" cy="646331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NL" sz="1800" dirty="0">
                <a:solidFill>
                  <a:schemeClr val="accent6"/>
                </a:solidFill>
                <a:latin typeface="Barlow" pitchFamily="2" charset="77"/>
              </a:rPr>
              <a:t>Momentum-based</a:t>
            </a:r>
          </a:p>
          <a:p>
            <a:pPr algn="ctr"/>
            <a:r>
              <a:rPr lang="en-NL" sz="1800" dirty="0">
                <a:solidFill>
                  <a:schemeClr val="accent6"/>
                </a:solidFill>
                <a:latin typeface="Barlow" pitchFamily="2" charset="77"/>
              </a:rPr>
              <a:t>Synthetic line profiles</a:t>
            </a:r>
          </a:p>
        </p:txBody>
      </p:sp>
      <p:sp>
        <p:nvSpPr>
          <p:cNvPr id="415" name="Oval 414">
            <a:extLst>
              <a:ext uri="{FF2B5EF4-FFF2-40B4-BE49-F238E27FC236}">
                <a16:creationId xmlns:a16="http://schemas.microsoft.com/office/drawing/2014/main" id="{732104AE-9DEB-27C4-3F23-9A4030064F96}"/>
              </a:ext>
            </a:extLst>
          </p:cNvPr>
          <p:cNvSpPr/>
          <p:nvPr/>
        </p:nvSpPr>
        <p:spPr>
          <a:xfrm>
            <a:off x="5481777" y="3757126"/>
            <a:ext cx="2541233" cy="894038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7C453E-8D3C-48E1-9FB1-A4D4C6F0A57A}"/>
              </a:ext>
            </a:extLst>
          </p:cNvPr>
          <p:cNvSpPr/>
          <p:nvPr/>
        </p:nvSpPr>
        <p:spPr>
          <a:xfrm>
            <a:off x="251210" y="1094268"/>
            <a:ext cx="8602880" cy="3809788"/>
          </a:xfrm>
          <a:prstGeom prst="rect">
            <a:avLst/>
          </a:prstGeom>
          <a:solidFill>
            <a:schemeClr val="accent2">
              <a:alpha val="5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pic>
        <p:nvPicPr>
          <p:cNvPr id="6" name="Picture 5" descr="A map of a sea&#10;&#10;AI-generated content may be incorrect.">
            <a:extLst>
              <a:ext uri="{FF2B5EF4-FFF2-40B4-BE49-F238E27FC236}">
                <a16:creationId xmlns:a16="http://schemas.microsoft.com/office/drawing/2014/main" id="{2C112D77-1E5F-9F48-164B-E7D5A7F15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888" y="1576022"/>
            <a:ext cx="2927440" cy="32597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FEC7540-7363-A959-5215-6E8E4466CC0F}"/>
              </a:ext>
            </a:extLst>
          </p:cNvPr>
          <p:cNvSpPr txBox="1"/>
          <p:nvPr/>
        </p:nvSpPr>
        <p:spPr>
          <a:xfrm>
            <a:off x="3725137" y="3010415"/>
            <a:ext cx="509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000" b="1" dirty="0">
                <a:solidFill>
                  <a:schemeClr val="tx2"/>
                </a:solidFill>
                <a:latin typeface="Barlow" pitchFamily="2" charset="77"/>
              </a:rPr>
              <a:t>VS</a:t>
            </a:r>
          </a:p>
        </p:txBody>
      </p:sp>
      <p:pic>
        <p:nvPicPr>
          <p:cNvPr id="13" name="Picture 12" descr="A map of a sea&#10;&#10;AI-generated content may be incorrect.">
            <a:extLst>
              <a:ext uri="{FF2B5EF4-FFF2-40B4-BE49-F238E27FC236}">
                <a16:creationId xmlns:a16="http://schemas.microsoft.com/office/drawing/2014/main" id="{0985AE63-48FE-0F62-2CEF-12E4E5BA7D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8935" y="1581563"/>
            <a:ext cx="4090443" cy="32648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57B9E6E-EBAB-72F8-DDEF-3C71E0E76EDB}"/>
              </a:ext>
            </a:extLst>
          </p:cNvPr>
          <p:cNvSpPr txBox="1"/>
          <p:nvPr/>
        </p:nvSpPr>
        <p:spPr>
          <a:xfrm>
            <a:off x="491466" y="1135090"/>
            <a:ext cx="857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b="1" dirty="0">
                <a:solidFill>
                  <a:schemeClr val="tx2"/>
                </a:solidFill>
                <a:latin typeface="Barlow" pitchFamily="2" charset="77"/>
              </a:rPr>
              <a:t>Model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66533B-52C3-24ED-70AE-E57217678D19}"/>
              </a:ext>
            </a:extLst>
          </p:cNvPr>
          <p:cNvSpPr txBox="1"/>
          <p:nvPr/>
        </p:nvSpPr>
        <p:spPr>
          <a:xfrm>
            <a:off x="4431409" y="1148530"/>
            <a:ext cx="16209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b="1" dirty="0">
                <a:solidFill>
                  <a:schemeClr val="tx2"/>
                </a:solidFill>
                <a:latin typeface="Barlow" pitchFamily="2" charset="77"/>
              </a:rPr>
              <a:t>Observation</a:t>
            </a:r>
          </a:p>
        </p:txBody>
      </p:sp>
      <p:sp>
        <p:nvSpPr>
          <p:cNvPr id="397" name="Google Shape;397;p35">
            <a:extLst>
              <a:ext uri="{FF2B5EF4-FFF2-40B4-BE49-F238E27FC236}">
                <a16:creationId xmlns:a16="http://schemas.microsoft.com/office/drawing/2014/main" id="{A74362C5-BE96-AAA2-2267-687A64C7B95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Model Setup</a:t>
            </a:r>
            <a:endParaRPr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8EAC18-7040-4B8E-9B68-B28440676EFF}"/>
              </a:ext>
            </a:extLst>
          </p:cNvPr>
          <p:cNvSpPr txBox="1"/>
          <p:nvPr/>
        </p:nvSpPr>
        <p:spPr>
          <a:xfrm>
            <a:off x="2577026" y="4866501"/>
            <a:ext cx="39899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1200" dirty="0">
                <a:solidFill>
                  <a:schemeClr val="accent6"/>
                </a:solidFill>
                <a:latin typeface="Barlow" pitchFamily="2" charset="77"/>
              </a:rPr>
              <a:t>Yuze Zhang - </a:t>
            </a:r>
            <a:r>
              <a:rPr lang="en-GB" sz="1200" dirty="0" err="1">
                <a:solidFill>
                  <a:schemeClr val="accent6"/>
                </a:solidFill>
                <a:latin typeface="Barlow" pitchFamily="2" charset="77"/>
              </a:rPr>
              <a:t>yuzezhang@mail.strw.leidenuniv.nl</a:t>
            </a:r>
            <a:r>
              <a:rPr lang="en-NL" sz="1200" dirty="0">
                <a:solidFill>
                  <a:schemeClr val="accent6"/>
                </a:solidFill>
                <a:latin typeface="Barlow" pitchFamily="2" charset="77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781150-0FA7-4D8B-1E58-DE32820B41C4}"/>
              </a:ext>
            </a:extLst>
          </p:cNvPr>
          <p:cNvSpPr txBox="1"/>
          <p:nvPr/>
        </p:nvSpPr>
        <p:spPr>
          <a:xfrm>
            <a:off x="8854090" y="4835723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b="1" dirty="0">
                <a:solidFill>
                  <a:schemeClr val="accent6"/>
                </a:solidFill>
                <a:latin typeface="Barlow" pitchFamily="2" charset="77"/>
              </a:rPr>
              <a:t>5</a:t>
            </a:r>
          </a:p>
        </p:txBody>
      </p:sp>
      <p:sp>
        <p:nvSpPr>
          <p:cNvPr id="11" name="Google Shape;221;p33">
            <a:extLst>
              <a:ext uri="{FF2B5EF4-FFF2-40B4-BE49-F238E27FC236}">
                <a16:creationId xmlns:a16="http://schemas.microsoft.com/office/drawing/2014/main" id="{2CC78EE6-9A21-543F-6953-6C66551BF65A}"/>
              </a:ext>
            </a:extLst>
          </p:cNvPr>
          <p:cNvSpPr/>
          <p:nvPr/>
        </p:nvSpPr>
        <p:spPr>
          <a:xfrm>
            <a:off x="8438245" y="4651164"/>
            <a:ext cx="121133" cy="121133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8692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3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2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5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8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1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4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7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0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3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2" grpId="0"/>
      <p:bldP spid="422" grpId="1"/>
      <p:bldP spid="46" grpId="0" animBg="1"/>
      <p:bldP spid="46" grpId="1" animBg="1"/>
      <p:bldP spid="412" grpId="0"/>
      <p:bldP spid="412" grpId="1"/>
      <p:bldP spid="414" grpId="0" animBg="1"/>
      <p:bldP spid="414" grpId="1" animBg="1"/>
      <p:bldP spid="2" grpId="0" animBg="1"/>
      <p:bldP spid="2" grpId="1" animBg="1"/>
      <p:bldP spid="4" grpId="0"/>
      <p:bldP spid="4" grpId="1"/>
      <p:bldP spid="5" grpId="0" animBg="1"/>
      <p:bldP spid="5" grpId="1" animBg="1"/>
      <p:bldP spid="40" grpId="0" animBg="1"/>
      <p:bldP spid="40" grpId="1" animBg="1"/>
      <p:bldP spid="3" grpId="0"/>
      <p:bldP spid="3" grpId="1"/>
      <p:bldP spid="47" grpId="0" animBg="1"/>
      <p:bldP spid="47" grpId="1" animBg="1"/>
      <p:bldP spid="413" grpId="0"/>
      <p:bldP spid="413" grpId="1"/>
      <p:bldP spid="415" grpId="0" animBg="1"/>
      <p:bldP spid="415" grpId="1" animBg="1"/>
      <p:bldP spid="10" grpId="0" animBg="1"/>
      <p:bldP spid="12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4">
          <a:extLst>
            <a:ext uri="{FF2B5EF4-FFF2-40B4-BE49-F238E27FC236}">
              <a16:creationId xmlns:a16="http://schemas.microsoft.com/office/drawing/2014/main" id="{9E82050D-7194-BD80-7E3F-33D6C720DC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7" name="Google Shape;2167;p47">
            <a:extLst>
              <a:ext uri="{FF2B5EF4-FFF2-40B4-BE49-F238E27FC236}">
                <a16:creationId xmlns:a16="http://schemas.microsoft.com/office/drawing/2014/main" id="{152E0B12-CC32-4DF2-CE0A-B679F8B1B90D}"/>
              </a:ext>
            </a:extLst>
          </p:cNvPr>
          <p:cNvSpPr/>
          <p:nvPr/>
        </p:nvSpPr>
        <p:spPr>
          <a:xfrm>
            <a:off x="5443088" y="3680039"/>
            <a:ext cx="213000" cy="2130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6" name="Google Shape;2166;p47">
            <a:extLst>
              <a:ext uri="{FF2B5EF4-FFF2-40B4-BE49-F238E27FC236}">
                <a16:creationId xmlns:a16="http://schemas.microsoft.com/office/drawing/2014/main" id="{A273C054-C61D-CB9E-EAD8-2264150986E8}"/>
              </a:ext>
            </a:extLst>
          </p:cNvPr>
          <p:cNvSpPr/>
          <p:nvPr/>
        </p:nvSpPr>
        <p:spPr>
          <a:xfrm>
            <a:off x="7584125" y="1375400"/>
            <a:ext cx="213000" cy="2130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1489EE-4DF6-F251-3630-9ED462C7CD61}"/>
              </a:ext>
            </a:extLst>
          </p:cNvPr>
          <p:cNvSpPr/>
          <p:nvPr/>
        </p:nvSpPr>
        <p:spPr>
          <a:xfrm>
            <a:off x="4196860" y="550987"/>
            <a:ext cx="4536832" cy="4067906"/>
          </a:xfrm>
          <a:prstGeom prst="rect">
            <a:avLst/>
          </a:prstGeom>
          <a:solidFill>
            <a:schemeClr val="accent2">
              <a:alpha val="5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pic>
        <p:nvPicPr>
          <p:cNvPr id="8" name="Picture 7" descr="A map of a weather forecast&#10;&#10;AI-generated content may be incorrect.">
            <a:extLst>
              <a:ext uri="{FF2B5EF4-FFF2-40B4-BE49-F238E27FC236}">
                <a16:creationId xmlns:a16="http://schemas.microsoft.com/office/drawing/2014/main" id="{41FCD878-4744-F74E-33CE-D8AC0FDD8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1898" y="1179850"/>
            <a:ext cx="4026755" cy="3141843"/>
          </a:xfrm>
          <a:prstGeom prst="rect">
            <a:avLst/>
          </a:prstGeom>
        </p:spPr>
      </p:pic>
      <p:sp>
        <p:nvSpPr>
          <p:cNvPr id="2168" name="Google Shape;2168;p47">
            <a:extLst>
              <a:ext uri="{FF2B5EF4-FFF2-40B4-BE49-F238E27FC236}">
                <a16:creationId xmlns:a16="http://schemas.microsoft.com/office/drawing/2014/main" id="{53EEC417-A4ED-D134-DC33-8BAFB0059A1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3294" y="954386"/>
            <a:ext cx="3519600" cy="92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 err="1"/>
              <a:t>Region</a:t>
            </a:r>
            <a:r>
              <a:rPr lang="nl-NL" dirty="0"/>
              <a:t> </a:t>
            </a:r>
            <a:r>
              <a:rPr lang="nl-NL" dirty="0" err="1"/>
              <a:t>Selection</a:t>
            </a:r>
            <a:endParaRPr dirty="0"/>
          </a:p>
        </p:txBody>
      </p:sp>
      <p:sp>
        <p:nvSpPr>
          <p:cNvPr id="2169" name="Google Shape;2169;p47">
            <a:extLst>
              <a:ext uri="{FF2B5EF4-FFF2-40B4-BE49-F238E27FC236}">
                <a16:creationId xmlns:a16="http://schemas.microsoft.com/office/drawing/2014/main" id="{7725D432-E506-3661-C23F-AFE944E30E0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77257" y="2343748"/>
            <a:ext cx="3519600" cy="15161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" dirty="0"/>
              <a:t>Based on the outflow: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" dirty="0"/>
              <a:t>G: within AGN wind </a:t>
            </a:r>
            <a:r>
              <a:rPr lang="en" sz="2000" dirty="0" err="1"/>
              <a:t>bicone</a:t>
            </a:r>
            <a:endParaRPr lang="en" sz="2000"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" dirty="0"/>
              <a:t>O: outside AGN wind </a:t>
            </a:r>
            <a:r>
              <a:rPr lang="en" sz="2000" dirty="0" err="1"/>
              <a:t>bicone</a:t>
            </a:r>
            <a:endParaRPr lang="en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94F161-0889-782C-6BD7-989E1AC959D7}"/>
              </a:ext>
            </a:extLst>
          </p:cNvPr>
          <p:cNvSpPr txBox="1"/>
          <p:nvPr/>
        </p:nvSpPr>
        <p:spPr>
          <a:xfrm>
            <a:off x="2100801" y="3753374"/>
            <a:ext cx="1502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dirty="0">
                <a:solidFill>
                  <a:schemeClr val="accent1">
                    <a:lumMod val="75000"/>
                  </a:schemeClr>
                </a:solidFill>
                <a:latin typeface="Barlow" pitchFamily="2" charset="77"/>
              </a:rPr>
              <a:t>Das et al. 2006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D0993D-0308-4DB9-E183-AC9C41CE2259}"/>
              </a:ext>
            </a:extLst>
          </p:cNvPr>
          <p:cNvSpPr txBox="1"/>
          <p:nvPr/>
        </p:nvSpPr>
        <p:spPr>
          <a:xfrm>
            <a:off x="677254" y="1943638"/>
            <a:ext cx="22701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>
                <a:solidFill>
                  <a:schemeClr val="accent6"/>
                </a:solidFill>
                <a:latin typeface="Barlow" pitchFamily="2" charset="77"/>
              </a:rPr>
              <a:t>40 ⨉ 40 pc regions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8E7A81-17E7-074C-9232-ADA6F421C11F}"/>
              </a:ext>
            </a:extLst>
          </p:cNvPr>
          <p:cNvSpPr txBox="1"/>
          <p:nvPr/>
        </p:nvSpPr>
        <p:spPr>
          <a:xfrm>
            <a:off x="4363262" y="645504"/>
            <a:ext cx="23615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b="1" dirty="0">
                <a:solidFill>
                  <a:schemeClr val="tx2"/>
                </a:solidFill>
                <a:latin typeface="Barlow" pitchFamily="2" charset="77"/>
              </a:rPr>
              <a:t>Example: NGC 1068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8F2886-6E81-9FB8-DE63-3114ECB8405A}"/>
              </a:ext>
            </a:extLst>
          </p:cNvPr>
          <p:cNvSpPr txBox="1"/>
          <p:nvPr/>
        </p:nvSpPr>
        <p:spPr>
          <a:xfrm>
            <a:off x="2577026" y="4866501"/>
            <a:ext cx="39899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1200" dirty="0">
                <a:solidFill>
                  <a:schemeClr val="accent6"/>
                </a:solidFill>
                <a:latin typeface="Barlow" pitchFamily="2" charset="77"/>
              </a:rPr>
              <a:t>Yuze Zhang - </a:t>
            </a:r>
            <a:r>
              <a:rPr lang="en-GB" sz="1200" dirty="0" err="1">
                <a:solidFill>
                  <a:schemeClr val="accent6"/>
                </a:solidFill>
                <a:latin typeface="Barlow" pitchFamily="2" charset="77"/>
              </a:rPr>
              <a:t>yuzezhang@mail.strw.leidenuniv.nl</a:t>
            </a:r>
            <a:r>
              <a:rPr lang="en-NL" sz="1200" dirty="0">
                <a:solidFill>
                  <a:schemeClr val="accent6"/>
                </a:solidFill>
                <a:latin typeface="Barlow" pitchFamily="2" charset="77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049B4D-995E-4854-F02D-ECCC582A9533}"/>
              </a:ext>
            </a:extLst>
          </p:cNvPr>
          <p:cNvSpPr txBox="1"/>
          <p:nvPr/>
        </p:nvSpPr>
        <p:spPr>
          <a:xfrm>
            <a:off x="8854090" y="4835723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b="1" dirty="0">
                <a:solidFill>
                  <a:schemeClr val="accent6"/>
                </a:solidFill>
                <a:latin typeface="Barlow" pitchFamily="2" charset="77"/>
              </a:rPr>
              <a:t>6</a:t>
            </a:r>
          </a:p>
        </p:txBody>
      </p:sp>
      <p:sp>
        <p:nvSpPr>
          <p:cNvPr id="10" name="Google Shape;221;p33">
            <a:extLst>
              <a:ext uri="{FF2B5EF4-FFF2-40B4-BE49-F238E27FC236}">
                <a16:creationId xmlns:a16="http://schemas.microsoft.com/office/drawing/2014/main" id="{41ABE699-E6E6-BA79-319F-FE80A6047F6C}"/>
              </a:ext>
            </a:extLst>
          </p:cNvPr>
          <p:cNvSpPr/>
          <p:nvPr/>
        </p:nvSpPr>
        <p:spPr>
          <a:xfrm>
            <a:off x="405276" y="293488"/>
            <a:ext cx="268018" cy="268018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8635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1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9" grpId="0" uiExpand="1" build="p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>
          <a:extLst>
            <a:ext uri="{FF2B5EF4-FFF2-40B4-BE49-F238E27FC236}">
              <a16:creationId xmlns:a16="http://schemas.microsoft.com/office/drawing/2014/main" id="{F4B3460E-1E4B-2AB6-BAAC-84599F750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5">
            <a:extLst>
              <a:ext uri="{FF2B5EF4-FFF2-40B4-BE49-F238E27FC236}">
                <a16:creationId xmlns:a16="http://schemas.microsoft.com/office/drawing/2014/main" id="{69179601-933A-E9DE-6A75-9C0C81C483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Post-processing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0D15D7-8EB2-7403-4648-48AA8A250C9A}"/>
              </a:ext>
            </a:extLst>
          </p:cNvPr>
          <p:cNvSpPr txBox="1"/>
          <p:nvPr/>
        </p:nvSpPr>
        <p:spPr>
          <a:xfrm>
            <a:off x="3879845" y="1002718"/>
            <a:ext cx="1354858" cy="646331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NL" sz="1800" dirty="0">
                <a:solidFill>
                  <a:schemeClr val="accent6"/>
                </a:solidFill>
                <a:latin typeface="Barlow" pitchFamily="2" charset="77"/>
              </a:rPr>
              <a:t>Synthetic</a:t>
            </a:r>
          </a:p>
          <a:p>
            <a:pPr algn="ctr"/>
            <a:r>
              <a:rPr lang="en-NL" sz="1800" dirty="0">
                <a:solidFill>
                  <a:schemeClr val="accent6"/>
                </a:solidFill>
                <a:latin typeface="Barlow" pitchFamily="2" charset="77"/>
              </a:rPr>
              <a:t>line profiles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483F796-173B-2ECF-8788-1718CBBB6FC1}"/>
              </a:ext>
            </a:extLst>
          </p:cNvPr>
          <p:cNvSpPr/>
          <p:nvPr/>
        </p:nvSpPr>
        <p:spPr>
          <a:xfrm>
            <a:off x="3766699" y="940725"/>
            <a:ext cx="1581150" cy="770184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F5FD07C-1CF1-A2EB-0494-FCD7E4E13359}"/>
              </a:ext>
            </a:extLst>
          </p:cNvPr>
          <p:cNvCxnSpPr>
            <a:cxnSpLocks/>
          </p:cNvCxnSpPr>
          <p:nvPr/>
        </p:nvCxnSpPr>
        <p:spPr>
          <a:xfrm>
            <a:off x="4572001" y="1710909"/>
            <a:ext cx="0" cy="249023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959D8F8-29B4-EF52-29BB-E239FE191595}"/>
              </a:ext>
            </a:extLst>
          </p:cNvPr>
          <p:cNvSpPr txBox="1"/>
          <p:nvPr/>
        </p:nvSpPr>
        <p:spPr>
          <a:xfrm>
            <a:off x="2654649" y="1972338"/>
            <a:ext cx="3834704" cy="646331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NL" sz="1800" dirty="0">
                <a:solidFill>
                  <a:schemeClr val="accent6"/>
                </a:solidFill>
                <a:latin typeface="Barlow" pitchFamily="2" charset="77"/>
              </a:rPr>
              <a:t>Fit line profiles: </a:t>
            </a:r>
          </a:p>
          <a:p>
            <a:pPr algn="ctr"/>
            <a:r>
              <a:rPr lang="en-NL" sz="1800" dirty="0">
                <a:solidFill>
                  <a:schemeClr val="accent6"/>
                </a:solidFill>
                <a:latin typeface="Barlow" pitchFamily="2" charset="77"/>
              </a:rPr>
              <a:t>single &amp; </a:t>
            </a:r>
            <a:r>
              <a:rPr lang="en-GB" sz="1800" dirty="0">
                <a:solidFill>
                  <a:schemeClr val="accent6"/>
                </a:solidFill>
                <a:latin typeface="Barlow" pitchFamily="2" charset="77"/>
              </a:rPr>
              <a:t>m</a:t>
            </a:r>
            <a:r>
              <a:rPr lang="en-NL" sz="1800" dirty="0">
                <a:solidFill>
                  <a:schemeClr val="accent6"/>
                </a:solidFill>
                <a:latin typeface="Barlow" pitchFamily="2" charset="77"/>
              </a:rPr>
              <a:t>ulti-component Gaussians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B02753-D391-6191-45A7-CF1D0CB40F0F}"/>
              </a:ext>
            </a:extLst>
          </p:cNvPr>
          <p:cNvSpPr txBox="1"/>
          <p:nvPr/>
        </p:nvSpPr>
        <p:spPr>
          <a:xfrm>
            <a:off x="3532293" y="2883013"/>
            <a:ext cx="2079415" cy="646331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NL" sz="1800" dirty="0">
                <a:solidFill>
                  <a:schemeClr val="accent6"/>
                </a:solidFill>
                <a:latin typeface="Barlow" pitchFamily="2" charset="77"/>
              </a:rPr>
              <a:t>Determine best fit:</a:t>
            </a:r>
          </a:p>
          <a:p>
            <a:pPr algn="ctr"/>
            <a:r>
              <a:rPr lang="en-NL" sz="1800" dirty="0">
                <a:solidFill>
                  <a:schemeClr val="accent6"/>
                </a:solidFill>
                <a:latin typeface="Barlow" pitchFamily="2" charset="77"/>
              </a:rPr>
              <a:t>F-test &amp; AIC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647F7AF-E315-576D-9907-C052BC57E0F9}"/>
              </a:ext>
            </a:extLst>
          </p:cNvPr>
          <p:cNvSpPr txBox="1"/>
          <p:nvPr/>
        </p:nvSpPr>
        <p:spPr>
          <a:xfrm>
            <a:off x="764282" y="3813091"/>
            <a:ext cx="4344459" cy="646331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NL" sz="1800" dirty="0">
                <a:solidFill>
                  <a:schemeClr val="accent6"/>
                </a:solidFill>
                <a:latin typeface="Barlow" pitchFamily="2" charset="77"/>
              </a:rPr>
              <a:t>Output parameters:</a:t>
            </a:r>
          </a:p>
          <a:p>
            <a:pPr algn="ctr"/>
            <a:r>
              <a:rPr lang="en-GB" sz="1800" dirty="0">
                <a:solidFill>
                  <a:schemeClr val="accent6"/>
                </a:solidFill>
                <a:latin typeface="Barlow" pitchFamily="2" charset="77"/>
              </a:rPr>
              <a:t>n</a:t>
            </a:r>
            <a:r>
              <a:rPr lang="en-NL" sz="1800" dirty="0">
                <a:solidFill>
                  <a:schemeClr val="accent6"/>
                </a:solidFill>
                <a:latin typeface="Barlow" pitchFamily="2" charset="77"/>
              </a:rPr>
              <a:t>umber of components, </a:t>
            </a:r>
            <a:r>
              <a:rPr lang="en-GB" sz="1800" dirty="0">
                <a:solidFill>
                  <a:schemeClr val="accent6"/>
                </a:solidFill>
                <a:latin typeface="Barlow" pitchFamily="2" charset="77"/>
              </a:rPr>
              <a:t>mean, width, etc.</a:t>
            </a:r>
            <a:endParaRPr lang="en-NL" sz="1800" dirty="0">
              <a:solidFill>
                <a:schemeClr val="accent6"/>
              </a:solidFill>
              <a:latin typeface="Barlow" pitchFamily="2" charset="77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E333C2A-8D34-D3A5-FD76-0094977214C0}"/>
              </a:ext>
            </a:extLst>
          </p:cNvPr>
          <p:cNvCxnSpPr>
            <a:cxnSpLocks/>
          </p:cNvCxnSpPr>
          <p:nvPr/>
        </p:nvCxnSpPr>
        <p:spPr>
          <a:xfrm>
            <a:off x="4572001" y="2618669"/>
            <a:ext cx="0" cy="249023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031FD29-0936-D4A8-7B64-39AFEB3EBE2A}"/>
              </a:ext>
            </a:extLst>
          </p:cNvPr>
          <p:cNvCxnSpPr>
            <a:cxnSpLocks/>
          </p:cNvCxnSpPr>
          <p:nvPr/>
        </p:nvCxnSpPr>
        <p:spPr>
          <a:xfrm flipH="1">
            <a:off x="5347849" y="1328561"/>
            <a:ext cx="448490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DB8CE2D-63FD-BF64-3150-C87787498D72}"/>
              </a:ext>
            </a:extLst>
          </p:cNvPr>
          <p:cNvCxnSpPr>
            <a:cxnSpLocks/>
          </p:cNvCxnSpPr>
          <p:nvPr/>
        </p:nvCxnSpPr>
        <p:spPr>
          <a:xfrm>
            <a:off x="3308063" y="1328561"/>
            <a:ext cx="448459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B94CE338-1E4B-CB98-CBB8-1050C4DC32A7}"/>
              </a:ext>
            </a:extLst>
          </p:cNvPr>
          <p:cNvSpPr txBox="1"/>
          <p:nvPr/>
        </p:nvSpPr>
        <p:spPr>
          <a:xfrm>
            <a:off x="812395" y="1127298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800" dirty="0">
                <a:solidFill>
                  <a:schemeClr val="tx2"/>
                </a:solidFill>
                <a:latin typeface="Barlow" pitchFamily="2" charset="77"/>
              </a:rPr>
              <a:t>Velocity-based models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750FB04-1002-9707-72BD-1C800B7B86DD}"/>
              </a:ext>
            </a:extLst>
          </p:cNvPr>
          <p:cNvSpPr txBox="1"/>
          <p:nvPr/>
        </p:nvSpPr>
        <p:spPr>
          <a:xfrm>
            <a:off x="5796339" y="1127298"/>
            <a:ext cx="2784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800" dirty="0">
                <a:solidFill>
                  <a:schemeClr val="tx2"/>
                </a:solidFill>
                <a:latin typeface="Barlow" pitchFamily="2" charset="77"/>
              </a:rPr>
              <a:t>Momentum-based models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124191C-EA46-E78B-571E-EBBD09901D28}"/>
              </a:ext>
            </a:extLst>
          </p:cNvPr>
          <p:cNvSpPr txBox="1"/>
          <p:nvPr/>
        </p:nvSpPr>
        <p:spPr>
          <a:xfrm>
            <a:off x="5234703" y="3936201"/>
            <a:ext cx="489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L" sz="2000" dirty="0">
                <a:solidFill>
                  <a:schemeClr val="lt2"/>
                </a:solidFill>
                <a:latin typeface="Barlow Medium"/>
                <a:cs typeface="Barlow Medium"/>
                <a:sym typeface="Barlow"/>
              </a:rPr>
              <a:t>VS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CAFD708-EA01-A762-93B7-41A2CDABB427}"/>
              </a:ext>
            </a:extLst>
          </p:cNvPr>
          <p:cNvSpPr txBox="1"/>
          <p:nvPr/>
        </p:nvSpPr>
        <p:spPr>
          <a:xfrm>
            <a:off x="5849901" y="3951590"/>
            <a:ext cx="1957588" cy="369332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NL" sz="1800" dirty="0">
                <a:solidFill>
                  <a:schemeClr val="accent6"/>
                </a:solidFill>
                <a:latin typeface="Barlow" pitchFamily="2" charset="77"/>
              </a:rPr>
              <a:t>Input parameters</a:t>
            </a:r>
            <a:endParaRPr lang="en-NL" sz="1800" dirty="0">
              <a:solidFill>
                <a:schemeClr val="accent6"/>
              </a:solidFill>
              <a:latin typeface="Barlow" pitchFamily="2" charset="77"/>
            </a:endParaRPr>
          </a:p>
        </p:txBody>
      </p:sp>
      <p:cxnSp>
        <p:nvCxnSpPr>
          <p:cNvPr id="43" name="Elbow Connector 42">
            <a:extLst>
              <a:ext uri="{FF2B5EF4-FFF2-40B4-BE49-F238E27FC236}">
                <a16:creationId xmlns:a16="http://schemas.microsoft.com/office/drawing/2014/main" id="{ECA443C2-297E-70EB-932F-5DD50B83DC1F}"/>
              </a:ext>
            </a:extLst>
          </p:cNvPr>
          <p:cNvCxnSpPr>
            <a:cxnSpLocks/>
            <a:endCxn id="20" idx="0"/>
          </p:cNvCxnSpPr>
          <p:nvPr/>
        </p:nvCxnSpPr>
        <p:spPr>
          <a:xfrm rot="5400000">
            <a:off x="2930945" y="3211744"/>
            <a:ext cx="606914" cy="595780"/>
          </a:xfrm>
          <a:prstGeom prst="bentConnector3">
            <a:avLst>
              <a:gd name="adj1" fmla="val 1213"/>
            </a:avLst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EFEA8587-DE6C-B6EF-094B-BDB6276A8E21}"/>
              </a:ext>
            </a:extLst>
          </p:cNvPr>
          <p:cNvSpPr txBox="1"/>
          <p:nvPr/>
        </p:nvSpPr>
        <p:spPr>
          <a:xfrm>
            <a:off x="4876431" y="4539100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800" dirty="0">
                <a:solidFill>
                  <a:schemeClr val="accent6"/>
                </a:solidFill>
                <a:latin typeface="Barlow" pitchFamily="2" charset="77"/>
              </a:rPr>
              <a:t>Spearman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DCD1357-CE34-1ED0-0243-EC467E3BE7EC}"/>
              </a:ext>
            </a:extLst>
          </p:cNvPr>
          <p:cNvCxnSpPr>
            <a:cxnSpLocks/>
          </p:cNvCxnSpPr>
          <p:nvPr/>
        </p:nvCxnSpPr>
        <p:spPr>
          <a:xfrm flipV="1">
            <a:off x="5479320" y="4311565"/>
            <a:ext cx="0" cy="295714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1B4F2BA-9814-2523-605A-EDC603705324}"/>
              </a:ext>
            </a:extLst>
          </p:cNvPr>
          <p:cNvSpPr txBox="1"/>
          <p:nvPr/>
        </p:nvSpPr>
        <p:spPr>
          <a:xfrm>
            <a:off x="2577026" y="4866501"/>
            <a:ext cx="39899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1200" dirty="0">
                <a:solidFill>
                  <a:schemeClr val="accent6"/>
                </a:solidFill>
                <a:latin typeface="Barlow" pitchFamily="2" charset="77"/>
              </a:rPr>
              <a:t>Yuze Zhang - </a:t>
            </a:r>
            <a:r>
              <a:rPr lang="en-GB" sz="1200" dirty="0" err="1">
                <a:solidFill>
                  <a:schemeClr val="accent6"/>
                </a:solidFill>
                <a:latin typeface="Barlow" pitchFamily="2" charset="77"/>
              </a:rPr>
              <a:t>yuzezhang@mail.strw.leidenuniv.nl</a:t>
            </a:r>
            <a:r>
              <a:rPr lang="en-NL" sz="1200" dirty="0">
                <a:solidFill>
                  <a:schemeClr val="accent6"/>
                </a:solidFill>
                <a:latin typeface="Barlow" pitchFamily="2" charset="77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E92179-3317-FB3E-C7DA-56355FBD69F6}"/>
              </a:ext>
            </a:extLst>
          </p:cNvPr>
          <p:cNvSpPr txBox="1"/>
          <p:nvPr/>
        </p:nvSpPr>
        <p:spPr>
          <a:xfrm>
            <a:off x="8854090" y="4835723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b="1" dirty="0">
                <a:solidFill>
                  <a:schemeClr val="accent6"/>
                </a:solidFill>
                <a:latin typeface="Barlow" pitchFamily="2" charset="77"/>
              </a:rPr>
              <a:t>7</a:t>
            </a:r>
          </a:p>
        </p:txBody>
      </p:sp>
      <p:sp>
        <p:nvSpPr>
          <p:cNvPr id="8" name="Google Shape;221;p33">
            <a:extLst>
              <a:ext uri="{FF2B5EF4-FFF2-40B4-BE49-F238E27FC236}">
                <a16:creationId xmlns:a16="http://schemas.microsoft.com/office/drawing/2014/main" id="{F6F37812-424A-255B-4819-8B3D82B2ECA5}"/>
              </a:ext>
            </a:extLst>
          </p:cNvPr>
          <p:cNvSpPr/>
          <p:nvPr/>
        </p:nvSpPr>
        <p:spPr>
          <a:xfrm>
            <a:off x="8247017" y="571747"/>
            <a:ext cx="140165" cy="140165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4949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20" grpId="0" animBg="1"/>
      <p:bldP spid="41" grpId="0"/>
      <p:bldP spid="42" grpId="0" animBg="1"/>
      <p:bldP spid="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>
          <a:extLst>
            <a:ext uri="{FF2B5EF4-FFF2-40B4-BE49-F238E27FC236}">
              <a16:creationId xmlns:a16="http://schemas.microsoft.com/office/drawing/2014/main" id="{19D88391-2A7E-891F-B15A-0948BF81B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5">
            <a:extLst>
              <a:ext uri="{FF2B5EF4-FFF2-40B4-BE49-F238E27FC236}">
                <a16:creationId xmlns:a16="http://schemas.microsoft.com/office/drawing/2014/main" id="{B7A835CA-6A13-CCB2-F6FB-8CF7303375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Input Parameters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4C82E8-426F-CA74-3AE1-48D865B20149}"/>
              </a:ext>
            </a:extLst>
          </p:cNvPr>
          <p:cNvSpPr txBox="1"/>
          <p:nvPr/>
        </p:nvSpPr>
        <p:spPr>
          <a:xfrm>
            <a:off x="713225" y="1230286"/>
            <a:ext cx="6777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000" dirty="0">
                <a:solidFill>
                  <a:schemeClr val="tx1"/>
                </a:solidFill>
                <a:latin typeface="Barlow" pitchFamily="2" charset="77"/>
              </a:rPr>
              <a:t>1. Concentration of molecular gas in the CND  (</a:t>
            </a:r>
            <a:r>
              <a:rPr lang="en-NL" sz="2000" i="1" dirty="0">
                <a:solidFill>
                  <a:schemeClr val="tx1"/>
                </a:solidFill>
                <a:latin typeface="Barlow" pitchFamily="2" charset="77"/>
              </a:rPr>
              <a:t>β</a:t>
            </a:r>
            <a:r>
              <a:rPr lang="en-NL" sz="2000" dirty="0">
                <a:solidFill>
                  <a:schemeClr val="tx1"/>
                </a:solidFill>
                <a:latin typeface="Barlow" pitchFamily="2" charset="77"/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CF62AF-EAEB-7517-51D7-E0BA75221DC6}"/>
              </a:ext>
            </a:extLst>
          </p:cNvPr>
          <p:cNvSpPr txBox="1"/>
          <p:nvPr/>
        </p:nvSpPr>
        <p:spPr>
          <a:xfrm>
            <a:off x="713225" y="1700963"/>
            <a:ext cx="7038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000" dirty="0">
                <a:solidFill>
                  <a:schemeClr val="tx1"/>
                </a:solidFill>
                <a:latin typeface="Barlow" pitchFamily="2" charset="77"/>
              </a:rPr>
              <a:t>2. Inclination of the AGN outflow (outflow deflection angle; °)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6C85C5-D068-ECA1-4077-2380C72D6C7E}"/>
              </a:ext>
            </a:extLst>
          </p:cNvPr>
          <p:cNvSpPr txBox="1"/>
          <p:nvPr/>
        </p:nvSpPr>
        <p:spPr>
          <a:xfrm>
            <a:off x="713225" y="2171640"/>
            <a:ext cx="7527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000" dirty="0">
                <a:solidFill>
                  <a:schemeClr val="tx1"/>
                </a:solidFill>
                <a:latin typeface="Barlow" pitchFamily="2" charset="77"/>
              </a:rPr>
              <a:t>3. Different parameters for complete- vs partial-outflow scenarios</a:t>
            </a:r>
          </a:p>
        </p:txBody>
      </p:sp>
      <p:sp>
        <p:nvSpPr>
          <p:cNvPr id="6" name="Google Shape;2204;p50">
            <a:extLst>
              <a:ext uri="{FF2B5EF4-FFF2-40B4-BE49-F238E27FC236}">
                <a16:creationId xmlns:a16="http://schemas.microsoft.com/office/drawing/2014/main" id="{633B89CB-3DA2-036A-CF4A-8B4B8ED4DA6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11624" y="3112993"/>
            <a:ext cx="3860376" cy="15219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000" dirty="0"/>
              <a:t>Speed </a:t>
            </a:r>
            <a:r>
              <a:rPr lang="nl-NL" sz="2000" dirty="0" err="1"/>
              <a:t>along</a:t>
            </a:r>
            <a:r>
              <a:rPr lang="nl-NL" sz="2000" dirty="0"/>
              <a:t> </a:t>
            </a:r>
            <a:r>
              <a:rPr lang="nl-NL" sz="2000" dirty="0" err="1"/>
              <a:t>the</a:t>
            </a:r>
            <a:r>
              <a:rPr lang="nl-NL" sz="2000" dirty="0"/>
              <a:t> </a:t>
            </a:r>
            <a:r>
              <a:rPr lang="nl-NL" sz="2000" dirty="0" err="1"/>
              <a:t>cone</a:t>
            </a:r>
            <a:r>
              <a:rPr lang="nl-NL" sz="2000" dirty="0"/>
              <a:t> </a:t>
            </a:r>
            <a:r>
              <a:rPr lang="nl-NL" sz="2000" dirty="0" err="1"/>
              <a:t>axis</a:t>
            </a:r>
            <a:endParaRPr lang="nl-NL"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nl-NL" sz="2000" dirty="0"/>
              <a:t>       (km s</a:t>
            </a:r>
            <a:r>
              <a:rPr lang="nl-NL" sz="2000" baseline="30000" dirty="0"/>
              <a:t>-1</a:t>
            </a:r>
            <a:r>
              <a:rPr lang="nl-NL" sz="2000" dirty="0"/>
              <a:t>)</a:t>
            </a:r>
          </a:p>
        </p:txBody>
      </p:sp>
      <p:sp>
        <p:nvSpPr>
          <p:cNvPr id="7" name="Google Shape;2205;p50">
            <a:extLst>
              <a:ext uri="{FF2B5EF4-FFF2-40B4-BE49-F238E27FC236}">
                <a16:creationId xmlns:a16="http://schemas.microsoft.com/office/drawing/2014/main" id="{8C9872E8-86C9-97D2-AB5F-739D1BBA0BB5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711625" y="2763893"/>
            <a:ext cx="3357232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lt2"/>
                </a:solidFill>
                <a:latin typeface="Barlow Medium"/>
                <a:cs typeface="Barlow Medium"/>
                <a:sym typeface="Barlow Medium"/>
              </a:rPr>
              <a:t>Velocity-based Models</a:t>
            </a:r>
            <a:endParaRPr sz="2400" dirty="0">
              <a:solidFill>
                <a:schemeClr val="lt2"/>
              </a:solidFill>
              <a:latin typeface="Barlow Medium"/>
              <a:cs typeface="Barlow Medium"/>
              <a:sym typeface="Barlow Medium"/>
            </a:endParaRPr>
          </a:p>
        </p:txBody>
      </p:sp>
      <p:sp>
        <p:nvSpPr>
          <p:cNvPr id="8" name="Google Shape;2204;p50">
            <a:extLst>
              <a:ext uri="{FF2B5EF4-FFF2-40B4-BE49-F238E27FC236}">
                <a16:creationId xmlns:a16="http://schemas.microsoft.com/office/drawing/2014/main" id="{EF55102E-06AA-561A-39D3-B2EBDA14A139}"/>
              </a:ext>
            </a:extLst>
          </p:cNvPr>
          <p:cNvSpPr txBox="1">
            <a:spLocks/>
          </p:cNvSpPr>
          <p:nvPr/>
        </p:nvSpPr>
        <p:spPr>
          <a:xfrm>
            <a:off x="4572000" y="3112993"/>
            <a:ext cx="4247909" cy="1707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Efficiency of momentum transfer</a:t>
            </a:r>
          </a:p>
          <a:p>
            <a:pPr marL="0" indent="0"/>
            <a:r>
              <a:rPr lang="en-GB" sz="2000" dirty="0"/>
              <a:t>       (</a:t>
            </a:r>
            <a:r>
              <a:rPr lang="en-GB" sz="2500" i="1" dirty="0" err="1"/>
              <a:t>ε</a:t>
            </a:r>
            <a:r>
              <a:rPr lang="en-GB" sz="2000" dirty="0"/>
              <a:t>)</a:t>
            </a:r>
          </a:p>
        </p:txBody>
      </p:sp>
      <p:sp>
        <p:nvSpPr>
          <p:cNvPr id="9" name="Google Shape;2205;p50">
            <a:extLst>
              <a:ext uri="{FF2B5EF4-FFF2-40B4-BE49-F238E27FC236}">
                <a16:creationId xmlns:a16="http://schemas.microsoft.com/office/drawing/2014/main" id="{8CA0F4C9-E8FB-5BFE-D6EA-A4AF338A953F}"/>
              </a:ext>
            </a:extLst>
          </p:cNvPr>
          <p:cNvSpPr txBox="1">
            <a:spLocks/>
          </p:cNvSpPr>
          <p:nvPr/>
        </p:nvSpPr>
        <p:spPr>
          <a:xfrm>
            <a:off x="4572000" y="2763893"/>
            <a:ext cx="3703258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indent="0"/>
            <a:r>
              <a:rPr lang="en-GB" sz="2400" dirty="0">
                <a:solidFill>
                  <a:schemeClr val="lt2"/>
                </a:solidFill>
                <a:latin typeface="Barlow Medium"/>
                <a:cs typeface="Barlow Medium"/>
                <a:sym typeface="Barlow Medium"/>
              </a:rPr>
              <a:t>Momentum-based Models</a:t>
            </a:r>
          </a:p>
        </p:txBody>
      </p:sp>
      <p:sp>
        <p:nvSpPr>
          <p:cNvPr id="10" name="Google Shape;2205;p50">
            <a:extLst>
              <a:ext uri="{FF2B5EF4-FFF2-40B4-BE49-F238E27FC236}">
                <a16:creationId xmlns:a16="http://schemas.microsoft.com/office/drawing/2014/main" id="{390EDF71-BE7A-77E1-3269-2B9E3293A3C0}"/>
              </a:ext>
            </a:extLst>
          </p:cNvPr>
          <p:cNvSpPr txBox="1">
            <a:spLocks/>
          </p:cNvSpPr>
          <p:nvPr/>
        </p:nvSpPr>
        <p:spPr>
          <a:xfrm>
            <a:off x="1088288" y="4065168"/>
            <a:ext cx="6777823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indent="0" algn="ctr"/>
            <a:r>
              <a:rPr lang="en-GB" sz="2400" dirty="0">
                <a:solidFill>
                  <a:schemeClr val="lt2"/>
                </a:solidFill>
                <a:latin typeface="Barlow Medium"/>
                <a:cs typeface="Barlow Medium"/>
                <a:sym typeface="Barlow Medium"/>
              </a:rPr>
              <a:t>345 Distinct Models: 11,100 Synthetic Line Profiles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7A1913-D120-219C-F9EF-B8A30EF8235A}"/>
              </a:ext>
            </a:extLst>
          </p:cNvPr>
          <p:cNvSpPr txBox="1"/>
          <p:nvPr/>
        </p:nvSpPr>
        <p:spPr>
          <a:xfrm>
            <a:off x="2577026" y="4866501"/>
            <a:ext cx="39899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1200" dirty="0">
                <a:solidFill>
                  <a:schemeClr val="accent6"/>
                </a:solidFill>
                <a:latin typeface="Barlow" pitchFamily="2" charset="77"/>
              </a:rPr>
              <a:t>Yuze Zhang - </a:t>
            </a:r>
            <a:r>
              <a:rPr lang="en-GB" sz="1200" dirty="0" err="1">
                <a:solidFill>
                  <a:schemeClr val="accent6"/>
                </a:solidFill>
                <a:latin typeface="Barlow" pitchFamily="2" charset="77"/>
              </a:rPr>
              <a:t>yuzezhang@mail.strw.leidenuniv.nl</a:t>
            </a:r>
            <a:r>
              <a:rPr lang="en-NL" sz="1200" dirty="0">
                <a:solidFill>
                  <a:schemeClr val="accent6"/>
                </a:solidFill>
                <a:latin typeface="Barlow" pitchFamily="2" charset="77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FAE3A3-9DA5-1ED0-2F9B-52ADCC9402A2}"/>
              </a:ext>
            </a:extLst>
          </p:cNvPr>
          <p:cNvSpPr txBox="1"/>
          <p:nvPr/>
        </p:nvSpPr>
        <p:spPr>
          <a:xfrm>
            <a:off x="8854090" y="4835723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b="1" dirty="0">
                <a:solidFill>
                  <a:schemeClr val="accent6"/>
                </a:solidFill>
                <a:latin typeface="Barlow" pitchFamily="2" charset="77"/>
              </a:rPr>
              <a:t>8</a:t>
            </a:r>
          </a:p>
        </p:txBody>
      </p:sp>
      <p:sp>
        <p:nvSpPr>
          <p:cNvPr id="13" name="Google Shape;221;p33">
            <a:extLst>
              <a:ext uri="{FF2B5EF4-FFF2-40B4-BE49-F238E27FC236}">
                <a16:creationId xmlns:a16="http://schemas.microsoft.com/office/drawing/2014/main" id="{BF28F315-A43C-9DC0-9FF3-0F79042F6BC2}"/>
              </a:ext>
            </a:extLst>
          </p:cNvPr>
          <p:cNvSpPr/>
          <p:nvPr/>
        </p:nvSpPr>
        <p:spPr>
          <a:xfrm>
            <a:off x="8518059" y="4284617"/>
            <a:ext cx="286051" cy="286051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648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uiExpand="1" build="p"/>
      <p:bldP spid="7" grpId="0" build="p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7">
          <a:extLst>
            <a:ext uri="{FF2B5EF4-FFF2-40B4-BE49-F238E27FC236}">
              <a16:creationId xmlns:a16="http://schemas.microsoft.com/office/drawing/2014/main" id="{22A1A997-96C9-5CC5-53CD-6B4DAE59F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557;p59">
            <a:extLst>
              <a:ext uri="{FF2B5EF4-FFF2-40B4-BE49-F238E27FC236}">
                <a16:creationId xmlns:a16="http://schemas.microsoft.com/office/drawing/2014/main" id="{F75FE9DA-6817-C914-B042-DCF0D492A2F0}"/>
              </a:ext>
            </a:extLst>
          </p:cNvPr>
          <p:cNvSpPr/>
          <p:nvPr/>
        </p:nvSpPr>
        <p:spPr>
          <a:xfrm>
            <a:off x="167943" y="3578683"/>
            <a:ext cx="273600" cy="2736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2557;p59">
            <a:extLst>
              <a:ext uri="{FF2B5EF4-FFF2-40B4-BE49-F238E27FC236}">
                <a16:creationId xmlns:a16="http://schemas.microsoft.com/office/drawing/2014/main" id="{5C947602-7891-FE99-3E6A-00474732135C}"/>
              </a:ext>
            </a:extLst>
          </p:cNvPr>
          <p:cNvSpPr/>
          <p:nvPr/>
        </p:nvSpPr>
        <p:spPr>
          <a:xfrm>
            <a:off x="8710069" y="3780473"/>
            <a:ext cx="213000" cy="2130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2557;p59">
            <a:extLst>
              <a:ext uri="{FF2B5EF4-FFF2-40B4-BE49-F238E27FC236}">
                <a16:creationId xmlns:a16="http://schemas.microsoft.com/office/drawing/2014/main" id="{ACE75494-9547-EC15-9F34-7880FBCC7CF9}"/>
              </a:ext>
            </a:extLst>
          </p:cNvPr>
          <p:cNvSpPr/>
          <p:nvPr/>
        </p:nvSpPr>
        <p:spPr>
          <a:xfrm>
            <a:off x="6638395" y="232025"/>
            <a:ext cx="213000" cy="2130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7" name="Google Shape;2557;p59">
            <a:extLst>
              <a:ext uri="{FF2B5EF4-FFF2-40B4-BE49-F238E27FC236}">
                <a16:creationId xmlns:a16="http://schemas.microsoft.com/office/drawing/2014/main" id="{D24F4DF5-FB62-3B59-CEC0-C12996166036}"/>
              </a:ext>
            </a:extLst>
          </p:cNvPr>
          <p:cNvSpPr/>
          <p:nvPr/>
        </p:nvSpPr>
        <p:spPr>
          <a:xfrm>
            <a:off x="6854153" y="731375"/>
            <a:ext cx="213000" cy="2130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ADE712D-73D3-D774-97B3-67FE4EF39A7A}"/>
              </a:ext>
            </a:extLst>
          </p:cNvPr>
          <p:cNvSpPr/>
          <p:nvPr/>
        </p:nvSpPr>
        <p:spPr>
          <a:xfrm>
            <a:off x="384605" y="1230725"/>
            <a:ext cx="8374790" cy="3586367"/>
          </a:xfrm>
          <a:prstGeom prst="rect">
            <a:avLst/>
          </a:prstGeom>
          <a:solidFill>
            <a:schemeClr val="accent2">
              <a:alpha val="5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2550" name="Google Shape;2550;p59">
            <a:extLst>
              <a:ext uri="{FF2B5EF4-FFF2-40B4-BE49-F238E27FC236}">
                <a16:creationId xmlns:a16="http://schemas.microsoft.com/office/drawing/2014/main" id="{B3E07D61-A2D2-3A4C-F191-C38504E6911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Sensitivity Analysis (complete outflow)</a:t>
            </a:r>
            <a:endParaRPr dirty="0"/>
          </a:p>
        </p:txBody>
      </p:sp>
      <p:sp>
        <p:nvSpPr>
          <p:cNvPr id="2558" name="Google Shape;2558;p59">
            <a:extLst>
              <a:ext uri="{FF2B5EF4-FFF2-40B4-BE49-F238E27FC236}">
                <a16:creationId xmlns:a16="http://schemas.microsoft.com/office/drawing/2014/main" id="{25FC66DB-764B-CA42-6405-DED234C5CA0D}"/>
              </a:ext>
            </a:extLst>
          </p:cNvPr>
          <p:cNvSpPr/>
          <p:nvPr/>
        </p:nvSpPr>
        <p:spPr>
          <a:xfrm>
            <a:off x="2060213" y="2909564"/>
            <a:ext cx="213000" cy="2130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Picture 6" descr="A graph of lines and numbers&#10;&#10;AI-generated content may be incorrect.">
            <a:extLst>
              <a:ext uri="{FF2B5EF4-FFF2-40B4-BE49-F238E27FC236}">
                <a16:creationId xmlns:a16="http://schemas.microsoft.com/office/drawing/2014/main" id="{EE438502-25D2-619A-3025-3F3FA515A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570" y="1329305"/>
            <a:ext cx="6023479" cy="2212706"/>
          </a:xfrm>
          <a:prstGeom prst="rect">
            <a:avLst/>
          </a:prstGeom>
        </p:spPr>
      </p:pic>
      <p:pic>
        <p:nvPicPr>
          <p:cNvPr id="11" name="Picture 10" descr="A map of a weather forecast&#10;&#10;AI-generated content may be incorrect.">
            <a:extLst>
              <a:ext uri="{FF2B5EF4-FFF2-40B4-BE49-F238E27FC236}">
                <a16:creationId xmlns:a16="http://schemas.microsoft.com/office/drawing/2014/main" id="{C8B46787-EB82-9DCF-F79E-9D67724865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9049" y="1331798"/>
            <a:ext cx="2176402" cy="16981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532D7A-1D61-A704-9EA7-10A3ADA43575}"/>
              </a:ext>
            </a:extLst>
          </p:cNvPr>
          <p:cNvSpPr txBox="1"/>
          <p:nvPr/>
        </p:nvSpPr>
        <p:spPr>
          <a:xfrm>
            <a:off x="1057154" y="3671720"/>
            <a:ext cx="49365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000" dirty="0">
                <a:solidFill>
                  <a:schemeClr val="tx2"/>
                </a:solidFill>
                <a:latin typeface="Barlow"/>
                <a:sym typeface="Barlow"/>
              </a:rPr>
              <a:t>Increase inclination (decrease in angle)</a:t>
            </a:r>
          </a:p>
          <a:p>
            <a:pPr algn="ctr"/>
            <a:r>
              <a:rPr lang="en-NL" sz="2000" dirty="0">
                <a:solidFill>
                  <a:schemeClr val="tx2"/>
                </a:solidFill>
              </a:rPr>
              <a:t>Decrease in concentration (decrease in </a:t>
            </a:r>
            <a:r>
              <a:rPr lang="en-NL" sz="2000" i="1" dirty="0">
                <a:solidFill>
                  <a:schemeClr val="tx2"/>
                </a:solidFill>
              </a:rPr>
              <a:t>β</a:t>
            </a:r>
            <a:r>
              <a:rPr lang="en-NL" sz="2000" dirty="0">
                <a:solidFill>
                  <a:schemeClr val="tx2"/>
                </a:solidFill>
              </a:rPr>
              <a:t>)</a:t>
            </a:r>
          </a:p>
          <a:p>
            <a:pPr algn="ctr"/>
            <a:r>
              <a:rPr lang="en-NL" sz="2000" dirty="0">
                <a:solidFill>
                  <a:schemeClr val="tx2"/>
                </a:solidFill>
                <a:latin typeface="Barlow"/>
                <a:sym typeface="Barlow"/>
              </a:rPr>
              <a:t>Increase in speed</a:t>
            </a:r>
          </a:p>
        </p:txBody>
      </p:sp>
      <p:sp>
        <p:nvSpPr>
          <p:cNvPr id="14" name="Google Shape;4246;p75">
            <a:extLst>
              <a:ext uri="{FF2B5EF4-FFF2-40B4-BE49-F238E27FC236}">
                <a16:creationId xmlns:a16="http://schemas.microsoft.com/office/drawing/2014/main" id="{2EBFA27B-3A4E-CBED-9EAC-DFD3463C333F}"/>
              </a:ext>
            </a:extLst>
          </p:cNvPr>
          <p:cNvSpPr/>
          <p:nvPr/>
        </p:nvSpPr>
        <p:spPr>
          <a:xfrm>
            <a:off x="5993728" y="4040273"/>
            <a:ext cx="400110" cy="278427"/>
          </a:xfrm>
          <a:custGeom>
            <a:avLst/>
            <a:gdLst/>
            <a:ahLst/>
            <a:cxnLst/>
            <a:rect l="l" t="t" r="r" b="b"/>
            <a:pathLst>
              <a:path w="2756" h="1918" extrusionOk="0">
                <a:moveTo>
                  <a:pt x="1757" y="0"/>
                </a:moveTo>
                <a:cubicBezTo>
                  <a:pt x="1693" y="0"/>
                  <a:pt x="1630" y="25"/>
                  <a:pt x="1580" y="75"/>
                </a:cubicBezTo>
                <a:cubicBezTo>
                  <a:pt x="1479" y="176"/>
                  <a:pt x="1479" y="335"/>
                  <a:pt x="1580" y="436"/>
                </a:cubicBezTo>
                <a:lnTo>
                  <a:pt x="1768" y="623"/>
                </a:lnTo>
                <a:cubicBezTo>
                  <a:pt x="1797" y="652"/>
                  <a:pt x="1775" y="702"/>
                  <a:pt x="1739" y="702"/>
                </a:cubicBezTo>
                <a:lnTo>
                  <a:pt x="253" y="702"/>
                </a:lnTo>
                <a:cubicBezTo>
                  <a:pt x="116" y="702"/>
                  <a:pt x="1" y="818"/>
                  <a:pt x="1" y="962"/>
                </a:cubicBezTo>
                <a:cubicBezTo>
                  <a:pt x="1" y="1099"/>
                  <a:pt x="116" y="1215"/>
                  <a:pt x="253" y="1215"/>
                </a:cubicBezTo>
                <a:lnTo>
                  <a:pt x="1739" y="1215"/>
                </a:lnTo>
                <a:cubicBezTo>
                  <a:pt x="1775" y="1215"/>
                  <a:pt x="1797" y="1265"/>
                  <a:pt x="1768" y="1294"/>
                </a:cubicBezTo>
                <a:lnTo>
                  <a:pt x="1580" y="1481"/>
                </a:lnTo>
                <a:cubicBezTo>
                  <a:pt x="1479" y="1582"/>
                  <a:pt x="1479" y="1741"/>
                  <a:pt x="1580" y="1842"/>
                </a:cubicBezTo>
                <a:cubicBezTo>
                  <a:pt x="1631" y="1892"/>
                  <a:pt x="1696" y="1918"/>
                  <a:pt x="1760" y="1918"/>
                </a:cubicBezTo>
                <a:cubicBezTo>
                  <a:pt x="1825" y="1918"/>
                  <a:pt x="1890" y="1892"/>
                  <a:pt x="1941" y="1842"/>
                </a:cubicBezTo>
                <a:lnTo>
                  <a:pt x="2676" y="1106"/>
                </a:lnTo>
                <a:cubicBezTo>
                  <a:pt x="2756" y="1027"/>
                  <a:pt x="2756" y="897"/>
                  <a:pt x="2676" y="811"/>
                </a:cubicBezTo>
                <a:lnTo>
                  <a:pt x="1941" y="82"/>
                </a:lnTo>
                <a:cubicBezTo>
                  <a:pt x="1889" y="27"/>
                  <a:pt x="1823" y="0"/>
                  <a:pt x="1757" y="0"/>
                </a:cubicBezTo>
                <a:close/>
              </a:path>
            </a:pathLst>
          </a:custGeom>
          <a:solidFill>
            <a:schemeClr val="tx2"/>
          </a:solidFill>
          <a:ln w="9525" cap="flat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115D07-5D9F-716C-8EF1-627609AEB401}"/>
              </a:ext>
            </a:extLst>
          </p:cNvPr>
          <p:cNvSpPr txBox="1"/>
          <p:nvPr/>
        </p:nvSpPr>
        <p:spPr>
          <a:xfrm>
            <a:off x="6393838" y="3820118"/>
            <a:ext cx="17299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000" dirty="0">
                <a:solidFill>
                  <a:schemeClr val="tx2"/>
                </a:solidFill>
                <a:latin typeface="Barlow"/>
                <a:sym typeface="Barlow"/>
              </a:rPr>
              <a:t>More complex</a:t>
            </a:r>
          </a:p>
          <a:p>
            <a:pPr algn="ctr"/>
            <a:r>
              <a:rPr lang="nl-NL" sz="2000" dirty="0">
                <a:solidFill>
                  <a:schemeClr val="tx2"/>
                </a:solidFill>
                <a:latin typeface="Barlow"/>
                <a:sym typeface="Barlow"/>
              </a:rPr>
              <a:t>kinematics</a:t>
            </a:r>
            <a:endParaRPr lang="en-NL" sz="2000" dirty="0">
              <a:solidFill>
                <a:schemeClr val="tx2"/>
              </a:solidFill>
              <a:latin typeface="Barlow"/>
              <a:sym typeface="Barlow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96F347-BB4C-8284-1831-7A8C2EB94B18}"/>
              </a:ext>
            </a:extLst>
          </p:cNvPr>
          <p:cNvSpPr txBox="1"/>
          <p:nvPr/>
        </p:nvSpPr>
        <p:spPr>
          <a:xfrm>
            <a:off x="1009028" y="3467714"/>
            <a:ext cx="7825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>
                <a:solidFill>
                  <a:schemeClr val="tx2"/>
                </a:solidFill>
                <a:latin typeface="Barlow" pitchFamily="2" charset="77"/>
              </a:rPr>
              <a:t>I</a:t>
            </a:r>
            <a:r>
              <a:rPr lang="en-NL" sz="1000" b="1" dirty="0">
                <a:solidFill>
                  <a:schemeClr val="tx2"/>
                </a:solidFill>
                <a:latin typeface="Barlow" pitchFamily="2" charset="77"/>
              </a:rPr>
              <a:t>nclination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5E73E45-8F3A-3A47-1F43-5AE5BF0F3F75}"/>
              </a:ext>
            </a:extLst>
          </p:cNvPr>
          <p:cNvCxnSpPr/>
          <p:nvPr/>
        </p:nvCxnSpPr>
        <p:spPr>
          <a:xfrm flipH="1">
            <a:off x="1078542" y="3677067"/>
            <a:ext cx="632614" cy="0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6C735DE-2659-D490-03FB-1FF771258102}"/>
              </a:ext>
            </a:extLst>
          </p:cNvPr>
          <p:cNvSpPr txBox="1"/>
          <p:nvPr/>
        </p:nvSpPr>
        <p:spPr>
          <a:xfrm>
            <a:off x="2437404" y="3467714"/>
            <a:ext cx="10038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b="1" dirty="0">
                <a:solidFill>
                  <a:schemeClr val="tx2"/>
                </a:solidFill>
                <a:latin typeface="Barlow" pitchFamily="2" charset="77"/>
              </a:rPr>
              <a:t>C</a:t>
            </a:r>
            <a:r>
              <a:rPr lang="en-NL" sz="1000" b="1" dirty="0">
                <a:solidFill>
                  <a:schemeClr val="tx2"/>
                </a:solidFill>
                <a:latin typeface="Barlow" pitchFamily="2" charset="77"/>
              </a:rPr>
              <a:t>oncentration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CC3AC8-3DE7-E397-2B4A-CF308366BD2E}"/>
              </a:ext>
            </a:extLst>
          </p:cNvPr>
          <p:cNvSpPr txBox="1"/>
          <p:nvPr/>
        </p:nvSpPr>
        <p:spPr>
          <a:xfrm>
            <a:off x="2577026" y="4866501"/>
            <a:ext cx="39899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1200" dirty="0">
                <a:solidFill>
                  <a:schemeClr val="accent6"/>
                </a:solidFill>
                <a:latin typeface="Barlow" pitchFamily="2" charset="77"/>
              </a:rPr>
              <a:t>Yuze Zhang - </a:t>
            </a:r>
            <a:r>
              <a:rPr lang="en-GB" sz="1200" dirty="0" err="1">
                <a:solidFill>
                  <a:schemeClr val="accent6"/>
                </a:solidFill>
                <a:latin typeface="Barlow" pitchFamily="2" charset="77"/>
              </a:rPr>
              <a:t>yuzezhang@mail.strw.leidenuniv.nl</a:t>
            </a:r>
            <a:r>
              <a:rPr lang="en-NL" sz="1200" dirty="0">
                <a:solidFill>
                  <a:schemeClr val="accent6"/>
                </a:solidFill>
                <a:latin typeface="Barlow" pitchFamily="2" charset="77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571ADA-EE0D-3E4F-1322-B5CF358F5B7E}"/>
              </a:ext>
            </a:extLst>
          </p:cNvPr>
          <p:cNvSpPr txBox="1"/>
          <p:nvPr/>
        </p:nvSpPr>
        <p:spPr>
          <a:xfrm>
            <a:off x="8854090" y="4835723"/>
            <a:ext cx="279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b="1" dirty="0">
                <a:solidFill>
                  <a:schemeClr val="accent6"/>
                </a:solidFill>
                <a:latin typeface="Barlow" pitchFamily="2" charset="77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84226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/>
      <p:bldP spid="14" grpId="0" animBg="1"/>
      <p:bldP spid="15" grpId="0"/>
      <p:bldP spid="16" grpId="0"/>
      <p:bldP spid="19" grpId="0"/>
    </p:bldLst>
  </p:timing>
</p:sld>
</file>

<file path=ppt/theme/theme1.xml><?xml version="1.0" encoding="utf-8"?>
<a:theme xmlns:a="http://schemas.openxmlformats.org/drawingml/2006/main" name="Earth Science Lesson: Satellites by Slidesgo">
  <a:themeElements>
    <a:clrScheme name="Simple Light">
      <a:dk1>
        <a:srgbClr val="F4F9FF"/>
      </a:dk1>
      <a:lt1>
        <a:srgbClr val="1D1D1D"/>
      </a:lt1>
      <a:dk2>
        <a:srgbClr val="428AA8"/>
      </a:dk2>
      <a:lt2>
        <a:srgbClr val="FFC654"/>
      </a:lt2>
      <a:accent1>
        <a:srgbClr val="D8E1EE"/>
      </a:accent1>
      <a:accent2>
        <a:srgbClr val="B2BDCE"/>
      </a:accent2>
      <a:accent3>
        <a:srgbClr val="8795AC"/>
      </a:accent3>
      <a:accent4>
        <a:srgbClr val="5C6B85"/>
      </a:accent4>
      <a:accent5>
        <a:srgbClr val="FFFFFF"/>
      </a:accent5>
      <a:accent6>
        <a:srgbClr val="FFFFFF"/>
      </a:accent6>
      <a:hlink>
        <a:srgbClr val="F4F9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19343</TotalTime>
  <Words>1403</Words>
  <Application>Microsoft Macintosh PowerPoint</Application>
  <PresentationFormat>On-screen Show (16:9)</PresentationFormat>
  <Paragraphs>279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Oswald</vt:lpstr>
      <vt:lpstr>Bebas Neue</vt:lpstr>
      <vt:lpstr>Barlow</vt:lpstr>
      <vt:lpstr>Oswald Medium</vt:lpstr>
      <vt:lpstr>Barlow Medium</vt:lpstr>
      <vt:lpstr>Arial</vt:lpstr>
      <vt:lpstr>Earth Science Lesson: Satellites by Slidesgo</vt:lpstr>
      <vt:lpstr>   Understanding AGN Molecular Outflows: Combining Radiative Transfer and Kinematics</vt:lpstr>
      <vt:lpstr>Roles of AGN Molecular Outflows in Galaxies</vt:lpstr>
      <vt:lpstr>From an Empirical Perspective (NGC 1068)</vt:lpstr>
      <vt:lpstr>Modeling AGN Molecular Outflows </vt:lpstr>
      <vt:lpstr>Model Setup</vt:lpstr>
      <vt:lpstr>Region Selection</vt:lpstr>
      <vt:lpstr>Post-processing</vt:lpstr>
      <vt:lpstr>Input Parameters</vt:lpstr>
      <vt:lpstr>Sensitivity Analysis (complete outflow)</vt:lpstr>
      <vt:lpstr>Sensitivity Analysis (complete outflow)</vt:lpstr>
      <vt:lpstr>Sensitivity Analysis (complete outflow)</vt:lpstr>
      <vt:lpstr>Sensitivity Analysis (complete outflow)</vt:lpstr>
      <vt:lpstr>Sensitivity Analysis (partial outflow)</vt:lpstr>
      <vt:lpstr>Sensitivity Analysis (partial outflow)</vt:lpstr>
      <vt:lpstr>Sensitivity Analysis (comparisons)</vt:lpstr>
      <vt:lpstr>Sensitivity Analysis (comparisons)</vt:lpstr>
      <vt:lpstr>Sensitivity Analysis (comparisons)</vt:lpstr>
      <vt:lpstr>Conclusions</vt:lpstr>
      <vt:lpstr>Model versus Observation: CO(3-2)/(2-1)</vt:lpstr>
      <vt:lpstr>Sensitivity Analysis (CND thickness)</vt:lpstr>
      <vt:lpstr>Sensitivity Analysis (CND thickness)</vt:lpstr>
      <vt:lpstr>Sensitivity Analysis (CND thickness)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Zhang, Y. (Yuze)</cp:lastModifiedBy>
  <cp:revision>69</cp:revision>
  <dcterms:modified xsi:type="dcterms:W3CDTF">2026-05-08T08:03:27Z</dcterms:modified>
</cp:coreProperties>
</file>