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354" r:id="rId3"/>
    <p:sldId id="360" r:id="rId4"/>
    <p:sldId id="332" r:id="rId5"/>
    <p:sldId id="355" r:id="rId6"/>
    <p:sldId id="333" r:id="rId7"/>
    <p:sldId id="358" r:id="rId8"/>
    <p:sldId id="370" r:id="rId9"/>
    <p:sldId id="363" r:id="rId10"/>
    <p:sldId id="371" r:id="rId11"/>
    <p:sldId id="334" r:id="rId12"/>
    <p:sldId id="351" r:id="rId13"/>
    <p:sldId id="359" r:id="rId14"/>
    <p:sldId id="356" r:id="rId15"/>
    <p:sldId id="349" r:id="rId16"/>
    <p:sldId id="362" r:id="rId17"/>
    <p:sldId id="366" r:id="rId18"/>
    <p:sldId id="367" r:id="rId19"/>
    <p:sldId id="369" r:id="rId20"/>
    <p:sldId id="372" r:id="rId21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1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85"/>
    <p:restoredTop sz="60920"/>
  </p:normalViewPr>
  <p:slideViewPr>
    <p:cSldViewPr snapToGrid="0">
      <p:cViewPr>
        <p:scale>
          <a:sx n="63" d="100"/>
          <a:sy n="63" d="100"/>
        </p:scale>
        <p:origin x="1224" y="344"/>
      </p:cViewPr>
      <p:guideLst/>
    </p:cSldViewPr>
  </p:slideViewPr>
  <p:notesTextViewPr>
    <p:cViewPr>
      <p:scale>
        <a:sx n="114" d="100"/>
        <a:sy n="114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79773-7C54-2845-95C6-87B5313D3A3A}" type="datetimeFigureOut">
              <a:rPr lang="en-NL" smtClean="0"/>
              <a:t>11/05/2026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3AB2C-2818-8B49-9AC4-F80CD4F3CD7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1791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E8599-5622-A446-8241-EC303703B736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46103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0AF29-F73F-A57E-211B-312576558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B8C06E-A70E-284E-1765-AB3FC0B195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763699-071F-91CB-258A-D92D6C71CC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893AA-EBFD-06C1-2F8F-ECAEFB7F49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E8599-5622-A446-8241-EC303703B736}" type="slidenum">
              <a:rPr lang="en-NL" smtClean="0"/>
              <a:t>10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58275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4E111-1856-6188-21FD-DF6B95EC5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BA492F-ED57-178D-882A-584CC44C1B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716679-F617-32F1-BE4C-7E38C2CA95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01DF0-058D-385E-89DB-31B1B58D86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E8599-5622-A446-8241-EC303703B736}" type="slidenum">
              <a:rPr lang="en-NL" smtClean="0"/>
              <a:t>11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88991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87B03-6FD1-58FB-D2EC-92BCE34F0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28D9FE-3C9E-FE9A-0D96-03BE3CC67C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D4F86A-6BE4-A30C-5E35-6C1154FEE7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2DC4D-2F68-16D7-F0F5-1BD25509EA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E8599-5622-A446-8241-EC303703B736}" type="slidenum">
              <a:rPr lang="en-NL" smtClean="0"/>
              <a:t>12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25337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160E6-8827-169A-5373-BA36DC87B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C2AE02-1771-56E7-4EDD-7094AD250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078BA3-3293-A650-D311-6DDDBEE414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40D2A-8AF5-6AF3-40F0-88749423F9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E8599-5622-A446-8241-EC303703B736}" type="slidenum">
              <a:rPr lang="en-NL" smtClean="0"/>
              <a:t>13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93017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86F58-D7B2-C717-0483-52F324030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CE3046-EE42-09CB-8771-34D4AED5FD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2AFD25-22E3-188D-27B3-7A328D234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7D527-09E8-32DD-28BB-459EB631C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E8599-5622-A446-8241-EC303703B736}" type="slidenum">
              <a:rPr lang="en-NL" smtClean="0"/>
              <a:t>14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1462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3DE0E-0786-8952-C976-4BF58DBE6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D1B221-5837-C8C2-6C63-CBBBDE465E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73E4CC-D6A8-5151-BF1B-58E949DC46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11262-B784-4E9E-9CAF-EB17AAF61F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E8599-5622-A446-8241-EC303703B736}" type="slidenum">
              <a:rPr lang="en-NL" smtClean="0"/>
              <a:t>15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6678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2DFB6-0C31-DF8E-E408-7EA8BE630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92C8A1-E96B-B510-F5CB-6733839850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F8C05C-0389-191A-7D60-813F7D2671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4A82E-D28A-5522-AA53-4BCCF528F9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E8599-5622-A446-8241-EC303703B736}" type="slidenum">
              <a:rPr lang="en-NL" smtClean="0"/>
              <a:t>16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55555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2C369-FC77-B2B9-B287-EDB11D9A2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AF4B9C-093C-C6B8-3272-6B0DEF264C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9BA7FD-87F0-311B-A5BD-0E027C5D7C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FEBF0-3EBA-0659-D6FE-BC9622079A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E8599-5622-A446-8241-EC303703B736}" type="slidenum">
              <a:rPr lang="en-NL" smtClean="0"/>
              <a:t>17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21814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F94B1-100F-7843-E16E-547DB8888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986CC1-DF6D-4708-1A83-F4C8855573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FD41AD-A47F-72E7-3BD7-4E9C20A855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962F2-43A3-C3FF-13A4-1D3B754106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E8599-5622-A446-8241-EC303703B736}" type="slidenum">
              <a:rPr lang="en-NL" smtClean="0"/>
              <a:t>18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43525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68D21-BC3B-2FD6-6ECD-B7EF67D16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AE32CA-2F88-7D6D-4E51-52E80741B5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0F367C-40F6-8C6F-08A7-5C6A23AF52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B25E8-682E-E83D-58D9-0F781F25A3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E8599-5622-A446-8241-EC303703B736}" type="slidenum">
              <a:rPr lang="en-NL" smtClean="0"/>
              <a:t>19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05754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FF10E-9F42-297F-0AE1-84138FE39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AD61E0-AB66-F38A-82BE-433465818F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CE148B-8F28-AAB3-4012-0CDD4B0207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216E0-3381-547C-55AC-489A837D06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E8599-5622-A446-8241-EC303703B736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372565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B037A-6044-3064-3FBB-1E61B4588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DC4E2B-EF9A-6D04-85AA-1BA53AFD5D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DBB908-2C56-484E-1066-85235839E1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429CF-9464-A792-877F-DA8EDF2393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E8599-5622-A446-8241-EC303703B736}" type="slidenum">
              <a:rPr lang="en-NL" smtClean="0"/>
              <a:t>20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33234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74A8F-6F72-C844-6B9B-FEFC11BA6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728D99-4F42-65E6-CBB4-96F354F7F8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89C0C7-E66A-F33D-D193-EEBEBA841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DFC71-79E4-D26A-D336-62E5FA73AB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E8599-5622-A446-8241-EC303703B736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59042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384F2-C522-4FDB-2302-8E931AECD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BFCA8D-9657-FC8D-52B3-F91C975899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05822E-E27A-E475-5F13-10685BF1C3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4E7A3-501D-05B1-92ED-070931C98A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E8599-5622-A446-8241-EC303703B736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16728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3AB2C-2818-8B49-9AC4-F80CD4F3CD7F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61743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571CC-3465-0C01-B714-FC81D6875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0049B9-AC03-B57D-32FC-5276634744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B9256D-8C04-9990-C4C3-1793C5B138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BF16C-3C7F-EFD4-13A8-573F90A56A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E8599-5622-A446-8241-EC303703B736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9273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3AB2C-2818-8B49-9AC4-F80CD4F3CD7F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29178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B0A26-EA86-88E6-EA7A-EDD0F399B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D3BEDF-3BFF-FBB1-B43A-FAA2CA1F5F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9DF950-E966-CF95-8E3D-8BAA2AD073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753CE-845F-2DD2-873F-D64195EFAF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E8599-5622-A446-8241-EC303703B736}" type="slidenum">
              <a:rPr lang="en-NL" smtClean="0"/>
              <a:t>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94008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AFFEE-4B18-8F69-024C-BB463ECAB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57B016-E2EC-54B1-7672-F58B7390C6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B53765-24F6-7C97-FE46-F209BF0C3A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9BE43-3C68-FD18-7B30-ACC6B4866F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E8599-5622-A446-8241-EC303703B736}" type="slidenum">
              <a:rPr lang="en-NL" smtClean="0"/>
              <a:t>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4443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7D5F5-EA8D-C00E-6C24-EB177C731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16985F-6E65-0E86-8EC2-5C299DA3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3C252-0C55-111E-BA12-FF4D9999B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4B42-5505-254F-9F08-A0013F043822}" type="datetimeFigureOut">
              <a:rPr lang="en-NL" smtClean="0"/>
              <a:t>11/05/2026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3F13F-446F-1AC9-D8A8-830C976EF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6D5A5-E6D2-7319-5F9E-315FC509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51C1-B393-6E41-90C2-88B5EF66B05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54364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27640-5A73-E6C9-D152-66CC8BC7C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7441D7-119F-5C1C-1C24-D4965C4688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1E3A2-A816-D664-5E39-6317263B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4B42-5505-254F-9F08-A0013F043822}" type="datetimeFigureOut">
              <a:rPr lang="en-NL" smtClean="0"/>
              <a:t>11/05/2026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0FC82-FC85-3C34-EC5E-9CBDC2ACC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B94C4-CCC9-409D-20A9-66D648B6E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51C1-B393-6E41-90C2-88B5EF66B05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5786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F607FC-DF2A-A0F5-92A2-7170C10733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A17B57-E1C6-6661-9043-8483BEDEE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4B451-08FE-C4A8-679D-7534FF12F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4B42-5505-254F-9F08-A0013F043822}" type="datetimeFigureOut">
              <a:rPr lang="en-NL" smtClean="0"/>
              <a:t>11/05/2026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50D12-42E8-1F6E-98BD-F72F46E4A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10883-7FB3-B947-08A3-A700B71F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51C1-B393-6E41-90C2-88B5EF66B05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0889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B033C-5402-6D51-6184-97B368335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FF6ED-2647-4F38-2C2E-343F85799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9A628-839C-72AB-FC1F-7B9D19658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4B42-5505-254F-9F08-A0013F043822}" type="datetimeFigureOut">
              <a:rPr lang="en-NL" smtClean="0"/>
              <a:t>11/05/2026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18DDC-3D2F-D8E3-FAAA-641DEC69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961DA-897E-0A68-C99E-122D5E2ED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51C1-B393-6E41-90C2-88B5EF66B05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1909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9DB78-61C3-C141-2566-F195AC44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DCE21-2820-AC15-8EEF-5739081D9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D5DEB-C646-E5DA-1593-8CB50045B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4B42-5505-254F-9F08-A0013F043822}" type="datetimeFigureOut">
              <a:rPr lang="en-NL" smtClean="0"/>
              <a:t>11/05/2026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03A1B-AACC-4AF9-F4A6-F55E70B4D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EE6CD-145A-DC7D-1FF1-944DFF096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51C1-B393-6E41-90C2-88B5EF66B05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33093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3AE6B-AFB0-C895-D7FC-F27FC919C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461BD-B445-0EA6-C78F-C628DC279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E45AD-55D8-0F65-3460-E003E463D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B122E-F906-9FFB-F158-F1FCA663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4B42-5505-254F-9F08-A0013F043822}" type="datetimeFigureOut">
              <a:rPr lang="en-NL" smtClean="0"/>
              <a:t>11/05/2026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68B94-E381-C5AB-7705-192139D0C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F3B9F-31A6-2CAE-5229-3C406F1A1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51C1-B393-6E41-90C2-88B5EF66B05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9939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9F875-F74A-C595-E07B-8AEE011C7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6B8AB-BDEE-E570-2541-26A213DC1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7BB501-23C4-FA63-5C84-FFE3559E4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672148-315A-1F96-58D3-89D701881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F53622-2D3A-668D-9B7C-7236776821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C4DB9D-E11F-C657-D1CE-C5B18DF46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4B42-5505-254F-9F08-A0013F043822}" type="datetimeFigureOut">
              <a:rPr lang="en-NL" smtClean="0"/>
              <a:t>11/05/2026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88EAD9-F84E-4CE7-2A6B-12A4DB36B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770E0-07E6-2A89-5041-A1120F50B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51C1-B393-6E41-90C2-88B5EF66B05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7599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B70C-E638-C526-E23D-4EE3D4054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41B312-7350-F67C-26B9-9E9397A77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4B42-5505-254F-9F08-A0013F043822}" type="datetimeFigureOut">
              <a:rPr lang="en-NL" smtClean="0"/>
              <a:t>11/05/2026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FB7B6-A2BB-9D9A-CC83-D8E2CBB5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C81B1-2BA3-5E1C-ACB3-A0B1CF6A0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51C1-B393-6E41-90C2-88B5EF66B05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54279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754CCA-C911-A18B-5672-EE2B06044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4B42-5505-254F-9F08-A0013F043822}" type="datetimeFigureOut">
              <a:rPr lang="en-NL" smtClean="0"/>
              <a:t>11/05/2026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2AFD22-5D95-231C-5545-473E02E4B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ED298-A53B-A48A-38A4-E02C76DBF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51C1-B393-6E41-90C2-88B5EF66B05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8449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EFC9-E93C-7688-7C2C-1E0D516F3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4AA71-B1B7-34B9-00BA-AFDC5C070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2FD914-C3AE-8561-7E7C-A454FF841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BD73E-B39C-510D-3678-4AA6DB350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4B42-5505-254F-9F08-A0013F043822}" type="datetimeFigureOut">
              <a:rPr lang="en-NL" smtClean="0"/>
              <a:t>11/05/2026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B2B7D-2DDD-72B1-57FE-063BF993D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E7FEE-BF59-9763-F571-193B18E6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51C1-B393-6E41-90C2-88B5EF66B05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70605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7C0AB-AE3E-7A00-2371-5D70E50AF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73D44B-C4F1-DC8B-4879-DE2C28F7B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74EBDF-4D0E-8515-8B48-CE4E08294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636E1-1EDB-634F-2D49-64C9DC076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4B42-5505-254F-9F08-A0013F043822}" type="datetimeFigureOut">
              <a:rPr lang="en-NL" smtClean="0"/>
              <a:t>11/05/2026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794D4-B731-A22A-E99D-A99BC27E2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A7F65-13C3-C3CD-3E49-E9313166B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51C1-B393-6E41-90C2-88B5EF66B05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5019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DB77B2-B49F-0F80-CB08-82B3BC616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F90F2-74AE-B678-4980-626E37BFF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0FC93-D729-EFE1-4E4E-27F3A0225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D44B42-5505-254F-9F08-A0013F043822}" type="datetimeFigureOut">
              <a:rPr lang="en-NL" smtClean="0"/>
              <a:t>11/05/2026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CC344-5D53-9BBA-5B97-D196398A0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A6DCF-0EAE-A30C-12ED-5C54312BE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2451C1-B393-6E41-90C2-88B5EF66B05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8781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DAEEFD-C4C3-89AB-8AA2-28631C014919}"/>
              </a:ext>
            </a:extLst>
          </p:cNvPr>
          <p:cNvSpPr txBox="1"/>
          <p:nvPr/>
        </p:nvSpPr>
        <p:spPr>
          <a:xfrm>
            <a:off x="2664985" y="2745070"/>
            <a:ext cx="68620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400" b="1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Beth Westoby</a:t>
            </a:r>
          </a:p>
          <a:p>
            <a:pPr algn="ctr"/>
            <a:r>
              <a:rPr lang="en-GB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PhD Student, Leiden Observatory</a:t>
            </a:r>
          </a:p>
          <a:p>
            <a:pPr algn="ctr"/>
            <a:endParaRPr lang="en-GB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GB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NL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ith M. Rybak, J. Hodge, </a:t>
            </a:r>
          </a:p>
          <a:p>
            <a:pPr algn="ctr"/>
            <a:r>
              <a:rPr lang="en-GB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T. Greve, P. van der Werf, G. </a:t>
            </a:r>
            <a:r>
              <a:rPr lang="en-GB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Sallaberry</a:t>
            </a:r>
            <a:r>
              <a:rPr lang="en-GB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</a:t>
            </a:r>
          </a:p>
          <a:p>
            <a:pPr algn="ctr"/>
            <a:r>
              <a:rPr lang="en-GB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N. </a:t>
            </a:r>
            <a:r>
              <a:rPr lang="en-GB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Geesink</a:t>
            </a:r>
            <a:r>
              <a:rPr lang="en-GB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M. </a:t>
            </a:r>
            <a:r>
              <a:rPr lang="en-GB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Polvora</a:t>
            </a:r>
            <a:r>
              <a:rPr lang="en-GB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 Fonesca, </a:t>
            </a:r>
          </a:p>
          <a:p>
            <a:pPr algn="ctr"/>
            <a:r>
              <a:rPr lang="en-GB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J. van </a:t>
            </a:r>
            <a:r>
              <a:rPr lang="en-GB" sz="20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Marrewijk</a:t>
            </a:r>
            <a:endParaRPr lang="en-NL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NL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NL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Netherlands Astronomy Conference 2026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05EE99-229B-E229-F082-B3AFF1F85120}"/>
              </a:ext>
            </a:extLst>
          </p:cNvPr>
          <p:cNvSpPr/>
          <p:nvPr/>
        </p:nvSpPr>
        <p:spPr>
          <a:xfrm>
            <a:off x="1" y="6302447"/>
            <a:ext cx="12192000" cy="55555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solidFill>
                <a:srgbClr val="002060"/>
              </a:solidFill>
            </a:endParaRPr>
          </a:p>
        </p:txBody>
      </p:sp>
      <p:pic>
        <p:nvPicPr>
          <p:cNvPr id="7" name="Picture 4" descr="Sterrewacht Logos">
            <a:extLst>
              <a:ext uri="{FF2B5EF4-FFF2-40B4-BE49-F238E27FC236}">
                <a16:creationId xmlns:a16="http://schemas.microsoft.com/office/drawing/2014/main" id="{E037F960-CFEF-9B42-A0B8-25EECE3EA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270" y="234880"/>
            <a:ext cx="1364955" cy="135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335A3C3-7FA9-287B-806F-E25B61E4F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1B91-0DCC-E747-9605-D523D34D1E78}" type="slidenum">
              <a:rPr lang="en-NL" smtClean="0">
                <a:solidFill>
                  <a:schemeClr val="bg1"/>
                </a:solidFill>
              </a:rPr>
              <a:t>1</a:t>
            </a:fld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B7897D-EF7B-22B6-136F-8C7CA2D9DF72}"/>
              </a:ext>
            </a:extLst>
          </p:cNvPr>
          <p:cNvSpPr txBox="1"/>
          <p:nvPr/>
        </p:nvSpPr>
        <p:spPr>
          <a:xfrm>
            <a:off x="329681" y="6417334"/>
            <a:ext cx="5371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200" dirty="0">
                <a:solidFill>
                  <a:schemeClr val="bg1"/>
                </a:solidFill>
              </a:rPr>
              <a:t>Beth Westoby | westoby@strw.leidenuniv.nl</a:t>
            </a:r>
          </a:p>
        </p:txBody>
      </p:sp>
      <p:pic>
        <p:nvPicPr>
          <p:cNvPr id="3" name="Picture 2" descr="A satellite in space with white text&#10;&#10;Description automatically generated">
            <a:extLst>
              <a:ext uri="{FF2B5EF4-FFF2-40B4-BE49-F238E27FC236}">
                <a16:creationId xmlns:a16="http://schemas.microsoft.com/office/drawing/2014/main" id="{07D20D8F-AE9F-F03C-724B-0096CD047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30" y="4749180"/>
            <a:ext cx="1494832" cy="1389600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745EA0E2-6D9F-7EB5-1D83-E2F17E26FC73}"/>
              </a:ext>
            </a:extLst>
          </p:cNvPr>
          <p:cNvSpPr/>
          <p:nvPr/>
        </p:nvSpPr>
        <p:spPr>
          <a:xfrm>
            <a:off x="867947" y="126880"/>
            <a:ext cx="108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DEAB93-B688-397B-DF78-F4DB837AE539}"/>
              </a:ext>
            </a:extLst>
          </p:cNvPr>
          <p:cNvSpPr txBox="1"/>
          <p:nvPr/>
        </p:nvSpPr>
        <p:spPr>
          <a:xfrm>
            <a:off x="-1" y="598858"/>
            <a:ext cx="1219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42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Exploring dense gas in </a:t>
            </a:r>
          </a:p>
          <a:p>
            <a:pPr algn="ctr"/>
            <a:r>
              <a:rPr lang="en-NL" sz="42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dusty star-forming galaxies </a:t>
            </a:r>
          </a:p>
          <a:p>
            <a:pPr algn="ctr"/>
            <a:r>
              <a:rPr lang="en-NL" sz="42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 ALMA Band 1</a:t>
            </a:r>
          </a:p>
        </p:txBody>
      </p:sp>
      <p:pic>
        <p:nvPicPr>
          <p:cNvPr id="13314" name="Picture 2" descr="Logo | NWO">
            <a:extLst>
              <a:ext uri="{FF2B5EF4-FFF2-40B4-BE49-F238E27FC236}">
                <a16:creationId xmlns:a16="http://schemas.microsoft.com/office/drawing/2014/main" id="{83D8F846-C5B2-B4B1-D6B9-A7BBF9C86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4" t="8398" r="32488" b="6425"/>
          <a:stretch>
            <a:fillRect/>
          </a:stretch>
        </p:blipFill>
        <p:spPr bwMode="auto">
          <a:xfrm>
            <a:off x="11121525" y="4693035"/>
            <a:ext cx="864402" cy="138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LEIDEN UNIVERSITY Logo PNG Vector (EPS) Free Download">
            <a:extLst>
              <a:ext uri="{FF2B5EF4-FFF2-40B4-BE49-F238E27FC236}">
                <a16:creationId xmlns:a16="http://schemas.microsoft.com/office/drawing/2014/main" id="{8CBF62D4-9520-C023-CEF4-4ED5B9E4D0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83" b="29524"/>
          <a:stretch>
            <a:fillRect/>
          </a:stretch>
        </p:blipFill>
        <p:spPr bwMode="auto">
          <a:xfrm>
            <a:off x="228530" y="234880"/>
            <a:ext cx="2565079" cy="104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44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C33AE-EE92-6BFC-5BDA-49C3E41F1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AA7721-80C2-70EC-1EAD-557ED0E8CD31}"/>
              </a:ext>
            </a:extLst>
          </p:cNvPr>
          <p:cNvSpPr/>
          <p:nvPr/>
        </p:nvSpPr>
        <p:spPr>
          <a:xfrm>
            <a:off x="1" y="6302447"/>
            <a:ext cx="12192000" cy="55555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5C9F7-F9E1-A92C-5E3C-97E3FB84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1B91-0DCC-E747-9605-D523D34D1E78}" type="slidenum">
              <a:rPr lang="en-NL" smtClean="0">
                <a:solidFill>
                  <a:schemeClr val="bg1"/>
                </a:solidFill>
              </a:rPr>
              <a:t>10</a:t>
            </a:fld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9F87C0-3563-604F-9304-FCDCD6CA71E5}"/>
              </a:ext>
            </a:extLst>
          </p:cNvPr>
          <p:cNvSpPr txBox="1"/>
          <p:nvPr/>
        </p:nvSpPr>
        <p:spPr>
          <a:xfrm>
            <a:off x="329681" y="6417334"/>
            <a:ext cx="5371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200" dirty="0">
                <a:solidFill>
                  <a:schemeClr val="bg1"/>
                </a:solidFill>
              </a:rPr>
              <a:t>Beth Westoby | westoby@strw.leidenuniv.nl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DACD33D-BB4F-1E75-E5D5-752CEC42E450}"/>
              </a:ext>
            </a:extLst>
          </p:cNvPr>
          <p:cNvSpPr/>
          <p:nvPr/>
        </p:nvSpPr>
        <p:spPr>
          <a:xfrm>
            <a:off x="902819" y="5315310"/>
            <a:ext cx="3148743" cy="72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6" name="Picture 5" descr="A diagram of gas and gas&#10;&#10;AI-generated content may be incorrect.">
            <a:extLst>
              <a:ext uri="{FF2B5EF4-FFF2-40B4-BE49-F238E27FC236}">
                <a16:creationId xmlns:a16="http://schemas.microsoft.com/office/drawing/2014/main" id="{CAB2A6B4-248E-2AE4-8E90-F8E309690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1325831"/>
            <a:ext cx="10636250" cy="39530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ECD8DA-E219-945B-A07E-938784C0B062}"/>
              </a:ext>
            </a:extLst>
          </p:cNvPr>
          <p:cNvSpPr txBox="1"/>
          <p:nvPr/>
        </p:nvSpPr>
        <p:spPr>
          <a:xfrm>
            <a:off x="438150" y="376332"/>
            <a:ext cx="11315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42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Galaxy Gas Content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640BBF-7DBC-0E08-AAE7-F2C10F79DE6F}"/>
              </a:ext>
            </a:extLst>
          </p:cNvPr>
          <p:cNvSpPr txBox="1"/>
          <p:nvPr/>
        </p:nvSpPr>
        <p:spPr>
          <a:xfrm>
            <a:off x="438150" y="5291325"/>
            <a:ext cx="550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From</a:t>
            </a:r>
            <a:r>
              <a:rPr lang="nl-NL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PRUSSIC III, Rybak+26</a:t>
            </a:r>
            <a:endParaRPr lang="en-NL" dirty="0">
              <a:solidFill>
                <a:srgbClr val="002060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A212E2-B6D4-7BD4-0AAE-BCDD3B5ACB10}"/>
              </a:ext>
            </a:extLst>
          </p:cNvPr>
          <p:cNvSpPr txBox="1"/>
          <p:nvPr/>
        </p:nvSpPr>
        <p:spPr>
          <a:xfrm>
            <a:off x="8319526" y="242368"/>
            <a:ext cx="55097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Only</a:t>
            </a:r>
            <a:r>
              <a:rPr lang="nl-NL" sz="24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10 </a:t>
            </a:r>
            <a:r>
              <a:rPr lang="nl-NL" sz="2400" dirty="0" err="1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detections</a:t>
            </a:r>
            <a:endParaRPr lang="nl-NL" sz="2400" dirty="0">
              <a:solidFill>
                <a:srgbClr val="002060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r>
              <a:rPr lang="nl-NL" sz="2400" dirty="0" err="1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Inhomogenous</a:t>
            </a:r>
            <a:r>
              <a:rPr lang="nl-NL" sz="24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sample</a:t>
            </a:r>
          </a:p>
          <a:p>
            <a:r>
              <a:rPr lang="nl-NL" sz="2400" dirty="0" err="1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Excitation</a:t>
            </a:r>
            <a:r>
              <a:rPr lang="nl-NL" sz="24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nl-NL" sz="2400" dirty="0" err="1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correction</a:t>
            </a:r>
            <a:endParaRPr lang="nl-NL" sz="2400" dirty="0">
              <a:solidFill>
                <a:srgbClr val="002060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endParaRPr lang="en-NL" sz="2400" dirty="0">
              <a:solidFill>
                <a:srgbClr val="002060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A8A49E-0FC0-EFD7-A22C-6393C049F51F}"/>
              </a:ext>
            </a:extLst>
          </p:cNvPr>
          <p:cNvSpPr txBox="1"/>
          <p:nvPr/>
        </p:nvSpPr>
        <p:spPr>
          <a:xfrm>
            <a:off x="6484978" y="606382"/>
            <a:ext cx="5509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Limitations</a:t>
            </a:r>
            <a:r>
              <a:rPr lang="nl-NL" sz="24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:</a:t>
            </a:r>
            <a:endParaRPr lang="en-NL" sz="2400" dirty="0">
              <a:solidFill>
                <a:srgbClr val="002060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11" name="Picture 10" descr="A graph of gas and gas&#10;&#10;AI-generated content may be incorrect.">
            <a:extLst>
              <a:ext uri="{FF2B5EF4-FFF2-40B4-BE49-F238E27FC236}">
                <a16:creationId xmlns:a16="http://schemas.microsoft.com/office/drawing/2014/main" id="{627E928F-CFAA-0581-EA2D-B94D1E9654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70"/>
          <a:stretch>
            <a:fillRect/>
          </a:stretch>
        </p:blipFill>
        <p:spPr>
          <a:xfrm>
            <a:off x="4216198" y="1986431"/>
            <a:ext cx="3636630" cy="314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16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DC8CB-1567-0FD9-273A-D248C91F8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276D71-1215-FAEB-EAD7-3EFD4A9138C2}"/>
              </a:ext>
            </a:extLst>
          </p:cNvPr>
          <p:cNvSpPr/>
          <p:nvPr/>
        </p:nvSpPr>
        <p:spPr>
          <a:xfrm>
            <a:off x="1" y="6302447"/>
            <a:ext cx="12192000" cy="55555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2B4FC-407C-3B0E-5F83-E2B91FD6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1B91-0DCC-E747-9605-D523D34D1E78}" type="slidenum">
              <a:rPr lang="en-GB" smtClean="0">
                <a:solidFill>
                  <a:schemeClr val="bg1"/>
                </a:solidFill>
              </a:rPr>
              <a:t>11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7412D6-D580-AB7A-F928-AB165B2A7ABB}"/>
              </a:ext>
            </a:extLst>
          </p:cNvPr>
          <p:cNvSpPr txBox="1"/>
          <p:nvPr/>
        </p:nvSpPr>
        <p:spPr>
          <a:xfrm>
            <a:off x="329681" y="6417334"/>
            <a:ext cx="5371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Beth Westoby | </a:t>
            </a:r>
            <a:r>
              <a:rPr lang="en-GB" sz="1200" dirty="0" err="1">
                <a:solidFill>
                  <a:schemeClr val="bg1"/>
                </a:solidFill>
              </a:rPr>
              <a:t>westoby@strw.leidenuniv.nl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265B74-3789-5525-A7F6-111B360DD9DF}"/>
              </a:ext>
            </a:extLst>
          </p:cNvPr>
          <p:cNvSpPr txBox="1"/>
          <p:nvPr/>
        </p:nvSpPr>
        <p:spPr>
          <a:xfrm>
            <a:off x="438150" y="376332"/>
            <a:ext cx="11315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SPT Dense Gas Survey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E520E18-899E-5244-0E97-53546C928A53}"/>
              </a:ext>
            </a:extLst>
          </p:cNvPr>
          <p:cNvSpPr/>
          <p:nvPr/>
        </p:nvSpPr>
        <p:spPr>
          <a:xfrm>
            <a:off x="902819" y="5315310"/>
            <a:ext cx="3148743" cy="72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47DC34-5F1E-65A2-BEC7-18B542D03983}"/>
              </a:ext>
            </a:extLst>
          </p:cNvPr>
          <p:cNvSpPr txBox="1"/>
          <p:nvPr/>
        </p:nvSpPr>
        <p:spPr>
          <a:xfrm>
            <a:off x="315946" y="1251418"/>
            <a:ext cx="61616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Aiming for detections of </a:t>
            </a:r>
          </a:p>
          <a:p>
            <a:r>
              <a:rPr lang="en-GB" sz="2400" dirty="0">
                <a:solidFill>
                  <a:srgbClr val="C0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(2-1) emission lines of </a:t>
            </a:r>
          </a:p>
          <a:p>
            <a:r>
              <a:rPr lang="en-GB" sz="2400" dirty="0">
                <a:solidFill>
                  <a:srgbClr val="C0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HCN, HCO</a:t>
            </a:r>
            <a:r>
              <a:rPr lang="en-GB" sz="2400" baseline="30000" dirty="0">
                <a:solidFill>
                  <a:srgbClr val="C0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+</a:t>
            </a:r>
            <a:r>
              <a:rPr lang="en-GB" sz="2400" dirty="0">
                <a:solidFill>
                  <a:srgbClr val="C0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and HNC</a:t>
            </a:r>
          </a:p>
          <a:p>
            <a:endParaRPr lang="en-GB" sz="2400" dirty="0">
              <a:solidFill>
                <a:srgbClr val="002060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10 SPT galaxies</a:t>
            </a:r>
          </a:p>
          <a:p>
            <a:r>
              <a:rPr lang="en-GB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(Wei𝜷+13, Reuter+20, </a:t>
            </a:r>
          </a:p>
          <a:p>
            <a:r>
              <a:rPr lang="en-GB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Reuter+23)</a:t>
            </a:r>
          </a:p>
          <a:p>
            <a:endParaRPr lang="en-GB" sz="2400" dirty="0">
              <a:solidFill>
                <a:srgbClr val="002060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z=2.5-3.5 with beam ~2-8”</a:t>
            </a:r>
          </a:p>
          <a:p>
            <a:r>
              <a:rPr lang="en-GB" sz="24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Previous CO detections</a:t>
            </a:r>
          </a:p>
          <a:p>
            <a:r>
              <a:rPr lang="en-GB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(Reuter+20)</a:t>
            </a:r>
          </a:p>
          <a:p>
            <a:r>
              <a:rPr lang="en-GB" sz="24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Band 6/7 Continuum</a:t>
            </a:r>
          </a:p>
          <a:p>
            <a:r>
              <a:rPr lang="en-GB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(Archive: Reuter, McKean, </a:t>
            </a:r>
          </a:p>
          <a:p>
            <a:r>
              <a:rPr lang="en-GB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Strandet, </a:t>
            </a:r>
            <a:r>
              <a:rPr lang="en-GB" dirty="0" err="1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Hezaveh</a:t>
            </a:r>
            <a:r>
              <a:rPr lang="en-GB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Bethermin</a:t>
            </a:r>
            <a:r>
              <a:rPr lang="en-GB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)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BC796A-E5D4-B290-3B14-0748B28A6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052" y="1161010"/>
            <a:ext cx="4872406" cy="397747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B562D23-FDBD-10DD-8E6C-59352333EA27}"/>
              </a:ext>
            </a:extLst>
          </p:cNvPr>
          <p:cNvSpPr/>
          <p:nvPr/>
        </p:nvSpPr>
        <p:spPr>
          <a:xfrm>
            <a:off x="6266319" y="3031466"/>
            <a:ext cx="631612" cy="35358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D540E5-3EC5-47B8-447A-37BBC81E0290}"/>
              </a:ext>
            </a:extLst>
          </p:cNvPr>
          <p:cNvSpPr txBox="1"/>
          <p:nvPr/>
        </p:nvSpPr>
        <p:spPr>
          <a:xfrm>
            <a:off x="6221356" y="5250318"/>
            <a:ext cx="5970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25hrs with </a:t>
            </a:r>
          </a:p>
          <a:p>
            <a:r>
              <a:rPr lang="en-GB" sz="24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ALMA Band 1</a:t>
            </a:r>
          </a:p>
        </p:txBody>
      </p: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90A43565-187F-F51C-51C2-40C28215315B}"/>
              </a:ext>
            </a:extLst>
          </p:cNvPr>
          <p:cNvCxnSpPr>
            <a:cxnSpLocks/>
            <a:stCxn id="27" idx="2"/>
          </p:cNvCxnSpPr>
          <p:nvPr/>
        </p:nvCxnSpPr>
        <p:spPr>
          <a:xfrm rot="16200000" flipH="1">
            <a:off x="6079037" y="3888140"/>
            <a:ext cx="1753434" cy="747258"/>
          </a:xfrm>
          <a:prstGeom prst="bentConnector3">
            <a:avLst>
              <a:gd name="adj1" fmla="val 50000"/>
            </a:avLst>
          </a:prstGeom>
          <a:ln w="5715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5" descr="News: Research | Physical Sciences Division | The University of Chicago">
            <a:extLst>
              <a:ext uri="{FF2B5EF4-FFF2-40B4-BE49-F238E27FC236}">
                <a16:creationId xmlns:a16="http://schemas.microsoft.com/office/drawing/2014/main" id="{DDF772A1-F2E4-FC15-1D6C-BA17DFCAF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168" y="248999"/>
            <a:ext cx="2768838" cy="276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ig Astronomy | New planetarium show at California Academy of Sciences">
            <a:extLst>
              <a:ext uri="{FF2B5EF4-FFF2-40B4-BE49-F238E27FC236}">
                <a16:creationId xmlns:a16="http://schemas.microsoft.com/office/drawing/2014/main" id="{DB1F19EF-0DF0-7067-187C-496960410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168" y="3175080"/>
            <a:ext cx="2768838" cy="276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C69EF1-FDA0-9FB8-EFA2-050D9D324D0C}"/>
              </a:ext>
            </a:extLst>
          </p:cNvPr>
          <p:cNvSpPr txBox="1"/>
          <p:nvPr/>
        </p:nvSpPr>
        <p:spPr>
          <a:xfrm>
            <a:off x="9208168" y="288668"/>
            <a:ext cx="6161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First Detected With </a:t>
            </a:r>
          </a:p>
          <a:p>
            <a:r>
              <a:rPr lang="en-GB" sz="2000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SPT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5804AF-8093-07C8-C5B2-FD7E655B871F}"/>
              </a:ext>
            </a:extLst>
          </p:cNvPr>
          <p:cNvSpPr txBox="1"/>
          <p:nvPr/>
        </p:nvSpPr>
        <p:spPr>
          <a:xfrm>
            <a:off x="9208168" y="3189366"/>
            <a:ext cx="6161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Dense Gas Observed </a:t>
            </a:r>
          </a:p>
          <a:p>
            <a:r>
              <a:rPr lang="en-GB" sz="2000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With ALMA</a:t>
            </a:r>
          </a:p>
        </p:txBody>
      </p:sp>
    </p:spTree>
    <p:extLst>
      <p:ext uri="{BB962C8B-B14F-4D97-AF65-F5344CB8AC3E}">
        <p14:creationId xmlns:p14="http://schemas.microsoft.com/office/powerpoint/2010/main" val="3958394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2BCB5-A182-7F86-7A94-EE6765A4B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4">
            <a:extLst>
              <a:ext uri="{FF2B5EF4-FFF2-40B4-BE49-F238E27FC236}">
                <a16:creationId xmlns:a16="http://schemas.microsoft.com/office/drawing/2014/main" id="{15EB6A56-9EF1-35F9-51F9-60621D1272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9895"/>
          <a:stretch>
            <a:fillRect/>
          </a:stretch>
        </p:blipFill>
        <p:spPr>
          <a:xfrm>
            <a:off x="1922200" y="3668483"/>
            <a:ext cx="7213295" cy="25763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A50080C-F417-34B3-4C9D-218D5D28DDCF}"/>
              </a:ext>
            </a:extLst>
          </p:cNvPr>
          <p:cNvSpPr/>
          <p:nvPr/>
        </p:nvSpPr>
        <p:spPr>
          <a:xfrm>
            <a:off x="1" y="6302447"/>
            <a:ext cx="12192000" cy="55555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9E8A1-A0E2-11B4-D34D-CEF0C2F8E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1B91-0DCC-E747-9605-D523D34D1E78}" type="slidenum">
              <a:rPr lang="en-GB" smtClean="0">
                <a:solidFill>
                  <a:schemeClr val="bg1"/>
                </a:solidFill>
              </a:rPr>
              <a:t>12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E61842-ABB3-D219-421F-514BCEE28128}"/>
              </a:ext>
            </a:extLst>
          </p:cNvPr>
          <p:cNvSpPr txBox="1"/>
          <p:nvPr/>
        </p:nvSpPr>
        <p:spPr>
          <a:xfrm>
            <a:off x="329681" y="6417334"/>
            <a:ext cx="5371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Beth Westoby | </a:t>
            </a:r>
            <a:r>
              <a:rPr lang="en-GB" sz="1200" dirty="0" err="1">
                <a:solidFill>
                  <a:schemeClr val="bg1"/>
                </a:solidFill>
              </a:rPr>
              <a:t>westoby@strw.leidenuniv.nl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9CFCF2-60B1-E510-9712-C92B6A6F2927}"/>
              </a:ext>
            </a:extLst>
          </p:cNvPr>
          <p:cNvSpPr txBox="1"/>
          <p:nvPr/>
        </p:nvSpPr>
        <p:spPr>
          <a:xfrm>
            <a:off x="222397" y="335846"/>
            <a:ext cx="11315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Detections of HCN, HNC &amp; HCO</a:t>
            </a:r>
            <a:r>
              <a:rPr lang="en-GB" sz="4200" b="1" baseline="30000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+</a:t>
            </a:r>
            <a:r>
              <a:rPr lang="en-GB" sz="42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r>
              <a:rPr lang="en-GB" sz="4200" b="1" u="sng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all 10 sources!</a:t>
            </a:r>
          </a:p>
        </p:txBody>
      </p:sp>
      <p:pic>
        <p:nvPicPr>
          <p:cNvPr id="11" name="Picture 2" descr="Work in Progress Stamp Vector Illustrati Afbeelding door Mahmudul-Hassan ·  Creative Fabrica">
            <a:extLst>
              <a:ext uri="{FF2B5EF4-FFF2-40B4-BE49-F238E27FC236}">
                <a16:creationId xmlns:a16="http://schemas.microsoft.com/office/drawing/2014/main" id="{3EA0958A-EE9C-CC4B-1166-14945C9EEB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8" t="24151" r="9847" b="24000"/>
          <a:stretch/>
        </p:blipFill>
        <p:spPr bwMode="auto">
          <a:xfrm rot="1051176">
            <a:off x="9037274" y="88184"/>
            <a:ext cx="3045276" cy="119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C6C05B09-D4BB-1122-63CE-CF1187571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968" y="1799225"/>
            <a:ext cx="1778184" cy="183974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A870AA3-8AC8-4ED2-3739-7CD80DC9009A}"/>
              </a:ext>
            </a:extLst>
          </p:cNvPr>
          <p:cNvSpPr txBox="1"/>
          <p:nvPr/>
        </p:nvSpPr>
        <p:spPr>
          <a:xfrm>
            <a:off x="2215122" y="2336789"/>
            <a:ext cx="6161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High-res </a:t>
            </a:r>
          </a:p>
          <a:p>
            <a:r>
              <a:rPr lang="en-GB" sz="20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ALMA </a:t>
            </a:r>
          </a:p>
          <a:p>
            <a:r>
              <a:rPr lang="en-GB" sz="20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Band 7 </a:t>
            </a:r>
          </a:p>
          <a:p>
            <a:r>
              <a:rPr lang="en-GB" sz="20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Continuum</a:t>
            </a:r>
          </a:p>
        </p:txBody>
      </p:sp>
      <p:pic>
        <p:nvPicPr>
          <p:cNvPr id="31" name="Picture 30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411268A7-9578-CEA3-D73F-5BE012582AD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1526" r="82394" b="16726"/>
          <a:stretch>
            <a:fillRect/>
          </a:stretch>
        </p:blipFill>
        <p:spPr>
          <a:xfrm flipH="1">
            <a:off x="470386" y="3172823"/>
            <a:ext cx="640390" cy="400110"/>
          </a:xfrm>
          <a:prstGeom prst="rect">
            <a:avLst/>
          </a:prstGeom>
        </p:spPr>
      </p:pic>
      <p:sp>
        <p:nvSpPr>
          <p:cNvPr id="34" name="AutoShape 4">
            <a:extLst>
              <a:ext uri="{FF2B5EF4-FFF2-40B4-BE49-F238E27FC236}">
                <a16:creationId xmlns:a16="http://schemas.microsoft.com/office/drawing/2014/main" id="{3EA651A7-782C-BFAF-BCC0-09ABF9BCDA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8EA67CE-6908-6B87-AFF1-CA4D3927A7D0}"/>
              </a:ext>
            </a:extLst>
          </p:cNvPr>
          <p:cNvSpPr txBox="1"/>
          <p:nvPr/>
        </p:nvSpPr>
        <p:spPr>
          <a:xfrm>
            <a:off x="4655905" y="3925070"/>
            <a:ext cx="6161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912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Bonus </a:t>
            </a:r>
          </a:p>
          <a:p>
            <a:r>
              <a:rPr lang="en-GB" sz="2000" dirty="0">
                <a:solidFill>
                  <a:srgbClr val="FF912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CCH!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EF1F6D-91E0-0CDA-167D-0FCBDA9EFE57}"/>
              </a:ext>
            </a:extLst>
          </p:cNvPr>
          <p:cNvSpPr txBox="1"/>
          <p:nvPr/>
        </p:nvSpPr>
        <p:spPr>
          <a:xfrm>
            <a:off x="495625" y="4282387"/>
            <a:ext cx="22098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Unresolved </a:t>
            </a:r>
          </a:p>
          <a:p>
            <a:r>
              <a:rPr lang="en-GB" sz="2000" dirty="0">
                <a:solidFill>
                  <a:srgbClr val="C0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ALMA </a:t>
            </a:r>
          </a:p>
          <a:p>
            <a:r>
              <a:rPr lang="en-GB" sz="2000" dirty="0">
                <a:solidFill>
                  <a:srgbClr val="C0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Band 1 </a:t>
            </a:r>
          </a:p>
          <a:p>
            <a:r>
              <a:rPr lang="en-GB" sz="2000" dirty="0">
                <a:solidFill>
                  <a:srgbClr val="C0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Emission</a:t>
            </a:r>
          </a:p>
          <a:p>
            <a:r>
              <a:rPr lang="en-GB" sz="2000" dirty="0">
                <a:solidFill>
                  <a:srgbClr val="C0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Lines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28A163D-7BF8-0675-6C2B-BE41D6E501D2}"/>
              </a:ext>
            </a:extLst>
          </p:cNvPr>
          <p:cNvSpPr/>
          <p:nvPr/>
        </p:nvSpPr>
        <p:spPr>
          <a:xfrm>
            <a:off x="702572" y="1980124"/>
            <a:ext cx="1328662" cy="12940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E8D4594A-BDFA-40DF-0739-55C32FF69061}"/>
              </a:ext>
            </a:extLst>
          </p:cNvPr>
          <p:cNvCxnSpPr>
            <a:cxnSpLocks/>
          </p:cNvCxnSpPr>
          <p:nvPr/>
        </p:nvCxnSpPr>
        <p:spPr>
          <a:xfrm>
            <a:off x="1290915" y="3323945"/>
            <a:ext cx="719988" cy="673819"/>
          </a:xfrm>
          <a:prstGeom prst="bentConnector3">
            <a:avLst>
              <a:gd name="adj1" fmla="val 2962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C29401AC-2995-C60C-B60F-347DFFB310EB}"/>
              </a:ext>
            </a:extLst>
          </p:cNvPr>
          <p:cNvSpPr txBox="1"/>
          <p:nvPr/>
        </p:nvSpPr>
        <p:spPr>
          <a:xfrm>
            <a:off x="3523496" y="1871260"/>
            <a:ext cx="5509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Example</a:t>
            </a:r>
            <a:r>
              <a:rPr lang="nl-NL" sz="24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:</a:t>
            </a:r>
          </a:p>
          <a:p>
            <a:r>
              <a:rPr lang="nl-NL" sz="2400" b="1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SPT402-45</a:t>
            </a:r>
          </a:p>
          <a:p>
            <a:r>
              <a:rPr lang="nl-NL" sz="2400" dirty="0" err="1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z</a:t>
            </a:r>
            <a:r>
              <a:rPr lang="nl-NL" sz="24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=2.68 </a:t>
            </a:r>
            <a:endParaRPr lang="en-NL" sz="2400" dirty="0">
              <a:solidFill>
                <a:srgbClr val="002060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92C5DA45-C785-17CF-B538-6D3AD71F513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8942" t="7303" r="20189" b="11013"/>
          <a:stretch>
            <a:fillRect/>
          </a:stretch>
        </p:blipFill>
        <p:spPr>
          <a:xfrm>
            <a:off x="5514975" y="1159006"/>
            <a:ext cx="2370518" cy="2385868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8032946A-4850-E046-6C96-5D37A6DC89E6}"/>
              </a:ext>
            </a:extLst>
          </p:cNvPr>
          <p:cNvSpPr txBox="1"/>
          <p:nvPr/>
        </p:nvSpPr>
        <p:spPr>
          <a:xfrm>
            <a:off x="6653115" y="1188173"/>
            <a:ext cx="550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HCN(2-1)</a:t>
            </a:r>
            <a:endParaRPr lang="en-NL" dirty="0">
              <a:solidFill>
                <a:schemeClr val="bg1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AB40BE87-1671-1337-50CC-7DD8B79298FE}"/>
              </a:ext>
            </a:extLst>
          </p:cNvPr>
          <p:cNvCxnSpPr>
            <a:cxnSpLocks/>
          </p:cNvCxnSpPr>
          <p:nvPr/>
        </p:nvCxnSpPr>
        <p:spPr>
          <a:xfrm rot="16200000" flipV="1">
            <a:off x="5457583" y="3796605"/>
            <a:ext cx="1102586" cy="538988"/>
          </a:xfrm>
          <a:prstGeom prst="bentConnector3">
            <a:avLst>
              <a:gd name="adj1" fmla="val -2008"/>
            </a:avLst>
          </a:prstGeom>
          <a:ln w="5715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161DF3A0-A6AD-A1EF-F238-53B16DCAE917}"/>
              </a:ext>
            </a:extLst>
          </p:cNvPr>
          <p:cNvSpPr txBox="1"/>
          <p:nvPr/>
        </p:nvSpPr>
        <p:spPr>
          <a:xfrm>
            <a:off x="6069676" y="3517750"/>
            <a:ext cx="616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6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HCN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3FDD145-AEC6-000E-91DC-0031F9E35261}"/>
              </a:ext>
            </a:extLst>
          </p:cNvPr>
          <p:cNvSpPr txBox="1"/>
          <p:nvPr/>
        </p:nvSpPr>
        <p:spPr>
          <a:xfrm>
            <a:off x="6653115" y="3774438"/>
            <a:ext cx="616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4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HCO</a:t>
            </a:r>
            <a:r>
              <a:rPr lang="en-GB" sz="2000" baseline="30000" dirty="0">
                <a:solidFill>
                  <a:schemeClr val="accent4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+</a:t>
            </a:r>
          </a:p>
        </p:txBody>
      </p:sp>
      <p:cxnSp>
        <p:nvCxnSpPr>
          <p:cNvPr id="81" name="Elbow Connector 80">
            <a:extLst>
              <a:ext uri="{FF2B5EF4-FFF2-40B4-BE49-F238E27FC236}">
                <a16:creationId xmlns:a16="http://schemas.microsoft.com/office/drawing/2014/main" id="{E5EC62D9-7A32-DFB9-0044-E619F5EE76E5}"/>
              </a:ext>
            </a:extLst>
          </p:cNvPr>
          <p:cNvCxnSpPr>
            <a:cxnSpLocks/>
          </p:cNvCxnSpPr>
          <p:nvPr/>
        </p:nvCxnSpPr>
        <p:spPr>
          <a:xfrm flipV="1">
            <a:off x="7030100" y="3033426"/>
            <a:ext cx="1812506" cy="1583967"/>
          </a:xfrm>
          <a:prstGeom prst="bentConnector3">
            <a:avLst>
              <a:gd name="adj1" fmla="val 59406"/>
            </a:avLst>
          </a:prstGeom>
          <a:ln w="57150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8A12D1AC-A6D1-FFA4-AC9B-24F2315F4BDC}"/>
              </a:ext>
            </a:extLst>
          </p:cNvPr>
          <p:cNvSpPr txBox="1"/>
          <p:nvPr/>
        </p:nvSpPr>
        <p:spPr>
          <a:xfrm>
            <a:off x="8168240" y="3770825"/>
            <a:ext cx="61616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5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HNC</a:t>
            </a:r>
          </a:p>
        </p:txBody>
      </p:sp>
      <p:cxnSp>
        <p:nvCxnSpPr>
          <p:cNvPr id="87" name="Elbow Connector 86">
            <a:extLst>
              <a:ext uri="{FF2B5EF4-FFF2-40B4-BE49-F238E27FC236}">
                <a16:creationId xmlns:a16="http://schemas.microsoft.com/office/drawing/2014/main" id="{2F09E4DF-B1EC-4F5E-41CF-21F6D280D2F7}"/>
              </a:ext>
            </a:extLst>
          </p:cNvPr>
          <p:cNvCxnSpPr>
            <a:cxnSpLocks/>
          </p:cNvCxnSpPr>
          <p:nvPr/>
        </p:nvCxnSpPr>
        <p:spPr>
          <a:xfrm flipV="1">
            <a:off x="8548841" y="4503130"/>
            <a:ext cx="702993" cy="263050"/>
          </a:xfrm>
          <a:prstGeom prst="bentConnector3">
            <a:avLst>
              <a:gd name="adj1" fmla="val 47795"/>
            </a:avLst>
          </a:prstGeom>
          <a:ln w="57150"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0" name="Picture 89">
            <a:extLst>
              <a:ext uri="{FF2B5EF4-FFF2-40B4-BE49-F238E27FC236}">
                <a16:creationId xmlns:a16="http://schemas.microsoft.com/office/drawing/2014/main" id="{3079DE2E-E642-DB2A-0CA8-E6BA519A4EC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8944" t="7447" r="19771" b="12373"/>
          <a:stretch>
            <a:fillRect/>
          </a:stretch>
        </p:blipFill>
        <p:spPr>
          <a:xfrm>
            <a:off x="8843579" y="1184560"/>
            <a:ext cx="2405465" cy="2360314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C4D91D51-A880-8782-2FA3-50D698BAF460}"/>
              </a:ext>
            </a:extLst>
          </p:cNvPr>
          <p:cNvSpPr txBox="1"/>
          <p:nvPr/>
        </p:nvSpPr>
        <p:spPr>
          <a:xfrm>
            <a:off x="9921363" y="1186691"/>
            <a:ext cx="550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HCO</a:t>
            </a:r>
            <a:r>
              <a:rPr lang="nl-NL" baseline="30000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+</a:t>
            </a:r>
            <a:r>
              <a:rPr lang="nl-NL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(2-1)</a:t>
            </a:r>
            <a:endParaRPr lang="en-NL" dirty="0">
              <a:solidFill>
                <a:schemeClr val="bg1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59003F63-5D3F-D5F8-1836-1904924AF2A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8937" t="6944" r="20123" b="11542"/>
          <a:stretch>
            <a:fillRect/>
          </a:stretch>
        </p:blipFill>
        <p:spPr>
          <a:xfrm>
            <a:off x="9251834" y="3660228"/>
            <a:ext cx="2352737" cy="2360315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498F16B0-4F2A-B6C4-D2E9-980F6FBBAAD4}"/>
              </a:ext>
            </a:extLst>
          </p:cNvPr>
          <p:cNvSpPr txBox="1"/>
          <p:nvPr/>
        </p:nvSpPr>
        <p:spPr>
          <a:xfrm>
            <a:off x="10428202" y="3696461"/>
            <a:ext cx="550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HNC(2-1)</a:t>
            </a:r>
            <a:endParaRPr lang="en-NL" dirty="0">
              <a:solidFill>
                <a:schemeClr val="bg1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599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EA8CC-B589-F86B-CE5B-2AE9811D2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Work in Progress Stamp Vector Illustrati Afbeelding door Mahmudul-Hassan ·  Creative Fabrica">
            <a:extLst>
              <a:ext uri="{FF2B5EF4-FFF2-40B4-BE49-F238E27FC236}">
                <a16:creationId xmlns:a16="http://schemas.microsoft.com/office/drawing/2014/main" id="{094446BD-6C79-8476-9BB2-C9D740A21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8" t="24151" r="9847" b="24000"/>
          <a:stretch/>
        </p:blipFill>
        <p:spPr bwMode="auto">
          <a:xfrm rot="1051176">
            <a:off x="9111918" y="88184"/>
            <a:ext cx="3045276" cy="119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2C2E12-DAF1-9FC5-38A3-38672224C45A}"/>
              </a:ext>
            </a:extLst>
          </p:cNvPr>
          <p:cNvSpPr/>
          <p:nvPr/>
        </p:nvSpPr>
        <p:spPr>
          <a:xfrm>
            <a:off x="1" y="6302447"/>
            <a:ext cx="12192000" cy="55555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CD423-A04D-6101-774B-6E9ACB20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1B91-0DCC-E747-9605-D523D34D1E78}" type="slidenum">
              <a:rPr lang="en-GB" smtClean="0">
                <a:solidFill>
                  <a:schemeClr val="bg1"/>
                </a:solidFill>
              </a:rPr>
              <a:t>13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0518DC-0C38-E1E4-9347-95A8291CAC68}"/>
              </a:ext>
            </a:extLst>
          </p:cNvPr>
          <p:cNvSpPr txBox="1"/>
          <p:nvPr/>
        </p:nvSpPr>
        <p:spPr>
          <a:xfrm>
            <a:off x="329681" y="6417334"/>
            <a:ext cx="5371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Beth Westoby | </a:t>
            </a:r>
            <a:r>
              <a:rPr lang="en-GB" sz="1200" dirty="0" err="1">
                <a:solidFill>
                  <a:schemeClr val="bg1"/>
                </a:solidFill>
              </a:rPr>
              <a:t>westoby@strw.leidenuniv.nl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63D845-645F-0F24-8DD8-DF1C42E9C948}"/>
              </a:ext>
            </a:extLst>
          </p:cNvPr>
          <p:cNvSpPr txBox="1"/>
          <p:nvPr/>
        </p:nvSpPr>
        <p:spPr>
          <a:xfrm>
            <a:off x="222397" y="335846"/>
            <a:ext cx="11315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Enhanced SFE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8244D53-A6C8-55AF-3884-63CAC758894E}"/>
              </a:ext>
            </a:extLst>
          </p:cNvPr>
          <p:cNvSpPr/>
          <p:nvPr/>
        </p:nvSpPr>
        <p:spPr>
          <a:xfrm>
            <a:off x="902819" y="5315310"/>
            <a:ext cx="3148743" cy="72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0A1FD-C1F9-1724-2BCB-DED39BD22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9" y="1141668"/>
            <a:ext cx="5884218" cy="49641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DF2282-0887-02BF-25AC-C63A17E06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1685" y="1199990"/>
            <a:ext cx="6358402" cy="484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01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06BF4-73AE-B4AE-BC2B-39E3C3E12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0FDDB5-8542-585A-7D4C-1D31E5BF14D1}"/>
              </a:ext>
            </a:extLst>
          </p:cNvPr>
          <p:cNvSpPr/>
          <p:nvPr/>
        </p:nvSpPr>
        <p:spPr>
          <a:xfrm>
            <a:off x="1" y="6302447"/>
            <a:ext cx="12192000" cy="55555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1C79C-F64F-3628-85F1-7F7C9607B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1B91-0DCC-E747-9605-D523D34D1E78}" type="slidenum">
              <a:rPr lang="en-GB" smtClean="0">
                <a:solidFill>
                  <a:schemeClr val="bg1"/>
                </a:solidFill>
              </a:rPr>
              <a:t>14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041632-89F7-DA46-4C9D-61B011D0AF21}"/>
              </a:ext>
            </a:extLst>
          </p:cNvPr>
          <p:cNvSpPr txBox="1"/>
          <p:nvPr/>
        </p:nvSpPr>
        <p:spPr>
          <a:xfrm>
            <a:off x="329681" y="6417334"/>
            <a:ext cx="5371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Beth Westoby | </a:t>
            </a:r>
            <a:r>
              <a:rPr lang="en-GB" sz="1200" dirty="0" err="1">
                <a:solidFill>
                  <a:schemeClr val="bg1"/>
                </a:solidFill>
              </a:rPr>
              <a:t>westoby@strw.leidenuniv.nl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86E0CC-12C0-8F7F-3A8B-948048B544F0}"/>
              </a:ext>
            </a:extLst>
          </p:cNvPr>
          <p:cNvSpPr txBox="1"/>
          <p:nvPr/>
        </p:nvSpPr>
        <p:spPr>
          <a:xfrm>
            <a:off x="438150" y="376332"/>
            <a:ext cx="11315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Low dense gas fractions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00A40A6-2790-B12D-B4FC-4C5128764D0B}"/>
              </a:ext>
            </a:extLst>
          </p:cNvPr>
          <p:cNvSpPr/>
          <p:nvPr/>
        </p:nvSpPr>
        <p:spPr>
          <a:xfrm>
            <a:off x="902819" y="5315310"/>
            <a:ext cx="3148743" cy="72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2" descr="Work in Progress Stamp Vector Illustrati Afbeelding door Mahmudul-Hassan ·  Creative Fabrica">
            <a:extLst>
              <a:ext uri="{FF2B5EF4-FFF2-40B4-BE49-F238E27FC236}">
                <a16:creationId xmlns:a16="http://schemas.microsoft.com/office/drawing/2014/main" id="{8066D46D-43FA-94E2-6909-3019D0E682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8" t="24151" r="9847" b="24000"/>
          <a:stretch/>
        </p:blipFill>
        <p:spPr bwMode="auto">
          <a:xfrm rot="1051176">
            <a:off x="9037274" y="88184"/>
            <a:ext cx="3045276" cy="119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9FFDC-3AF6-367C-7753-DDABA1675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8636" y="1069483"/>
            <a:ext cx="6029187" cy="495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14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8C592-EB14-8AE1-6C1F-978D29093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65F49F-1E6E-612B-4F89-63317EA1A5CA}"/>
              </a:ext>
            </a:extLst>
          </p:cNvPr>
          <p:cNvSpPr/>
          <p:nvPr/>
        </p:nvSpPr>
        <p:spPr>
          <a:xfrm>
            <a:off x="1" y="6302447"/>
            <a:ext cx="12192000" cy="55555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E6629-1F0A-45A7-7829-12942271B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1B91-0DCC-E747-9605-D523D34D1E78}" type="slidenum">
              <a:rPr lang="en-NL" smtClean="0">
                <a:solidFill>
                  <a:schemeClr val="bg1"/>
                </a:solidFill>
              </a:rPr>
              <a:t>15</a:t>
            </a:fld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E104E2-D93E-7B3B-85DC-15C052FDE1D8}"/>
              </a:ext>
            </a:extLst>
          </p:cNvPr>
          <p:cNvSpPr txBox="1"/>
          <p:nvPr/>
        </p:nvSpPr>
        <p:spPr>
          <a:xfrm>
            <a:off x="329681" y="6417334"/>
            <a:ext cx="5371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200" dirty="0">
                <a:solidFill>
                  <a:schemeClr val="bg1"/>
                </a:solidFill>
              </a:rPr>
              <a:t>Beth Westoby | westoby@strw.leidenuniv.nl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2454FE-1A01-0692-B6E6-AB1631E94C24}"/>
              </a:ext>
            </a:extLst>
          </p:cNvPr>
          <p:cNvSpPr txBox="1"/>
          <p:nvPr/>
        </p:nvSpPr>
        <p:spPr>
          <a:xfrm>
            <a:off x="219075" y="453707"/>
            <a:ext cx="1175385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42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next?</a:t>
            </a:r>
          </a:p>
          <a:p>
            <a:endParaRPr lang="en-NL" sz="2800" dirty="0">
              <a:solidFill>
                <a:srgbClr val="00206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800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Stack spectra to increase sensitivity to fainter species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800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Improve constraints of cosmic dense gas density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800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Compare the dense gas lines to other lines available (eg OH+, [CI])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800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Expand parameter space with larger samples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L" sz="2800" dirty="0">
              <a:solidFill>
                <a:srgbClr val="00206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L" sz="2800" dirty="0">
              <a:solidFill>
                <a:srgbClr val="00206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B7EDDC-1698-CF9E-2C3A-6672E56B34EB}"/>
              </a:ext>
            </a:extLst>
          </p:cNvPr>
          <p:cNvSpPr txBox="1"/>
          <p:nvPr/>
        </p:nvSpPr>
        <p:spPr>
          <a:xfrm>
            <a:off x="6709610" y="5310855"/>
            <a:ext cx="6545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PRUSSICIII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Rybak+26</a:t>
            </a:r>
          </a:p>
          <a:p>
            <a:endParaRPr lang="en-NL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557D87-86DE-0D4E-6CD2-CE24A6E6B735}"/>
              </a:ext>
            </a:extLst>
          </p:cNvPr>
          <p:cNvSpPr/>
          <p:nvPr/>
        </p:nvSpPr>
        <p:spPr>
          <a:xfrm>
            <a:off x="11627485" y="3394531"/>
            <a:ext cx="345440" cy="2131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A graph of gas and gas&#10;&#10;AI-generated content may be incorrect.">
            <a:extLst>
              <a:ext uri="{FF2B5EF4-FFF2-40B4-BE49-F238E27FC236}">
                <a16:creationId xmlns:a16="http://schemas.microsoft.com/office/drawing/2014/main" id="{AE51394B-05D8-BB75-0E41-16C4BD5511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70"/>
          <a:stretch>
            <a:fillRect/>
          </a:stretch>
        </p:blipFill>
        <p:spPr>
          <a:xfrm>
            <a:off x="8118778" y="3000673"/>
            <a:ext cx="3726842" cy="321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35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37931-DADF-7D84-5726-C756E082C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D05420-2049-FE35-C3F2-7C9F16EBF1E5}"/>
              </a:ext>
            </a:extLst>
          </p:cNvPr>
          <p:cNvSpPr/>
          <p:nvPr/>
        </p:nvSpPr>
        <p:spPr>
          <a:xfrm>
            <a:off x="1" y="6302447"/>
            <a:ext cx="12192000" cy="55555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3CF66-967A-C4B0-2EA2-F1328942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1B91-0DCC-E747-9605-D523D34D1E78}" type="slidenum">
              <a:rPr lang="en-NL" smtClean="0">
                <a:solidFill>
                  <a:schemeClr val="bg1"/>
                </a:solidFill>
              </a:rPr>
              <a:t>16</a:t>
            </a:fld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DD0865-227F-42D3-B39E-8781E10283C6}"/>
              </a:ext>
            </a:extLst>
          </p:cNvPr>
          <p:cNvSpPr txBox="1"/>
          <p:nvPr/>
        </p:nvSpPr>
        <p:spPr>
          <a:xfrm>
            <a:off x="329681" y="6417334"/>
            <a:ext cx="5371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200" dirty="0">
                <a:solidFill>
                  <a:schemeClr val="bg1"/>
                </a:solidFill>
              </a:rPr>
              <a:t>Beth Westoby | westoby@strw.leidenuniv.nl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7CD52B-4B60-F351-B7AD-0A9A63B15A99}"/>
              </a:ext>
            </a:extLst>
          </p:cNvPr>
          <p:cNvSpPr txBox="1"/>
          <p:nvPr/>
        </p:nvSpPr>
        <p:spPr>
          <a:xfrm>
            <a:off x="4614130" y="5367497"/>
            <a:ext cx="29637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42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Thank you</a:t>
            </a:r>
            <a:endParaRPr lang="en-NL" sz="2800" b="1" u="sng" dirty="0">
              <a:solidFill>
                <a:srgbClr val="00206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NL" sz="4200" b="1" u="sng" dirty="0">
              <a:solidFill>
                <a:srgbClr val="00206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120B45-5E55-0310-266B-084FB8A21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58" y="338462"/>
            <a:ext cx="6358402" cy="48474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878763-A172-75FC-1CFF-111040674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380" y="320877"/>
            <a:ext cx="6029187" cy="495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54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9D0B0-53F5-5FC5-9C53-EFE90880C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DEAD0D0-3728-0E1F-629A-EE70B68A3462}"/>
              </a:ext>
            </a:extLst>
          </p:cNvPr>
          <p:cNvSpPr/>
          <p:nvPr/>
        </p:nvSpPr>
        <p:spPr>
          <a:xfrm>
            <a:off x="1" y="6302447"/>
            <a:ext cx="12192000" cy="55555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3B0BD-88DA-0953-8E1E-5B97E501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1B91-0DCC-E747-9605-D523D34D1E78}" type="slidenum">
              <a:rPr lang="en-NL" smtClean="0">
                <a:solidFill>
                  <a:schemeClr val="bg1"/>
                </a:solidFill>
              </a:rPr>
              <a:t>17</a:t>
            </a:fld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5AADD7-8112-8BB2-65FA-77F413819EEE}"/>
              </a:ext>
            </a:extLst>
          </p:cNvPr>
          <p:cNvSpPr txBox="1"/>
          <p:nvPr/>
        </p:nvSpPr>
        <p:spPr>
          <a:xfrm>
            <a:off x="329681" y="6417334"/>
            <a:ext cx="5371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200" dirty="0">
                <a:solidFill>
                  <a:schemeClr val="bg1"/>
                </a:solidFill>
              </a:rPr>
              <a:t>Beth Westoby | westoby@strw.leidenuniv.nl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E9A2A3-6ECF-5C3A-DE63-47628CAC24D2}"/>
              </a:ext>
            </a:extLst>
          </p:cNvPr>
          <p:cNvSpPr txBox="1"/>
          <p:nvPr/>
        </p:nvSpPr>
        <p:spPr>
          <a:xfrm>
            <a:off x="3947453" y="2709318"/>
            <a:ext cx="117538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42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Back-up Slides</a:t>
            </a:r>
          </a:p>
          <a:p>
            <a:endParaRPr lang="en-NL" sz="2800" b="1" u="sng" dirty="0">
              <a:solidFill>
                <a:srgbClr val="00206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NL" sz="4200" b="1" u="sng" dirty="0">
              <a:solidFill>
                <a:srgbClr val="00206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599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E8D05-785E-B7E9-83E6-B805D55AB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F9BC87-3D96-5A07-194C-D367F1C7921E}"/>
              </a:ext>
            </a:extLst>
          </p:cNvPr>
          <p:cNvSpPr/>
          <p:nvPr/>
        </p:nvSpPr>
        <p:spPr>
          <a:xfrm>
            <a:off x="1" y="6302447"/>
            <a:ext cx="12192000" cy="55555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E61E3-39B9-E5E9-CF17-79E9A40A8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1B91-0DCC-E747-9605-D523D34D1E78}" type="slidenum">
              <a:rPr lang="en-NL" smtClean="0">
                <a:solidFill>
                  <a:schemeClr val="bg1"/>
                </a:solidFill>
              </a:rPr>
              <a:t>18</a:t>
            </a:fld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5484EC-9D0D-C103-CB93-3A8E0E59D58C}"/>
              </a:ext>
            </a:extLst>
          </p:cNvPr>
          <p:cNvSpPr txBox="1"/>
          <p:nvPr/>
        </p:nvSpPr>
        <p:spPr>
          <a:xfrm>
            <a:off x="329681" y="6417334"/>
            <a:ext cx="5371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200" dirty="0">
                <a:solidFill>
                  <a:schemeClr val="bg1"/>
                </a:solidFill>
              </a:rPr>
              <a:t>Beth Westoby | westoby@strw.leidenuniv.nl</a:t>
            </a:r>
          </a:p>
        </p:txBody>
      </p:sp>
      <p:pic>
        <p:nvPicPr>
          <p:cNvPr id="3" name="Picture 2" descr="A diagram of a graph&#10;&#10;AI-generated content may be incorrect.">
            <a:extLst>
              <a:ext uri="{FF2B5EF4-FFF2-40B4-BE49-F238E27FC236}">
                <a16:creationId xmlns:a16="http://schemas.microsoft.com/office/drawing/2014/main" id="{2F3EB7D9-9A1D-8C15-0699-F6BB5EC70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72" y="914916"/>
            <a:ext cx="11836255" cy="39165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B2BCDE-B9DD-4697-4634-D2C355001612}"/>
              </a:ext>
            </a:extLst>
          </p:cNvPr>
          <p:cNvSpPr txBox="1"/>
          <p:nvPr/>
        </p:nvSpPr>
        <p:spPr>
          <a:xfrm>
            <a:off x="10674532" y="4885367"/>
            <a:ext cx="6545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PRUSSICIII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Rybak+26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587696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2448A-A6F1-D21D-2424-674E39652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A58DA1-DF6A-5625-9E02-7E68F735ED48}"/>
              </a:ext>
            </a:extLst>
          </p:cNvPr>
          <p:cNvSpPr/>
          <p:nvPr/>
        </p:nvSpPr>
        <p:spPr>
          <a:xfrm>
            <a:off x="1" y="6302447"/>
            <a:ext cx="12192000" cy="55555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F98A9-8720-468F-E022-56ADF48E4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1B91-0DCC-E747-9605-D523D34D1E78}" type="slidenum">
              <a:rPr lang="en-NL" smtClean="0">
                <a:solidFill>
                  <a:schemeClr val="bg1"/>
                </a:solidFill>
              </a:rPr>
              <a:t>19</a:t>
            </a:fld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5606FC-6FAC-9B26-E3E3-5683C21A676D}"/>
              </a:ext>
            </a:extLst>
          </p:cNvPr>
          <p:cNvSpPr txBox="1"/>
          <p:nvPr/>
        </p:nvSpPr>
        <p:spPr>
          <a:xfrm>
            <a:off x="329681" y="6417334"/>
            <a:ext cx="5371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200" dirty="0">
                <a:solidFill>
                  <a:schemeClr val="bg1"/>
                </a:solidFill>
              </a:rPr>
              <a:t>Beth Westoby | westoby@strw.leidenuniv.nl</a:t>
            </a:r>
          </a:p>
        </p:txBody>
      </p:sp>
      <p:pic>
        <p:nvPicPr>
          <p:cNvPr id="3" name="Picture 2" descr="A graph of a graph of a number of black dots and a blue dot&#10;&#10;AI-generated content may be incorrect.">
            <a:extLst>
              <a:ext uri="{FF2B5EF4-FFF2-40B4-BE49-F238E27FC236}">
                <a16:creationId xmlns:a16="http://schemas.microsoft.com/office/drawing/2014/main" id="{770A7060-F5CC-C3F7-5B78-1BC60EA732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644"/>
          <a:stretch>
            <a:fillRect/>
          </a:stretch>
        </p:blipFill>
        <p:spPr>
          <a:xfrm>
            <a:off x="329681" y="0"/>
            <a:ext cx="4306487" cy="3082591"/>
          </a:xfrm>
          <a:prstGeom prst="rect">
            <a:avLst/>
          </a:prstGeom>
        </p:spPr>
      </p:pic>
      <p:pic>
        <p:nvPicPr>
          <p:cNvPr id="5" name="Picture 4" descr="A graph of a graph of a number of black dots and a blue dot&#10;&#10;AI-generated content may be incorrect.">
            <a:extLst>
              <a:ext uri="{FF2B5EF4-FFF2-40B4-BE49-F238E27FC236}">
                <a16:creationId xmlns:a16="http://schemas.microsoft.com/office/drawing/2014/main" id="{1586BA86-26DA-CCCF-3B5C-06DDC33B7C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 t="2081" r="-356" b="-2081"/>
          <a:stretch>
            <a:fillRect/>
          </a:stretch>
        </p:blipFill>
        <p:spPr>
          <a:xfrm>
            <a:off x="329681" y="3135963"/>
            <a:ext cx="4498993" cy="32203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9D3154-7595-17A7-0F68-4C5C670C1C10}"/>
              </a:ext>
            </a:extLst>
          </p:cNvPr>
          <p:cNvSpPr txBox="1"/>
          <p:nvPr/>
        </p:nvSpPr>
        <p:spPr>
          <a:xfrm>
            <a:off x="2218765" y="163667"/>
            <a:ext cx="616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6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HCN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6F596D-1706-107A-3A51-AE1AB440997B}"/>
              </a:ext>
            </a:extLst>
          </p:cNvPr>
          <p:cNvSpPr txBox="1"/>
          <p:nvPr/>
        </p:nvSpPr>
        <p:spPr>
          <a:xfrm>
            <a:off x="2218765" y="3330151"/>
            <a:ext cx="616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4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HCO</a:t>
            </a:r>
            <a:r>
              <a:rPr lang="en-GB" sz="2000" baseline="30000" dirty="0">
                <a:solidFill>
                  <a:schemeClr val="accent4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+</a:t>
            </a:r>
          </a:p>
        </p:txBody>
      </p:sp>
      <p:pic>
        <p:nvPicPr>
          <p:cNvPr id="11" name="Picture 10" descr="A diagram of a graph&#10;&#10;AI-generated content may be incorrect.">
            <a:extLst>
              <a:ext uri="{FF2B5EF4-FFF2-40B4-BE49-F238E27FC236}">
                <a16:creationId xmlns:a16="http://schemas.microsoft.com/office/drawing/2014/main" id="{C4F0D924-C007-6593-53B7-BB87CA9B2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358" y="1186040"/>
            <a:ext cx="4393940" cy="42882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CFFCE2-7EB8-761E-6E38-DF19278A1E17}"/>
              </a:ext>
            </a:extLst>
          </p:cNvPr>
          <p:cNvSpPr txBox="1"/>
          <p:nvPr/>
        </p:nvSpPr>
        <p:spPr>
          <a:xfrm>
            <a:off x="9700059" y="4767933"/>
            <a:ext cx="6545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PRUSSICIII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Rybak+26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795049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9D501-0384-C5E1-ACDF-2618E4342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FB57D37-C97D-0701-87C6-180D51B4E555}"/>
              </a:ext>
            </a:extLst>
          </p:cNvPr>
          <p:cNvSpPr/>
          <p:nvPr/>
        </p:nvSpPr>
        <p:spPr>
          <a:xfrm>
            <a:off x="1" y="6302447"/>
            <a:ext cx="12192000" cy="55555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solidFill>
                <a:srgbClr val="002060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DF02058-CA4E-676D-8999-F87F036A0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1B91-0DCC-E747-9605-D523D34D1E78}" type="slidenum">
              <a:rPr lang="en-NL" smtClean="0">
                <a:solidFill>
                  <a:schemeClr val="bg1"/>
                </a:solidFill>
              </a:rPr>
              <a:t>2</a:t>
            </a:fld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72D17-9EAF-4441-5C2F-B53F8C893A35}"/>
              </a:ext>
            </a:extLst>
          </p:cNvPr>
          <p:cNvSpPr txBox="1"/>
          <p:nvPr/>
        </p:nvSpPr>
        <p:spPr>
          <a:xfrm>
            <a:off x="329681" y="6417334"/>
            <a:ext cx="5371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200" dirty="0">
                <a:solidFill>
                  <a:schemeClr val="bg1"/>
                </a:solidFill>
              </a:rPr>
              <a:t>Beth Westoby | westoby@strw.leidenuniv.nl</a:t>
            </a:r>
          </a:p>
        </p:txBody>
      </p:sp>
      <p:sp>
        <p:nvSpPr>
          <p:cNvPr id="56" name="Moon 55">
            <a:extLst>
              <a:ext uri="{FF2B5EF4-FFF2-40B4-BE49-F238E27FC236}">
                <a16:creationId xmlns:a16="http://schemas.microsoft.com/office/drawing/2014/main" id="{2D4D5731-32C9-59AB-CF08-26A2AE27C0F2}"/>
              </a:ext>
            </a:extLst>
          </p:cNvPr>
          <p:cNvSpPr/>
          <p:nvPr/>
        </p:nvSpPr>
        <p:spPr>
          <a:xfrm rot="16200000">
            <a:off x="868378" y="28344"/>
            <a:ext cx="144249" cy="1266343"/>
          </a:xfrm>
          <a:prstGeom prst="moon">
            <a:avLst>
              <a:gd name="adj" fmla="val 608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C2436F3-44D3-15B8-BA19-E62BE8807D54}"/>
              </a:ext>
            </a:extLst>
          </p:cNvPr>
          <p:cNvCxnSpPr>
            <a:cxnSpLocks/>
          </p:cNvCxnSpPr>
          <p:nvPr/>
        </p:nvCxnSpPr>
        <p:spPr>
          <a:xfrm flipH="1">
            <a:off x="746977" y="191129"/>
            <a:ext cx="143319" cy="470389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6E914BF-2A05-F1C0-012B-2BD94493CF29}"/>
              </a:ext>
            </a:extLst>
          </p:cNvPr>
          <p:cNvCxnSpPr>
            <a:cxnSpLocks/>
          </p:cNvCxnSpPr>
          <p:nvPr/>
        </p:nvCxnSpPr>
        <p:spPr>
          <a:xfrm>
            <a:off x="953597" y="188239"/>
            <a:ext cx="153865" cy="501162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BB2BE28E-8A06-5549-6701-D283618E6300}"/>
              </a:ext>
            </a:extLst>
          </p:cNvPr>
          <p:cNvSpPr/>
          <p:nvPr/>
        </p:nvSpPr>
        <p:spPr>
          <a:xfrm>
            <a:off x="867947" y="126880"/>
            <a:ext cx="108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D0D24D4-6830-354E-9A3C-D8933AB32AF5}"/>
              </a:ext>
            </a:extLst>
          </p:cNvPr>
          <p:cNvCxnSpPr>
            <a:cxnSpLocks/>
            <a:endCxn id="61" idx="3"/>
          </p:cNvCxnSpPr>
          <p:nvPr/>
        </p:nvCxnSpPr>
        <p:spPr>
          <a:xfrm flipH="1" flipV="1">
            <a:off x="975947" y="180880"/>
            <a:ext cx="597727" cy="41361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rapezium 64">
            <a:extLst>
              <a:ext uri="{FF2B5EF4-FFF2-40B4-BE49-F238E27FC236}">
                <a16:creationId xmlns:a16="http://schemas.microsoft.com/office/drawing/2014/main" id="{1B76C15D-CAA7-1CB0-8546-AD4EFA3AD617}"/>
              </a:ext>
            </a:extLst>
          </p:cNvPr>
          <p:cNvSpPr/>
          <p:nvPr/>
        </p:nvSpPr>
        <p:spPr>
          <a:xfrm>
            <a:off x="617216" y="694073"/>
            <a:ext cx="631191" cy="528811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7C948679-89DE-13CA-BC57-83A5395960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04"/>
          <a:stretch>
            <a:fillRect/>
          </a:stretch>
        </p:blipFill>
        <p:spPr bwMode="auto">
          <a:xfrm>
            <a:off x="1248407" y="1387930"/>
            <a:ext cx="9510081" cy="357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1011CF-1A04-BC97-E777-76303A36A201}"/>
              </a:ext>
            </a:extLst>
          </p:cNvPr>
          <p:cNvSpPr txBox="1"/>
          <p:nvPr/>
        </p:nvSpPr>
        <p:spPr>
          <a:xfrm>
            <a:off x="438150" y="376332"/>
            <a:ext cx="11315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42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Galaxy Gas Content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6F6BE4-BD51-594D-EF58-8F74069C9C53}"/>
              </a:ext>
            </a:extLst>
          </p:cNvPr>
          <p:cNvSpPr txBox="1"/>
          <p:nvPr/>
        </p:nvSpPr>
        <p:spPr>
          <a:xfrm>
            <a:off x="230203" y="5692186"/>
            <a:ext cx="7719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Saintonge &amp; Catinella 2022 Review</a:t>
            </a:r>
            <a:endParaRPr lang="en-NL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578188-DF16-D594-FF4D-04A571604743}"/>
              </a:ext>
            </a:extLst>
          </p:cNvPr>
          <p:cNvSpPr txBox="1"/>
          <p:nvPr/>
        </p:nvSpPr>
        <p:spPr>
          <a:xfrm>
            <a:off x="2564789" y="3937860"/>
            <a:ext cx="11586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rgbClr val="002060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endParaRPr lang="en-GB" sz="2400" dirty="0">
              <a:solidFill>
                <a:srgbClr val="002060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endParaRPr lang="en-GB" sz="2400" dirty="0">
              <a:solidFill>
                <a:srgbClr val="002060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Atomic Gas</a:t>
            </a:r>
          </a:p>
          <a:p>
            <a:endParaRPr lang="en-GB" sz="2400" dirty="0">
              <a:solidFill>
                <a:srgbClr val="002060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C8D766-BB4A-6444-805F-7B5D86CC07B2}"/>
              </a:ext>
            </a:extLst>
          </p:cNvPr>
          <p:cNvSpPr txBox="1"/>
          <p:nvPr/>
        </p:nvSpPr>
        <p:spPr>
          <a:xfrm>
            <a:off x="438150" y="3889686"/>
            <a:ext cx="115867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rgbClr val="002060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endParaRPr lang="en-GB" sz="2400" dirty="0">
              <a:solidFill>
                <a:srgbClr val="002060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endParaRPr lang="en-GB" sz="2400" dirty="0">
              <a:solidFill>
                <a:srgbClr val="002060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Diffuse 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Molecular Gas</a:t>
            </a:r>
          </a:p>
          <a:p>
            <a:endParaRPr lang="en-GB" sz="2400" dirty="0">
              <a:solidFill>
                <a:srgbClr val="002060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26F7F3-C738-D0F7-5EE0-CE3EC43943B2}"/>
              </a:ext>
            </a:extLst>
          </p:cNvPr>
          <p:cNvSpPr txBox="1"/>
          <p:nvPr/>
        </p:nvSpPr>
        <p:spPr>
          <a:xfrm>
            <a:off x="2817201" y="3857598"/>
            <a:ext cx="115867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rgbClr val="002060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endParaRPr lang="en-GB" sz="2400" dirty="0">
              <a:solidFill>
                <a:srgbClr val="002060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endParaRPr lang="en-GB" sz="2400" dirty="0">
              <a:solidFill>
                <a:srgbClr val="002060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Dense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Molecular Gas</a:t>
            </a:r>
          </a:p>
          <a:p>
            <a:endParaRPr lang="en-GB" sz="2400" dirty="0">
              <a:solidFill>
                <a:srgbClr val="002060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996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DAC6B-2402-F5ED-952D-69275D155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0F8D44F-E812-DAF9-E653-BDDE2EB021B8}"/>
              </a:ext>
            </a:extLst>
          </p:cNvPr>
          <p:cNvSpPr/>
          <p:nvPr/>
        </p:nvSpPr>
        <p:spPr>
          <a:xfrm>
            <a:off x="1" y="6302447"/>
            <a:ext cx="12192000" cy="55555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CCF50-5827-B290-D390-9F2F8DE69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1B91-0DCC-E747-9605-D523D34D1E78}" type="slidenum">
              <a:rPr lang="en-NL" smtClean="0">
                <a:solidFill>
                  <a:schemeClr val="bg1"/>
                </a:solidFill>
              </a:rPr>
              <a:t>20</a:t>
            </a:fld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34627C-58EF-022C-F2C4-9E8ED0D65A80}"/>
              </a:ext>
            </a:extLst>
          </p:cNvPr>
          <p:cNvSpPr txBox="1"/>
          <p:nvPr/>
        </p:nvSpPr>
        <p:spPr>
          <a:xfrm>
            <a:off x="329681" y="6417334"/>
            <a:ext cx="5371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200" dirty="0">
                <a:solidFill>
                  <a:schemeClr val="bg1"/>
                </a:solidFill>
              </a:rPr>
              <a:t>Beth Westoby | westoby@strw.leidenuniv.nl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46D6F91-B749-1070-DCE2-7B23FCBB2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17978"/>
            <a:ext cx="5973580" cy="33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DF65F9A8-8B24-0BBA-64FA-78AEB4CBC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0" y="1589518"/>
            <a:ext cx="5973581" cy="28488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7A8AC9-C4CE-A413-726E-EBC372510C86}"/>
              </a:ext>
            </a:extLst>
          </p:cNvPr>
          <p:cNvSpPr txBox="1"/>
          <p:nvPr/>
        </p:nvSpPr>
        <p:spPr>
          <a:xfrm>
            <a:off x="4627094" y="4447681"/>
            <a:ext cx="6545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SUNRISE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Yang+23</a:t>
            </a:r>
          </a:p>
          <a:p>
            <a:endParaRPr lang="en-N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5DECCE-C4A8-8A30-4552-1029C52CB277}"/>
              </a:ext>
            </a:extLst>
          </p:cNvPr>
          <p:cNvSpPr txBox="1"/>
          <p:nvPr/>
        </p:nvSpPr>
        <p:spPr>
          <a:xfrm>
            <a:off x="8610600" y="994812"/>
            <a:ext cx="6545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SPT0027-50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781070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F3995-B078-0026-312A-DE832ADC4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BD31E6-472E-7958-23EA-067AE3E95D3E}"/>
              </a:ext>
            </a:extLst>
          </p:cNvPr>
          <p:cNvSpPr/>
          <p:nvPr/>
        </p:nvSpPr>
        <p:spPr>
          <a:xfrm>
            <a:off x="1" y="6302447"/>
            <a:ext cx="12192000" cy="55555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solidFill>
                <a:srgbClr val="002060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5BFC260-9DFF-3AC1-9C97-3F46F59AB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1B91-0DCC-E747-9605-D523D34D1E78}" type="slidenum">
              <a:rPr lang="en-NL" smtClean="0">
                <a:solidFill>
                  <a:schemeClr val="bg1"/>
                </a:solidFill>
              </a:rPr>
              <a:t>3</a:t>
            </a:fld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71C05F-A453-55B1-5E2D-6674EEA5BA51}"/>
              </a:ext>
            </a:extLst>
          </p:cNvPr>
          <p:cNvSpPr txBox="1"/>
          <p:nvPr/>
        </p:nvSpPr>
        <p:spPr>
          <a:xfrm>
            <a:off x="329681" y="6417334"/>
            <a:ext cx="5371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200" dirty="0">
                <a:solidFill>
                  <a:schemeClr val="bg1"/>
                </a:solidFill>
              </a:rPr>
              <a:t>Beth Westoby | westoby@strw.leidenuniv.nl</a:t>
            </a:r>
          </a:p>
        </p:txBody>
      </p:sp>
      <p:sp>
        <p:nvSpPr>
          <p:cNvPr id="56" name="Moon 55">
            <a:extLst>
              <a:ext uri="{FF2B5EF4-FFF2-40B4-BE49-F238E27FC236}">
                <a16:creationId xmlns:a16="http://schemas.microsoft.com/office/drawing/2014/main" id="{71D275D8-EA3B-917B-3B4C-E5EE8EC55E0B}"/>
              </a:ext>
            </a:extLst>
          </p:cNvPr>
          <p:cNvSpPr/>
          <p:nvPr/>
        </p:nvSpPr>
        <p:spPr>
          <a:xfrm rot="16200000">
            <a:off x="868378" y="28344"/>
            <a:ext cx="144249" cy="1266343"/>
          </a:xfrm>
          <a:prstGeom prst="moon">
            <a:avLst>
              <a:gd name="adj" fmla="val 608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CF81F7B-32AD-D484-A148-6DB170C1F054}"/>
              </a:ext>
            </a:extLst>
          </p:cNvPr>
          <p:cNvCxnSpPr>
            <a:cxnSpLocks/>
          </p:cNvCxnSpPr>
          <p:nvPr/>
        </p:nvCxnSpPr>
        <p:spPr>
          <a:xfrm flipH="1">
            <a:off x="746977" y="191129"/>
            <a:ext cx="143319" cy="470389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EAA6E38-FD4A-AA47-E3A1-3A8CE7B0C987}"/>
              </a:ext>
            </a:extLst>
          </p:cNvPr>
          <p:cNvCxnSpPr>
            <a:cxnSpLocks/>
          </p:cNvCxnSpPr>
          <p:nvPr/>
        </p:nvCxnSpPr>
        <p:spPr>
          <a:xfrm>
            <a:off x="953597" y="188239"/>
            <a:ext cx="153865" cy="501162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10A17A14-4424-FBBE-1510-4C09E5CE2045}"/>
              </a:ext>
            </a:extLst>
          </p:cNvPr>
          <p:cNvSpPr/>
          <p:nvPr/>
        </p:nvSpPr>
        <p:spPr>
          <a:xfrm>
            <a:off x="867947" y="126880"/>
            <a:ext cx="108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BE1EDF1-8340-409B-39E9-E64383DDB112}"/>
              </a:ext>
            </a:extLst>
          </p:cNvPr>
          <p:cNvCxnSpPr>
            <a:cxnSpLocks/>
            <a:endCxn id="61" idx="3"/>
          </p:cNvCxnSpPr>
          <p:nvPr/>
        </p:nvCxnSpPr>
        <p:spPr>
          <a:xfrm flipH="1" flipV="1">
            <a:off x="975947" y="180880"/>
            <a:ext cx="597727" cy="41361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rapezium 64">
            <a:extLst>
              <a:ext uri="{FF2B5EF4-FFF2-40B4-BE49-F238E27FC236}">
                <a16:creationId xmlns:a16="http://schemas.microsoft.com/office/drawing/2014/main" id="{138991BA-ABD4-CB1F-9B5F-265ECC71799C}"/>
              </a:ext>
            </a:extLst>
          </p:cNvPr>
          <p:cNvSpPr/>
          <p:nvPr/>
        </p:nvSpPr>
        <p:spPr>
          <a:xfrm>
            <a:off x="617216" y="694073"/>
            <a:ext cx="631191" cy="528811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2B2837-619B-7722-F34E-066CF54ABA8D}"/>
              </a:ext>
            </a:extLst>
          </p:cNvPr>
          <p:cNvSpPr txBox="1"/>
          <p:nvPr/>
        </p:nvSpPr>
        <p:spPr>
          <a:xfrm>
            <a:off x="438150" y="376332"/>
            <a:ext cx="11315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42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Galaxy Gas Content</a:t>
            </a:r>
          </a:p>
        </p:txBody>
      </p:sp>
      <p:pic>
        <p:nvPicPr>
          <p:cNvPr id="3" name="Picture 2" descr="A diagram of a gas turbine&#10;&#10;AI-generated content may be incorrect.">
            <a:extLst>
              <a:ext uri="{FF2B5EF4-FFF2-40B4-BE49-F238E27FC236}">
                <a16:creationId xmlns:a16="http://schemas.microsoft.com/office/drawing/2014/main" id="{31C2D473-3BB9-95BE-94FA-4302B0802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462" y="1100098"/>
            <a:ext cx="9356993" cy="41778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8A2D50-038F-8E0B-8A06-20178F38BE98}"/>
              </a:ext>
            </a:extLst>
          </p:cNvPr>
          <p:cNvSpPr txBox="1"/>
          <p:nvPr/>
        </p:nvSpPr>
        <p:spPr>
          <a:xfrm>
            <a:off x="153572" y="5793967"/>
            <a:ext cx="7719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Slide from Rybak 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Monsters with empty bellies</a:t>
            </a:r>
            <a:endParaRPr lang="en-NL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5EF1C4-17E1-11BF-677F-F5A142CC5335}"/>
              </a:ext>
            </a:extLst>
          </p:cNvPr>
          <p:cNvCxnSpPr>
            <a:cxnSpLocks/>
          </p:cNvCxnSpPr>
          <p:nvPr/>
        </p:nvCxnSpPr>
        <p:spPr>
          <a:xfrm>
            <a:off x="5967412" y="3936569"/>
            <a:ext cx="0" cy="134140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A472282-54AC-43EE-D2A9-7DD27207802A}"/>
              </a:ext>
            </a:extLst>
          </p:cNvPr>
          <p:cNvSpPr txBox="1"/>
          <p:nvPr/>
        </p:nvSpPr>
        <p:spPr>
          <a:xfrm>
            <a:off x="4013407" y="5243796"/>
            <a:ext cx="1133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err="1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</a:t>
            </a:r>
            <a:r>
              <a:rPr lang="nl-NL" sz="28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nl-NL" sz="2800" b="1" dirty="0" err="1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about</a:t>
            </a:r>
            <a:r>
              <a:rPr lang="nl-NL" sz="28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nl-NL" sz="2800" b="1" dirty="0" err="1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dense</a:t>
            </a:r>
            <a:r>
              <a:rPr lang="nl-NL" sz="28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gas?</a:t>
            </a:r>
            <a:endParaRPr lang="en-NL" sz="2800" b="1" dirty="0">
              <a:solidFill>
                <a:srgbClr val="00206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073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6A697-22CC-FDA4-F33B-CB35C761F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4310E7-643B-4045-4E9F-08B8A3B2833F}"/>
              </a:ext>
            </a:extLst>
          </p:cNvPr>
          <p:cNvSpPr/>
          <p:nvPr/>
        </p:nvSpPr>
        <p:spPr>
          <a:xfrm>
            <a:off x="1" y="6302447"/>
            <a:ext cx="12192000" cy="55555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C12B3-C135-3A6F-589D-47200C84B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1B91-0DCC-E747-9605-D523D34D1E78}" type="slidenum">
              <a:rPr lang="en-NL" smtClean="0">
                <a:solidFill>
                  <a:schemeClr val="bg1"/>
                </a:solidFill>
              </a:rPr>
              <a:t>4</a:t>
            </a:fld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BC6E1A-325F-0618-7592-B3B3210CA30A}"/>
              </a:ext>
            </a:extLst>
          </p:cNvPr>
          <p:cNvSpPr txBox="1"/>
          <p:nvPr/>
        </p:nvSpPr>
        <p:spPr>
          <a:xfrm>
            <a:off x="329681" y="6417334"/>
            <a:ext cx="5371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200" dirty="0">
                <a:solidFill>
                  <a:schemeClr val="bg1"/>
                </a:solidFill>
              </a:rPr>
              <a:t>Beth Westoby | westoby@strw.leidenuniv.nl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8B4153-6163-AFC0-08AC-EB4AF489D36B}"/>
              </a:ext>
            </a:extLst>
          </p:cNvPr>
          <p:cNvSpPr txBox="1"/>
          <p:nvPr/>
        </p:nvSpPr>
        <p:spPr>
          <a:xfrm>
            <a:off x="1577633" y="163667"/>
            <a:ext cx="11315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42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Dense Gas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9278CCE-88FB-D8A5-197C-1C902353C7C2}"/>
              </a:ext>
            </a:extLst>
          </p:cNvPr>
          <p:cNvSpPr/>
          <p:nvPr/>
        </p:nvSpPr>
        <p:spPr>
          <a:xfrm>
            <a:off x="902819" y="5315310"/>
            <a:ext cx="3148743" cy="72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2" name="Picture 11" descr="A graph of stars and galaxies&#10;&#10;AI-generated content may be incorrect.">
            <a:extLst>
              <a:ext uri="{FF2B5EF4-FFF2-40B4-BE49-F238E27FC236}">
                <a16:creationId xmlns:a16="http://schemas.microsoft.com/office/drawing/2014/main" id="{A8439802-7CA2-B72A-6728-78C3C69AC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148" y="846268"/>
            <a:ext cx="4591050" cy="47820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24C433A-BD0D-935F-89D8-85E7ED9AFCC6}"/>
              </a:ext>
            </a:extLst>
          </p:cNvPr>
          <p:cNvSpPr txBox="1"/>
          <p:nvPr/>
        </p:nvSpPr>
        <p:spPr>
          <a:xfrm>
            <a:off x="1577633" y="5657629"/>
            <a:ext cx="7719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Jiménez-Donaire+19</a:t>
            </a:r>
            <a:endParaRPr lang="en-N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E1A53B-8127-4910-41AF-09453829A408}"/>
              </a:ext>
            </a:extLst>
          </p:cNvPr>
          <p:cNvSpPr txBox="1"/>
          <p:nvPr/>
        </p:nvSpPr>
        <p:spPr>
          <a:xfrm>
            <a:off x="6008718" y="931679"/>
            <a:ext cx="11586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Observing HCN, HNC and HCO</a:t>
            </a:r>
            <a:r>
              <a:rPr lang="en-GB" sz="2400" baseline="300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+</a:t>
            </a:r>
            <a:r>
              <a:rPr lang="en-GB" sz="24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</a:p>
          <a:p>
            <a:r>
              <a:rPr lang="en-GB" sz="24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helps us to understand star-formation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C40F4A-2D5C-5888-9251-F4457C99C659}"/>
              </a:ext>
            </a:extLst>
          </p:cNvPr>
          <p:cNvSpPr txBox="1"/>
          <p:nvPr/>
        </p:nvSpPr>
        <p:spPr>
          <a:xfrm>
            <a:off x="6008718" y="1972038"/>
            <a:ext cx="56956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Traces higher densities </a:t>
            </a:r>
          </a:p>
          <a:p>
            <a:r>
              <a:rPr lang="en-GB" sz="24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than CO and [CII] (10</a:t>
            </a:r>
            <a:r>
              <a:rPr lang="en-GB" sz="2400" baseline="300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5 </a:t>
            </a:r>
            <a:r>
              <a:rPr lang="en-GB" sz="24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vs 10</a:t>
            </a:r>
            <a:r>
              <a:rPr lang="en-GB" sz="2400" baseline="300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2-3</a:t>
            </a:r>
            <a:r>
              <a:rPr lang="en-GB" sz="24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/cm</a:t>
            </a:r>
            <a:r>
              <a:rPr lang="en-GB" sz="2400" baseline="300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  <a:r>
              <a:rPr lang="en-GB" sz="24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)</a:t>
            </a:r>
          </a:p>
          <a:p>
            <a:endParaRPr lang="en-GB" sz="2400" dirty="0">
              <a:solidFill>
                <a:srgbClr val="002060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HCN(1-0) linearly correlates </a:t>
            </a:r>
          </a:p>
          <a:p>
            <a:r>
              <a:rPr lang="en-GB" sz="24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with SFR over ~10 </a:t>
            </a:r>
            <a:r>
              <a:rPr lang="en-GB" sz="2400" dirty="0" err="1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dex</a:t>
            </a:r>
            <a:endParaRPr lang="en-GB" sz="2400" dirty="0">
              <a:solidFill>
                <a:srgbClr val="002060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endParaRPr lang="en-GB" sz="2400" dirty="0">
              <a:solidFill>
                <a:srgbClr val="002060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HNC &amp; HCO</a:t>
            </a:r>
            <a:r>
              <a:rPr lang="en-GB" sz="2400" baseline="300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+</a:t>
            </a:r>
            <a:r>
              <a:rPr lang="en-GB" sz="24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can probe </a:t>
            </a:r>
          </a:p>
          <a:p>
            <a:r>
              <a:rPr lang="en-GB" sz="24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thermodynamics of dense gas</a:t>
            </a:r>
          </a:p>
          <a:p>
            <a:endParaRPr lang="en-GB" sz="2400" dirty="0">
              <a:solidFill>
                <a:srgbClr val="002060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10-100x fainter than CO and [CII]</a:t>
            </a:r>
          </a:p>
        </p:txBody>
      </p:sp>
    </p:spTree>
    <p:extLst>
      <p:ext uri="{BB962C8B-B14F-4D97-AF65-F5344CB8AC3E}">
        <p14:creationId xmlns:p14="http://schemas.microsoft.com/office/powerpoint/2010/main" val="1451842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0E3D86-4CB9-701E-5D2A-1C465452215F}"/>
              </a:ext>
            </a:extLst>
          </p:cNvPr>
          <p:cNvSpPr/>
          <p:nvPr/>
        </p:nvSpPr>
        <p:spPr>
          <a:xfrm>
            <a:off x="1" y="6302447"/>
            <a:ext cx="12192000" cy="55555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DDF740-A11B-B803-4AFD-9DF0AE287799}"/>
              </a:ext>
            </a:extLst>
          </p:cNvPr>
          <p:cNvSpPr txBox="1"/>
          <p:nvPr/>
        </p:nvSpPr>
        <p:spPr>
          <a:xfrm>
            <a:off x="329681" y="6417334"/>
            <a:ext cx="5371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200" dirty="0">
                <a:solidFill>
                  <a:schemeClr val="bg1"/>
                </a:solidFill>
              </a:rPr>
              <a:t>Beth Westoby | westoby@strw.leidenuniv.nl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9954F9-C1C5-1757-C62F-C7A1392AE23C}"/>
              </a:ext>
            </a:extLst>
          </p:cNvPr>
          <p:cNvSpPr txBox="1"/>
          <p:nvPr/>
        </p:nvSpPr>
        <p:spPr>
          <a:xfrm>
            <a:off x="438150" y="376332"/>
            <a:ext cx="11315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42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History of High-z Dense Gas Observations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8C68882-0447-C82C-0082-F6159A05F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876" y="1398670"/>
            <a:ext cx="4631273" cy="435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A095338-89FE-43A4-AE53-4C30BB892D01}"/>
              </a:ext>
            </a:extLst>
          </p:cNvPr>
          <p:cNvSpPr/>
          <p:nvPr/>
        </p:nvSpPr>
        <p:spPr>
          <a:xfrm>
            <a:off x="10015538" y="3000375"/>
            <a:ext cx="424699" cy="4386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71ED5D-4AD8-75F3-D13E-BFE3022D778F}"/>
              </a:ext>
            </a:extLst>
          </p:cNvPr>
          <p:cNvSpPr txBox="1"/>
          <p:nvPr/>
        </p:nvSpPr>
        <p:spPr>
          <a:xfrm>
            <a:off x="960477" y="946046"/>
            <a:ext cx="1158679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rgbClr val="002060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endParaRPr lang="en-GB" sz="2400" dirty="0">
              <a:solidFill>
                <a:srgbClr val="002060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Few HCN(1-0) detections </a:t>
            </a:r>
          </a:p>
          <a:p>
            <a:r>
              <a:rPr lang="en-GB" i="1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(e.g. Gao+07, Oteo+17)</a:t>
            </a:r>
          </a:p>
          <a:p>
            <a:r>
              <a:rPr lang="en-GB" sz="2400" b="1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Handful of mid-J/high-J lines </a:t>
            </a:r>
          </a:p>
          <a:p>
            <a:r>
              <a:rPr lang="en-GB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-mainly from ALMA</a:t>
            </a:r>
          </a:p>
          <a:p>
            <a:r>
              <a:rPr lang="en-GB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-sensitive to non-thermal heating</a:t>
            </a:r>
          </a:p>
          <a:p>
            <a:r>
              <a:rPr lang="en-GB" i="1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(e.g. Oteo+17, Bethermin+18, </a:t>
            </a:r>
          </a:p>
          <a:p>
            <a:r>
              <a:rPr lang="en-GB" i="1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Canameras+21, Yang+23)</a:t>
            </a:r>
          </a:p>
          <a:p>
            <a:r>
              <a:rPr lang="en-GB" i="1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-</a:t>
            </a:r>
            <a:r>
              <a:rPr lang="en-GB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stacking </a:t>
            </a:r>
          </a:p>
          <a:p>
            <a:r>
              <a:rPr lang="en-GB" i="1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(e.g. Spilker+14,Reuter+22,</a:t>
            </a:r>
          </a:p>
          <a:p>
            <a:r>
              <a:rPr lang="en-GB" i="1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Hagimoto+23)</a:t>
            </a:r>
          </a:p>
          <a:p>
            <a:endParaRPr lang="en-GB" sz="2400" i="1" dirty="0">
              <a:solidFill>
                <a:srgbClr val="002060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r>
              <a:rPr lang="en-GB" sz="2400" b="1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Difficult to draw conclusions</a:t>
            </a:r>
          </a:p>
          <a:p>
            <a:endParaRPr lang="en-GB" sz="2400" i="1" dirty="0">
              <a:solidFill>
                <a:srgbClr val="002060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1D6B0D-430A-73D3-CAB9-97F69C2CC82D}"/>
              </a:ext>
            </a:extLst>
          </p:cNvPr>
          <p:cNvSpPr txBox="1"/>
          <p:nvPr/>
        </p:nvSpPr>
        <p:spPr>
          <a:xfrm>
            <a:off x="10620033" y="5757515"/>
            <a:ext cx="7719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Gao+07</a:t>
            </a:r>
            <a:endParaRPr lang="en-N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929E0C9-E059-7C3A-C892-85474F6E8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C221B91-0DCC-E747-9605-D523D34D1E78}" type="slidenum">
              <a:rPr lang="en-NL" smtClean="0">
                <a:solidFill>
                  <a:schemeClr val="bg1"/>
                </a:solidFill>
              </a:rPr>
              <a:t>5</a:t>
            </a:fld>
            <a:endParaRPr lang="en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03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3729D-54CF-C623-CE3E-D6389565F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D2C813-2599-D5ED-FA1A-0EAD5EEF861C}"/>
              </a:ext>
            </a:extLst>
          </p:cNvPr>
          <p:cNvSpPr/>
          <p:nvPr/>
        </p:nvSpPr>
        <p:spPr>
          <a:xfrm>
            <a:off x="1" y="6302447"/>
            <a:ext cx="12192000" cy="55555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E6903-18DD-A0BC-8C3C-BB315EDE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1B91-0DCC-E747-9605-D523D34D1E78}" type="slidenum">
              <a:rPr lang="en-NL" smtClean="0">
                <a:solidFill>
                  <a:schemeClr val="bg1"/>
                </a:solidFill>
              </a:rPr>
              <a:t>6</a:t>
            </a:fld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348219-B87F-7E37-7ECB-55FE640BFECB}"/>
              </a:ext>
            </a:extLst>
          </p:cNvPr>
          <p:cNvSpPr txBox="1"/>
          <p:nvPr/>
        </p:nvSpPr>
        <p:spPr>
          <a:xfrm>
            <a:off x="329681" y="6417334"/>
            <a:ext cx="5371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200" dirty="0">
                <a:solidFill>
                  <a:schemeClr val="bg1"/>
                </a:solidFill>
              </a:rPr>
              <a:t>Beth Westoby | westoby@strw.leidenuniv.nl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C688A3-88C4-AD19-1CC6-639C67248D3F}"/>
              </a:ext>
            </a:extLst>
          </p:cNvPr>
          <p:cNvSpPr txBox="1"/>
          <p:nvPr/>
        </p:nvSpPr>
        <p:spPr>
          <a:xfrm>
            <a:off x="438150" y="376332"/>
            <a:ext cx="11315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42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Gravitational Lensing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434455-5FC3-16FF-362B-8914CFFB9312}"/>
              </a:ext>
            </a:extLst>
          </p:cNvPr>
          <p:cNvSpPr/>
          <p:nvPr/>
        </p:nvSpPr>
        <p:spPr>
          <a:xfrm>
            <a:off x="902819" y="5315310"/>
            <a:ext cx="3148743" cy="72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3074" name="Picture 2" descr="Gravitational lensing of distant star-forming galaxies (schematic)">
            <a:extLst>
              <a:ext uri="{FF2B5EF4-FFF2-40B4-BE49-F238E27FC236}">
                <a16:creationId xmlns:a16="http://schemas.microsoft.com/office/drawing/2014/main" id="{A34267A6-3031-11E8-5C0A-DA2BBB61B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97" y="1630462"/>
            <a:ext cx="6005516" cy="37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screen shot of a computer screen&#10;&#10;AI-generated content may be incorrect.">
            <a:extLst>
              <a:ext uri="{FF2B5EF4-FFF2-40B4-BE49-F238E27FC236}">
                <a16:creationId xmlns:a16="http://schemas.microsoft.com/office/drawing/2014/main" id="{FD8DD8B1-E907-A85D-7298-F04D41D711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173" t="6977" r="18612" b="20235"/>
          <a:stretch>
            <a:fillRect/>
          </a:stretch>
        </p:blipFill>
        <p:spPr>
          <a:xfrm>
            <a:off x="7150381" y="3582909"/>
            <a:ext cx="1878435" cy="1835805"/>
          </a:xfrm>
          <a:prstGeom prst="rect">
            <a:avLst/>
          </a:prstGeom>
        </p:spPr>
      </p:pic>
      <p:pic>
        <p:nvPicPr>
          <p:cNvPr id="6" name="Picture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28FC2C00-47FD-EDDC-8D7B-91317AA2CD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490" t="5118" r="8125" b="20018"/>
          <a:stretch>
            <a:fillRect/>
          </a:stretch>
        </p:blipFill>
        <p:spPr>
          <a:xfrm>
            <a:off x="9194998" y="3582909"/>
            <a:ext cx="1878436" cy="1835805"/>
          </a:xfrm>
          <a:prstGeom prst="rect">
            <a:avLst/>
          </a:prstGeom>
        </p:spPr>
      </p:pic>
      <p:pic>
        <p:nvPicPr>
          <p:cNvPr id="8" name="Picture 7" descr="A blue and green image&#10;&#10;AI-generated content may be incorrect.">
            <a:extLst>
              <a:ext uri="{FF2B5EF4-FFF2-40B4-BE49-F238E27FC236}">
                <a16:creationId xmlns:a16="http://schemas.microsoft.com/office/drawing/2014/main" id="{9CCBD096-2EE3-3ED5-3A57-2BFF5DD7EDE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8089" t="6480" r="11620" b="7098"/>
          <a:stretch>
            <a:fillRect/>
          </a:stretch>
        </p:blipFill>
        <p:spPr>
          <a:xfrm>
            <a:off x="9194998" y="1635975"/>
            <a:ext cx="1878435" cy="1835805"/>
          </a:xfrm>
          <a:prstGeom prst="rect">
            <a:avLst/>
          </a:prstGeom>
        </p:spPr>
      </p:pic>
      <p:pic>
        <p:nvPicPr>
          <p:cNvPr id="12" name="Picture 11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5C745704-DD7A-E801-532D-524A0C16B04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9831" t="5396" r="9395" b="17099"/>
          <a:stretch>
            <a:fillRect/>
          </a:stretch>
        </p:blipFill>
        <p:spPr>
          <a:xfrm>
            <a:off x="7150382" y="1635975"/>
            <a:ext cx="1878435" cy="18358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2B0D36-FE13-7291-9709-D3E8DBA06497}"/>
              </a:ext>
            </a:extLst>
          </p:cNvPr>
          <p:cNvSpPr txBox="1"/>
          <p:nvPr/>
        </p:nvSpPr>
        <p:spPr>
          <a:xfrm>
            <a:off x="605202" y="5412828"/>
            <a:ext cx="6545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ALMA (ESO/NRAO/NAOJ), L. Calçada (ESO), Y.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Hezaveh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et al.</a:t>
            </a:r>
          </a:p>
          <a:p>
            <a:endParaRPr lang="en-N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62EFC6-33DD-F5E8-C14A-E7FBDA177DAE}"/>
              </a:ext>
            </a:extLst>
          </p:cNvPr>
          <p:cNvSpPr txBox="1"/>
          <p:nvPr/>
        </p:nvSpPr>
        <p:spPr>
          <a:xfrm>
            <a:off x="7041199" y="5519591"/>
            <a:ext cx="5509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Example</a:t>
            </a:r>
            <a:r>
              <a:rPr lang="nl-NL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SPT ALMA Band 7 </a:t>
            </a:r>
          </a:p>
          <a:p>
            <a:r>
              <a:rPr lang="nl-NL" dirty="0" err="1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Continuum</a:t>
            </a:r>
            <a:r>
              <a:rPr lang="nl-NL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nl-NL" dirty="0" err="1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Sky</a:t>
            </a:r>
            <a:r>
              <a:rPr lang="nl-NL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nl-NL" dirty="0" err="1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Maps</a:t>
            </a:r>
            <a:r>
              <a:rPr lang="nl-NL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(</a:t>
            </a:r>
            <a:r>
              <a:rPr lang="nl-NL" dirty="0" err="1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median</a:t>
            </a:r>
            <a:r>
              <a:rPr lang="nl-NL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𝝁~6)</a:t>
            </a:r>
            <a:endParaRPr lang="en-NL" dirty="0">
              <a:solidFill>
                <a:srgbClr val="002060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61FDC3-A917-3714-D3FE-1FD43D8BABD8}"/>
              </a:ext>
            </a:extLst>
          </p:cNvPr>
          <p:cNvSpPr txBox="1"/>
          <p:nvPr/>
        </p:nvSpPr>
        <p:spPr>
          <a:xfrm>
            <a:off x="438150" y="1032272"/>
            <a:ext cx="11586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Reduces observing time!</a:t>
            </a:r>
          </a:p>
        </p:txBody>
      </p:sp>
    </p:spTree>
    <p:extLst>
      <p:ext uri="{BB962C8B-B14F-4D97-AF65-F5344CB8AC3E}">
        <p14:creationId xmlns:p14="http://schemas.microsoft.com/office/powerpoint/2010/main" val="1750842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64B6E-26A1-921C-BBCC-19DF29D0D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6A6426-80DC-8636-964E-5E5A121B69A8}"/>
              </a:ext>
            </a:extLst>
          </p:cNvPr>
          <p:cNvSpPr/>
          <p:nvPr/>
        </p:nvSpPr>
        <p:spPr>
          <a:xfrm>
            <a:off x="1" y="6302447"/>
            <a:ext cx="12192000" cy="55555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3823A5-918C-2AE3-4CD0-421E892261C0}"/>
              </a:ext>
            </a:extLst>
          </p:cNvPr>
          <p:cNvSpPr txBox="1"/>
          <p:nvPr/>
        </p:nvSpPr>
        <p:spPr>
          <a:xfrm>
            <a:off x="329681" y="6417334"/>
            <a:ext cx="5371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200" dirty="0">
                <a:solidFill>
                  <a:schemeClr val="bg1"/>
                </a:solidFill>
              </a:rPr>
              <a:t>Beth Westoby | westoby@strw.leidenuniv.nl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CDCF2A-CD61-88E9-82A2-684793B2570B}"/>
              </a:ext>
            </a:extLst>
          </p:cNvPr>
          <p:cNvSpPr txBox="1"/>
          <p:nvPr/>
        </p:nvSpPr>
        <p:spPr>
          <a:xfrm>
            <a:off x="438150" y="376332"/>
            <a:ext cx="11315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42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PRUSSIC Dense Gas Survey</a:t>
            </a:r>
          </a:p>
        </p:txBody>
      </p:sp>
      <p:pic>
        <p:nvPicPr>
          <p:cNvPr id="4098" name="Picture 2" descr="Au Pic de Bure, le radiotélescope européen Noema atteint sa pleine ...">
            <a:extLst>
              <a:ext uri="{FF2B5EF4-FFF2-40B4-BE49-F238E27FC236}">
                <a16:creationId xmlns:a16="http://schemas.microsoft.com/office/drawing/2014/main" id="{0F3BFD90-6966-18D9-253C-4C77C7E2C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43"/>
          <a:stretch>
            <a:fillRect/>
          </a:stretch>
        </p:blipFill>
        <p:spPr bwMode="auto">
          <a:xfrm>
            <a:off x="7869904" y="3152459"/>
            <a:ext cx="2776427" cy="276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8E8290-87DD-666A-2E81-47C8456C9020}"/>
              </a:ext>
            </a:extLst>
          </p:cNvPr>
          <p:cNvSpPr txBox="1"/>
          <p:nvPr/>
        </p:nvSpPr>
        <p:spPr>
          <a:xfrm>
            <a:off x="438150" y="1032272"/>
            <a:ext cx="11586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Prussic acid = HCN</a:t>
            </a:r>
          </a:p>
        </p:txBody>
      </p:sp>
      <p:pic>
        <p:nvPicPr>
          <p:cNvPr id="4100" name="Picture 4" descr="Vla Very Large Array Group Radio Stock Photo 133083815 | Shutterstock">
            <a:extLst>
              <a:ext uri="{FF2B5EF4-FFF2-40B4-BE49-F238E27FC236}">
                <a16:creationId xmlns:a16="http://schemas.microsoft.com/office/drawing/2014/main" id="{4B532B87-581E-1329-07AB-E479D405B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23" b="9284"/>
          <a:stretch>
            <a:fillRect/>
          </a:stretch>
        </p:blipFill>
        <p:spPr bwMode="auto">
          <a:xfrm>
            <a:off x="4847130" y="3152459"/>
            <a:ext cx="2768838" cy="277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ig Astronomy | New planetarium show at California Academy of Sciences">
            <a:extLst>
              <a:ext uri="{FF2B5EF4-FFF2-40B4-BE49-F238E27FC236}">
                <a16:creationId xmlns:a16="http://schemas.microsoft.com/office/drawing/2014/main" id="{169A27C8-AEED-B081-2B0A-F063D0669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356" y="3152459"/>
            <a:ext cx="2768838" cy="276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DCB577-CB61-2412-58EE-BF9C6D5BD92E}"/>
              </a:ext>
            </a:extLst>
          </p:cNvPr>
          <p:cNvSpPr txBox="1"/>
          <p:nvPr/>
        </p:nvSpPr>
        <p:spPr>
          <a:xfrm>
            <a:off x="1952693" y="3228945"/>
            <a:ext cx="616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ALMA: ~ 130hrs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B51B62-B6D5-3411-B328-69E522D56A2C}"/>
              </a:ext>
            </a:extLst>
          </p:cNvPr>
          <p:cNvSpPr txBox="1"/>
          <p:nvPr/>
        </p:nvSpPr>
        <p:spPr>
          <a:xfrm>
            <a:off x="5033497" y="3228945"/>
            <a:ext cx="616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VLA:~180hrs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517C1-8A27-B69D-1813-311F2361EDFF}"/>
              </a:ext>
            </a:extLst>
          </p:cNvPr>
          <p:cNvSpPr txBox="1"/>
          <p:nvPr/>
        </p:nvSpPr>
        <p:spPr>
          <a:xfrm>
            <a:off x="8114301" y="3228945"/>
            <a:ext cx="616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NOEMA:~90hrs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A28D19-30EB-723C-C84A-CEB851FB6D7E}"/>
              </a:ext>
            </a:extLst>
          </p:cNvPr>
          <p:cNvSpPr txBox="1"/>
          <p:nvPr/>
        </p:nvSpPr>
        <p:spPr>
          <a:xfrm>
            <a:off x="438150" y="1538368"/>
            <a:ext cx="1133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Targeting HCN, HCO</a:t>
            </a:r>
            <a:r>
              <a:rPr lang="en-GB" sz="2800" b="1" baseline="30000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+</a:t>
            </a:r>
            <a:r>
              <a:rPr lang="en-GB" sz="28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HNC in z</a:t>
            </a:r>
            <a:r>
              <a:rPr lang="en-NL" sz="28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=1-5 strongly lensed galaxies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D75782-7C8D-1865-4F67-3C119EB9674F}"/>
              </a:ext>
            </a:extLst>
          </p:cNvPr>
          <p:cNvSpPr txBox="1"/>
          <p:nvPr/>
        </p:nvSpPr>
        <p:spPr>
          <a:xfrm>
            <a:off x="438150" y="2133855"/>
            <a:ext cx="1133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Presented</a:t>
            </a:r>
            <a:r>
              <a:rPr lang="nl-NL" sz="2800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PRUSSIC I, II </a:t>
            </a:r>
            <a:r>
              <a:rPr lang="nl-NL" sz="2800" dirty="0" err="1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lang="nl-NL" sz="2800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III (Rybak+2022, 2023 &amp; 2026)</a:t>
            </a:r>
            <a:endParaRPr lang="en-NL" sz="2800" dirty="0">
              <a:solidFill>
                <a:srgbClr val="00206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A53C9F9C-CCCF-1C33-85FF-564C7ED04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C221B91-0DCC-E747-9605-D523D34D1E78}" type="slidenum">
              <a:rPr lang="en-NL" smtClean="0">
                <a:solidFill>
                  <a:schemeClr val="bg1"/>
                </a:solidFill>
              </a:rPr>
              <a:t>7</a:t>
            </a:fld>
            <a:endParaRPr lang="en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25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DA6C7-FB12-A395-4814-C736FA5DD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24E5F0-9F20-D423-0BA8-16672FB320FC}"/>
              </a:ext>
            </a:extLst>
          </p:cNvPr>
          <p:cNvSpPr/>
          <p:nvPr/>
        </p:nvSpPr>
        <p:spPr>
          <a:xfrm>
            <a:off x="1" y="6302447"/>
            <a:ext cx="12192000" cy="55555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E51D9-7DC7-004B-354E-2894E6653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1B91-0DCC-E747-9605-D523D34D1E78}" type="slidenum">
              <a:rPr lang="en-NL" smtClean="0">
                <a:solidFill>
                  <a:schemeClr val="bg1"/>
                </a:solidFill>
              </a:rPr>
              <a:t>8</a:t>
            </a:fld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DBFBF7-4CC8-F824-367D-97CCBF34E22A}"/>
              </a:ext>
            </a:extLst>
          </p:cNvPr>
          <p:cNvSpPr txBox="1"/>
          <p:nvPr/>
        </p:nvSpPr>
        <p:spPr>
          <a:xfrm>
            <a:off x="329681" y="6417334"/>
            <a:ext cx="5371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200" dirty="0">
                <a:solidFill>
                  <a:schemeClr val="bg1"/>
                </a:solidFill>
              </a:rPr>
              <a:t>Beth Westoby | westoby@strw.leidenuniv.nl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9FC61A-4006-184C-49A6-A53F8F8AC4A0}"/>
              </a:ext>
            </a:extLst>
          </p:cNvPr>
          <p:cNvSpPr txBox="1"/>
          <p:nvPr/>
        </p:nvSpPr>
        <p:spPr>
          <a:xfrm>
            <a:off x="7347995" y="766440"/>
            <a:ext cx="4173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8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HCN/CO is a proxy for </a:t>
            </a:r>
          </a:p>
          <a:p>
            <a:r>
              <a:rPr lang="en-NL" sz="28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dense gas fraction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B41DBEF-7FA3-B7D3-6471-2ACB31BDB4AF}"/>
              </a:ext>
            </a:extLst>
          </p:cNvPr>
          <p:cNvSpPr/>
          <p:nvPr/>
        </p:nvSpPr>
        <p:spPr>
          <a:xfrm>
            <a:off x="902819" y="5315310"/>
            <a:ext cx="3148743" cy="72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2" name="Picture 1" descr="A graph with blue and orange dots and arrows&#10;&#10;AI-generated content may be incorrect.">
            <a:extLst>
              <a:ext uri="{FF2B5EF4-FFF2-40B4-BE49-F238E27FC236}">
                <a16:creationId xmlns:a16="http://schemas.microsoft.com/office/drawing/2014/main" id="{1AD63979-00B9-6CC0-070D-2DD3915CF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264" y="1700384"/>
            <a:ext cx="5096947" cy="4103821"/>
          </a:xfrm>
          <a:prstGeom prst="rect">
            <a:avLst/>
          </a:prstGeom>
        </p:spPr>
      </p:pic>
      <p:pic>
        <p:nvPicPr>
          <p:cNvPr id="3" name="Picture 2" descr="A graph with different colored dots and numbers&#10;&#10;AI-generated content may be incorrect.">
            <a:extLst>
              <a:ext uri="{FF2B5EF4-FFF2-40B4-BE49-F238E27FC236}">
                <a16:creationId xmlns:a16="http://schemas.microsoft.com/office/drawing/2014/main" id="{CED68BBB-D41E-4896-1E20-9BA3F1065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81" y="1700384"/>
            <a:ext cx="5551403" cy="41038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0E4052-1A96-ACF9-C1EE-C1DF0419600F}"/>
              </a:ext>
            </a:extLst>
          </p:cNvPr>
          <p:cNvSpPr txBox="1"/>
          <p:nvPr/>
        </p:nvSpPr>
        <p:spPr>
          <a:xfrm>
            <a:off x="902819" y="1020603"/>
            <a:ext cx="4811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8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HCN/FIR is a proxy for SFE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46D31E-7E73-1990-42C4-17CFD73ECABE}"/>
              </a:ext>
            </a:extLst>
          </p:cNvPr>
          <p:cNvSpPr txBox="1"/>
          <p:nvPr/>
        </p:nvSpPr>
        <p:spPr>
          <a:xfrm>
            <a:off x="438150" y="5804205"/>
            <a:ext cx="550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Rybak+26</a:t>
            </a:r>
            <a:endParaRPr lang="en-NL" dirty="0">
              <a:solidFill>
                <a:srgbClr val="002060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5E6A21C-2DEE-D991-225D-EA1B048686E5}"/>
              </a:ext>
            </a:extLst>
          </p:cNvPr>
          <p:cNvCxnSpPr>
            <a:cxnSpLocks/>
          </p:cNvCxnSpPr>
          <p:nvPr/>
        </p:nvCxnSpPr>
        <p:spPr>
          <a:xfrm>
            <a:off x="5375857" y="3635125"/>
            <a:ext cx="25843" cy="109409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C12099B-77BA-E44B-86BF-5E0876C25D63}"/>
              </a:ext>
            </a:extLst>
          </p:cNvPr>
          <p:cNvSpPr txBox="1"/>
          <p:nvPr/>
        </p:nvSpPr>
        <p:spPr>
          <a:xfrm>
            <a:off x="5495009" y="4182172"/>
            <a:ext cx="5509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~ ÷8</a:t>
            </a:r>
            <a:endParaRPr lang="en-NL" sz="2400" dirty="0">
              <a:solidFill>
                <a:srgbClr val="002060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9CAC82-18AF-A70C-AAB8-523A3CA7170A}"/>
              </a:ext>
            </a:extLst>
          </p:cNvPr>
          <p:cNvSpPr txBox="1"/>
          <p:nvPr/>
        </p:nvSpPr>
        <p:spPr>
          <a:xfrm>
            <a:off x="599003" y="136525"/>
            <a:ext cx="11315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42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PRUSSICIII: 10 mid-J HCN detections</a:t>
            </a:r>
          </a:p>
        </p:txBody>
      </p:sp>
    </p:spTree>
    <p:extLst>
      <p:ext uri="{BB962C8B-B14F-4D97-AF65-F5344CB8AC3E}">
        <p14:creationId xmlns:p14="http://schemas.microsoft.com/office/powerpoint/2010/main" val="1148612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3B03D-77B2-45BC-0297-C316709F0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CB0BDB-BA1D-2A89-70ED-DCC89E2D64DC}"/>
              </a:ext>
            </a:extLst>
          </p:cNvPr>
          <p:cNvSpPr/>
          <p:nvPr/>
        </p:nvSpPr>
        <p:spPr>
          <a:xfrm>
            <a:off x="1" y="6302447"/>
            <a:ext cx="12192000" cy="55555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1676A-B777-C89B-0991-6A8B7437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1B91-0DCC-E747-9605-D523D34D1E78}" type="slidenum">
              <a:rPr lang="en-NL" smtClean="0">
                <a:solidFill>
                  <a:schemeClr val="bg1"/>
                </a:solidFill>
              </a:rPr>
              <a:t>9</a:t>
            </a:fld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A6FE46-8A6E-21E2-4532-32FE62C045F6}"/>
              </a:ext>
            </a:extLst>
          </p:cNvPr>
          <p:cNvSpPr txBox="1"/>
          <p:nvPr/>
        </p:nvSpPr>
        <p:spPr>
          <a:xfrm>
            <a:off x="329681" y="6417334"/>
            <a:ext cx="5371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200" dirty="0">
                <a:solidFill>
                  <a:schemeClr val="bg1"/>
                </a:solidFill>
              </a:rPr>
              <a:t>Beth Westoby | westoby@strw.leidenuniv.nl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9081542-D36E-64CC-235A-20018DF14B10}"/>
              </a:ext>
            </a:extLst>
          </p:cNvPr>
          <p:cNvSpPr/>
          <p:nvPr/>
        </p:nvSpPr>
        <p:spPr>
          <a:xfrm>
            <a:off x="902819" y="5315310"/>
            <a:ext cx="3148743" cy="72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6" name="Picture 5" descr="A diagram of gas and gas&#10;&#10;AI-generated content may be incorrect.">
            <a:extLst>
              <a:ext uri="{FF2B5EF4-FFF2-40B4-BE49-F238E27FC236}">
                <a16:creationId xmlns:a16="http://schemas.microsoft.com/office/drawing/2014/main" id="{D9240822-2C2C-0102-0301-B8F3BA666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1325831"/>
            <a:ext cx="10636250" cy="39530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E565FD-0F63-6C18-52DD-672D029DF9D2}"/>
              </a:ext>
            </a:extLst>
          </p:cNvPr>
          <p:cNvSpPr txBox="1"/>
          <p:nvPr/>
        </p:nvSpPr>
        <p:spPr>
          <a:xfrm>
            <a:off x="438150" y="376332"/>
            <a:ext cx="11315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4200" b="1" dirty="0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Galaxy Gas Content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356403-AE55-D2E6-6E03-CEEFE8585DE5}"/>
              </a:ext>
            </a:extLst>
          </p:cNvPr>
          <p:cNvSpPr txBox="1"/>
          <p:nvPr/>
        </p:nvSpPr>
        <p:spPr>
          <a:xfrm>
            <a:off x="438150" y="5291325"/>
            <a:ext cx="550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From</a:t>
            </a:r>
            <a:r>
              <a:rPr lang="nl-NL" dirty="0">
                <a:solidFill>
                  <a:srgbClr val="00206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PRUSSIC III, Rybak+26</a:t>
            </a:r>
            <a:endParaRPr lang="en-NL" dirty="0">
              <a:solidFill>
                <a:srgbClr val="002060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16" name="Picture 15" descr="A graph of gas and gas&#10;&#10;AI-generated content may be incorrect.">
            <a:extLst>
              <a:ext uri="{FF2B5EF4-FFF2-40B4-BE49-F238E27FC236}">
                <a16:creationId xmlns:a16="http://schemas.microsoft.com/office/drawing/2014/main" id="{4ECB2407-4F03-A8FA-15DB-52ADC7B195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70"/>
          <a:stretch>
            <a:fillRect/>
          </a:stretch>
        </p:blipFill>
        <p:spPr>
          <a:xfrm>
            <a:off x="4216198" y="1986431"/>
            <a:ext cx="3636630" cy="314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84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39428</TotalTime>
  <Words>834</Words>
  <Application>Microsoft Macintosh PowerPoint</Application>
  <PresentationFormat>Widescreen</PresentationFormat>
  <Paragraphs>211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Helvetica Neue</vt:lpstr>
      <vt:lpstr>Helvetica Neue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Westoby, B.A. (Beth)</dc:creator>
  <cp:lastModifiedBy>Westoby, B.A. (Beth)</cp:lastModifiedBy>
  <cp:revision>75</cp:revision>
  <dcterms:created xsi:type="dcterms:W3CDTF">2026-03-23T15:54:10Z</dcterms:created>
  <dcterms:modified xsi:type="dcterms:W3CDTF">2026-05-12T00:17:19Z</dcterms:modified>
</cp:coreProperties>
</file>