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handoutMasterIdLst>
    <p:handoutMasterId r:id="rId16"/>
  </p:handoutMasterIdLst>
  <p:sldIdLst>
    <p:sldId id="264" r:id="rId3"/>
    <p:sldId id="258" r:id="rId5"/>
    <p:sldId id="311" r:id="rId6"/>
    <p:sldId id="310" r:id="rId7"/>
    <p:sldId id="305" r:id="rId8"/>
    <p:sldId id="302" r:id="rId9"/>
    <p:sldId id="312" r:id="rId10"/>
    <p:sldId id="314" r:id="rId11"/>
    <p:sldId id="303" r:id="rId12"/>
    <p:sldId id="315" r:id="rId13"/>
    <p:sldId id="304" r:id="rId14"/>
    <p:sldId id="31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3539"/>
    <a:srgbClr val="002CE4"/>
    <a:srgbClr val="1C2428"/>
    <a:srgbClr val="122F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645"/>
  </p:normalViewPr>
  <p:slideViewPr>
    <p:cSldViewPr snapToGrid="0">
      <p:cViewPr varScale="1">
        <p:scale>
          <a:sx n="90" d="100"/>
          <a:sy n="90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02FC-1D7D-8B4D-9E88-DC5F114289A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4724-6EBA-984F-A445-D6AA37ED15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02FC-1D7D-8B4D-9E88-DC5F114289A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4724-6EBA-984F-A445-D6AA37ED15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02FC-1D7D-8B4D-9E88-DC5F114289A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4724-6EBA-984F-A445-D6AA37ED15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02FC-1D7D-8B4D-9E88-DC5F114289A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4724-6EBA-984F-A445-D6AA37ED15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02FC-1D7D-8B4D-9E88-DC5F114289A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4724-6EBA-984F-A445-D6AA37ED15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02FC-1D7D-8B4D-9E88-DC5F114289A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4724-6EBA-984F-A445-D6AA37ED15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02FC-1D7D-8B4D-9E88-DC5F114289A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4724-6EBA-984F-A445-D6AA37ED15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02FC-1D7D-8B4D-9E88-DC5F114289A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4724-6EBA-984F-A445-D6AA37ED15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02FC-1D7D-8B4D-9E88-DC5F114289A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4724-6EBA-984F-A445-D6AA37ED15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02FC-1D7D-8B4D-9E88-DC5F114289A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4724-6EBA-984F-A445-D6AA37ED15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02FC-1D7D-8B4D-9E88-DC5F114289A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4724-6EBA-984F-A445-D6AA37ED15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002FC-1D7D-8B4D-9E88-DC5F114289A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14724-6EBA-984F-A445-D6AA37ED151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4.png"/><Relationship Id="rId7" Type="http://schemas.openxmlformats.org/officeDocument/2006/relationships/tags" Target="../tags/tag4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tile tx="20320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-8890"/>
            <a:ext cx="12191365" cy="6871335"/>
          </a:xfrm>
          <a:prstGeom prst="rect">
            <a:avLst/>
          </a:prstGeom>
          <a:solidFill>
            <a:schemeClr val="tx1">
              <a:lumMod val="95000"/>
              <a:lumOff val="5000"/>
              <a:alpha val="4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644102" y="2669756"/>
            <a:ext cx="1090506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4895" y="1624330"/>
            <a:ext cx="10063480" cy="1045210"/>
          </a:xfrm>
        </p:spPr>
        <p:txBody>
          <a:bodyPr anchor="ctr" anchorCtr="0">
            <a:normAutofit fontScale="90000"/>
            <a:scene3d>
              <a:camera prst="orthographicFront"/>
              <a:lightRig rig="threePt" dir="t"/>
            </a:scene3d>
          </a:bodyPr>
          <a:lstStyle/>
          <a:p>
            <a:pPr algn="ctr" fontAlgn="ctr"/>
            <a:r>
              <a:rPr lang="en-US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Arial Bold" panose="020B0604020202090204" charset="0"/>
                <a:cs typeface="Arial Bold" panose="020B0604020202090204" charset="0"/>
              </a:rPr>
              <a:t>Phase Spirals induced by the Gas Warp</a:t>
            </a:r>
            <a:endParaRPr lang="en-US" b="1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2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838200" y="2784475"/>
            <a:ext cx="10668000" cy="3091180"/>
          </a:xfrm>
        </p:spPr>
        <p:txBody>
          <a:bodyPr anchor="t" anchorCtr="0"/>
          <a:p>
            <a:pPr marL="0" indent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egular" panose="020B0604020202090204" charset="0"/>
                <a:cs typeface="Arial Regular" panose="020B0604020202090204" charset="0"/>
              </a:rPr>
              <a:t>Shuyu Wang</a:t>
            </a:r>
            <a:endParaRPr lang="en-US" sz="3200" dirty="0">
              <a:solidFill>
                <a:schemeClr val="bg1"/>
              </a:solidFill>
              <a:latin typeface="Arial Regular" panose="020B0604020202090204" charset="0"/>
              <a:cs typeface="Arial Regular" panose="020B0604020202090204" charset="0"/>
            </a:endParaRPr>
          </a:p>
          <a:p>
            <a:pPr marL="0" indent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bg1"/>
                </a:solidFill>
                <a:latin typeface="Arial Bold" panose="020B0604020202090204" charset="0"/>
                <a:cs typeface="Arial Bold" panose="020B0604020202090204" charset="0"/>
                <a:sym typeface="+mn-ea"/>
              </a:rPr>
              <a:t>Leiden University</a:t>
            </a:r>
            <a:endParaRPr lang="en-US" sz="2000" dirty="0">
              <a:solidFill>
                <a:schemeClr val="bg1"/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  <a:p>
            <a:pPr marL="0" indent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/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Collaborators: Anthony G. A. Brown, Victor P. Debattista, </a:t>
            </a:r>
            <a:r>
              <a:rPr lang="en-US" altLang="zh-CN" sz="2000" dirty="0">
                <a:solidFill>
                  <a:schemeClr val="bg1"/>
                </a:solidFill>
                <a:latin typeface="Arial Regular" panose="020B0604020202090204" charset="0"/>
                <a:cs typeface="Arial Regular" panose="020B0604020202090204" charset="0"/>
              </a:rPr>
              <a:t>Tigran Khachaturyants</a:t>
            </a:r>
            <a:endParaRPr lang="en-US" altLang="zh-CN" sz="2000" dirty="0">
              <a:solidFill>
                <a:schemeClr val="bg1"/>
              </a:solidFill>
              <a:latin typeface="Arial Regular" panose="020B0604020202090204" charset="0"/>
              <a:cs typeface="Arial Regular" panose="020B0604020202090204" charset="0"/>
            </a:endParaRPr>
          </a:p>
          <a:p>
            <a:pPr marL="0" indent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/>
                </a:solidFill>
                <a:latin typeface="Arial Regular" panose="020B0604020202090204" charset="0"/>
                <a:cs typeface="Arial Regular" panose="020B0604020202090204" charset="0"/>
              </a:rPr>
              <a:t>swang@mail.strw.leidenuniv.nl</a:t>
            </a:r>
            <a:endParaRPr lang="en-US" sz="2000" dirty="0">
              <a:solidFill>
                <a:schemeClr val="bg1"/>
              </a:solidFill>
              <a:latin typeface="Arial Regular" panose="020B0604020202090204" charset="0"/>
              <a:cs typeface="Arial Regular" panose="020B0604020202090204" charset="0"/>
            </a:endParaRPr>
          </a:p>
          <a:p>
            <a:pPr marL="0" indent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  <a:latin typeface="Arial Regular" panose="020B0604020202090204" charset="0"/>
              <a:cs typeface="Arial Regular" panose="020B0604020202090204" charset="0"/>
            </a:endParaRPr>
          </a:p>
        </p:txBody>
      </p:sp>
      <p:pic>
        <p:nvPicPr>
          <p:cNvPr id="12" name="图片 11" descr="UL - Algemeen Internationaal - RGB-color - diapositie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4700" y="-7620"/>
            <a:ext cx="2985135" cy="1658620"/>
          </a:xfrm>
          <a:prstGeom prst="rect">
            <a:avLst/>
          </a:prstGeom>
        </p:spPr>
      </p:pic>
      <p:pic>
        <p:nvPicPr>
          <p:cNvPr id="13" name="图片 12" descr="STRWlogo_white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660775" y="262890"/>
            <a:ext cx="1177290" cy="11728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266950" y="6380480"/>
            <a:ext cx="763714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1000">
                <a:solidFill>
                  <a:schemeClr val="bg2">
                    <a:lumMod val="90000"/>
                  </a:schemeClr>
                </a:solidFill>
                <a:sym typeface="+mn-ea"/>
              </a:rPr>
              <a:t>Background image credit: </a:t>
            </a:r>
            <a:r>
              <a:rPr lang="zh-CN" altLang="en-US" sz="1000">
                <a:solidFill>
                  <a:schemeClr val="bg2">
                    <a:lumMod val="90000"/>
                  </a:schemeClr>
                </a:solidFill>
                <a:sym typeface="+mn-ea"/>
              </a:rPr>
              <a:t>Spacecraft: ESA/ATG medialab; Milky Way: ESA/Gaia/DPAC; CC BY-SA 3.0 IGO.</a:t>
            </a:r>
            <a:endParaRPr lang="zh-CN" altLang="en-US" sz="1000">
              <a:solidFill>
                <a:schemeClr val="bg2">
                  <a:lumMod val="90000"/>
                </a:schemeClr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2240" y="4535805"/>
            <a:ext cx="457200" cy="4572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73650" y="232410"/>
            <a:ext cx="1368425" cy="127698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952240" y="4993005"/>
            <a:ext cx="4737735" cy="1216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altLang="zh-CN" sz="2000" dirty="0">
                <a:solidFill>
                  <a:schemeClr val="accent3"/>
                </a:solidFill>
                <a:latin typeface="Optima Regular" panose="02000503060000020004" charset="0"/>
                <a:cs typeface="Optima Regular" panose="02000503060000020004" charset="0"/>
                <a:sym typeface="+mn-ea"/>
              </a:rPr>
              <a:t>NAC 2026</a:t>
            </a:r>
            <a:r>
              <a:rPr lang="en-US" sz="2000" dirty="0">
                <a:solidFill>
                  <a:schemeClr val="accent3"/>
                </a:solidFill>
                <a:latin typeface="Optima Regular" panose="02000503060000020004" charset="0"/>
                <a:cs typeface="Optima Regular" panose="02000503060000020004" charset="0"/>
                <a:sym typeface="+mn-ea"/>
              </a:rPr>
              <a:t> | </a:t>
            </a:r>
            <a:r>
              <a:rPr lang="en-US" altLang="zh-CN" sz="2000" dirty="0">
                <a:solidFill>
                  <a:schemeClr val="accent3"/>
                </a:solidFill>
                <a:latin typeface="Optima Regular" panose="02000503060000020004" charset="0"/>
                <a:cs typeface="Optima Regular" panose="02000503060000020004" charset="0"/>
                <a:sym typeface="+mn-ea"/>
              </a:rPr>
              <a:t>Hotel Zuiderduin</a:t>
            </a:r>
            <a:r>
              <a:rPr lang="en-US" sz="2000" dirty="0">
                <a:solidFill>
                  <a:schemeClr val="accent3"/>
                </a:solidFill>
                <a:latin typeface="Optima Regular" panose="02000503060000020004" charset="0"/>
                <a:cs typeface="Optima Regular" panose="02000503060000020004" charset="0"/>
                <a:sym typeface="+mn-ea"/>
              </a:rPr>
              <a:t>, </a:t>
            </a:r>
            <a:r>
              <a:rPr lang="en-US" altLang="zh-CN" sz="2000" dirty="0">
                <a:solidFill>
                  <a:schemeClr val="accent3"/>
                </a:solidFill>
                <a:latin typeface="Optima Regular" panose="02000503060000020004" charset="0"/>
                <a:cs typeface="Optima Regular" panose="02000503060000020004" charset="0"/>
                <a:sym typeface="+mn-ea"/>
              </a:rPr>
              <a:t>Egmond aan Zee</a:t>
            </a:r>
            <a:endParaRPr lang="en-US" altLang="zh-CN" sz="2000" dirty="0">
              <a:solidFill>
                <a:schemeClr val="accent3"/>
              </a:solidFill>
              <a:latin typeface="Optima Regular" panose="02000503060000020004" charset="0"/>
              <a:cs typeface="Optima Regular" panose="02000503060000020004" charset="0"/>
              <a:sym typeface="+mn-ea"/>
            </a:endParaRPr>
          </a:p>
          <a:p>
            <a:pPr marL="0" indent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altLang="zh-CN" sz="1400" u="sng" dirty="0">
                <a:solidFill>
                  <a:schemeClr val="bg1"/>
                </a:solidFill>
                <a:latin typeface="Optima Regular" panose="02000503060000020004" charset="0"/>
                <a:cs typeface="Optima Regular" panose="02000503060000020004" charset="0"/>
                <a:sym typeface="+mn-ea"/>
              </a:rPr>
              <a:t>https://doi.org/10.48550/arXiv.2604.06862</a:t>
            </a:r>
            <a:endParaRPr lang="en-US" altLang="zh-CN" sz="1400" u="sng" dirty="0">
              <a:solidFill>
                <a:schemeClr val="bg1"/>
              </a:solidFill>
              <a:latin typeface="Optima Regular" panose="02000503060000020004" charset="0"/>
              <a:cs typeface="Optima Regular" panose="02000503060000020004" charset="0"/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1179625"/>
            <a:ext cx="12192000" cy="0"/>
          </a:xfrm>
          <a:prstGeom prst="line">
            <a:avLst/>
          </a:prstGeom>
          <a:ln w="50800" cap="flat" cmpd="thickThin">
            <a:solidFill>
              <a:srgbClr val="3A3539"/>
            </a:solidFill>
            <a:prstDash val="solid"/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03225" y="223520"/>
            <a:ext cx="10950575" cy="1045210"/>
          </a:xfrm>
        </p:spPr>
        <p:txBody>
          <a:bodyPr>
            <a:normAutofit/>
            <a:scene3d>
              <a:camera prst="orthographicFront"/>
              <a:lightRig rig="threePt" dir="t"/>
            </a:scene3d>
          </a:bodyPr>
          <a:p>
            <a:r>
              <a:rPr lang="en-US" sz="3200" dirty="0">
                <a:solidFill>
                  <a:srgbClr val="3A3539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Arial Regular" panose="020B0604020202090204" charset="0"/>
                <a:cs typeface="Arial Regular" panose="020B0604020202090204" charset="0"/>
              </a:rPr>
              <a:t>Phase spirals in the unwarped galaxy</a:t>
            </a:r>
            <a:endParaRPr lang="en-US" sz="3200" dirty="0">
              <a:solidFill>
                <a:srgbClr val="3A3539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Arial Regular" panose="020B0604020202090204" charset="0"/>
              <a:cs typeface="Arial Regular" panose="020B0604020202090204" charset="0"/>
            </a:endParaRPr>
          </a:p>
        </p:txBody>
      </p:sp>
      <p:sp>
        <p:nvSpPr>
          <p:cNvPr id="10" name="内容占位符 9"/>
          <p:cNvSpPr/>
          <p:nvPr>
            <p:ph idx="1"/>
          </p:nvPr>
        </p:nvSpPr>
        <p:spPr>
          <a:xfrm>
            <a:off x="403225" y="1379220"/>
            <a:ext cx="8481695" cy="4198620"/>
          </a:xfrm>
        </p:spPr>
        <p:txBody>
          <a:bodyPr>
            <a:noAutofit/>
          </a:bodyPr>
          <a:p>
            <a:pPr fontAlgn="auto">
              <a:lnSpc>
                <a:spcPct val="120000"/>
              </a:lnSpc>
            </a:pP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One armed phase spirals in the unwarped galaxy are weak and stochastically distributed</a:t>
            </a:r>
            <a:endParaRPr lang="en-US" altLang="zh-CN" sz="2000">
              <a:solidFill>
                <a:schemeClr val="tx1">
                  <a:lumMod val="75000"/>
                  <a:lumOff val="25000"/>
                </a:schemeClr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The phase spirals show no strong correlation with the bending waves</a:t>
            </a:r>
            <a:endParaRPr lang="en-US" altLang="zh-CN" sz="2000">
              <a:solidFill>
                <a:schemeClr val="tx1">
                  <a:lumMod val="75000"/>
                  <a:lumOff val="25000"/>
                </a:schemeClr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2000">
                <a:solidFill>
                  <a:schemeClr val="accent1"/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Phase spirals in the unwarped galaxy may be induced by stochastic heating or the weak bending waves</a:t>
            </a:r>
            <a:endParaRPr lang="en-US" altLang="zh-CN" sz="2000">
              <a:solidFill>
                <a:schemeClr val="accent1"/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endParaRPr lang="en-US" altLang="zh-CN" sz="2000">
              <a:solidFill>
                <a:schemeClr val="accent1"/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</p:txBody>
      </p:sp>
      <p:pic>
        <p:nvPicPr>
          <p:cNvPr id="2" name="图片 1" descr="/Users/mac/Downloads/Fig9.pngFig9"/>
          <p:cNvPicPr>
            <a:picLocks noChangeAspect="1"/>
          </p:cNvPicPr>
          <p:nvPr/>
        </p:nvPicPr>
        <p:blipFill>
          <a:blip r:embed="rId1"/>
          <a:srcRect t="28" b="28"/>
          <a:stretch>
            <a:fillRect/>
          </a:stretch>
        </p:blipFill>
        <p:spPr>
          <a:xfrm>
            <a:off x="403225" y="3768090"/>
            <a:ext cx="4997450" cy="2653030"/>
          </a:xfrm>
          <a:prstGeom prst="rect">
            <a:avLst/>
          </a:prstGeom>
        </p:spPr>
      </p:pic>
      <p:pic>
        <p:nvPicPr>
          <p:cNvPr id="3" name="图片 2" descr="/Users/mac/Downloads/Fig8.pngFig8"/>
          <p:cNvPicPr>
            <a:picLocks noChangeAspect="1"/>
          </p:cNvPicPr>
          <p:nvPr/>
        </p:nvPicPr>
        <p:blipFill>
          <a:blip r:embed="rId2"/>
          <a:srcRect l="-3136" r="130"/>
          <a:stretch>
            <a:fillRect/>
          </a:stretch>
        </p:blipFill>
        <p:spPr>
          <a:xfrm>
            <a:off x="8884920" y="1379220"/>
            <a:ext cx="2574925" cy="50666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417185" y="3768090"/>
            <a:ext cx="3467735" cy="20478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/>
            <a:r>
              <a:rPr lang="en-US" altLang="zh-CN" sz="1600" u="sng">
                <a:solidFill>
                  <a:schemeClr val="tx1">
                    <a:lumMod val="50000"/>
                    <a:lumOff val="50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Left</a:t>
            </a:r>
            <a:r>
              <a:rPr lang="en-US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: time evolution of the phase-spiral incidence rate in the unwarped galaxy versus the bending wave amplitudes in the same region</a:t>
            </a:r>
            <a:endParaRPr lang="en-US" altLang="zh-CN" sz="1600">
              <a:solidFill>
                <a:schemeClr val="tx1">
                  <a:lumMod val="50000"/>
                  <a:lumOff val="50000"/>
                </a:schemeClr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  <a:p>
            <a:pPr algn="l"/>
            <a:r>
              <a:rPr lang="en-US" altLang="zh-CN" sz="1600" u="sng">
                <a:solidFill>
                  <a:schemeClr val="tx1">
                    <a:lumMod val="50000"/>
                    <a:lumOff val="50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Right</a:t>
            </a:r>
            <a:r>
              <a:rPr lang="en-US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: incidence map of the one-armed phase spirals in the unwarped galaxy</a:t>
            </a:r>
            <a:endParaRPr lang="en-US" altLang="zh-CN" sz="1600">
              <a:solidFill>
                <a:schemeClr val="tx1">
                  <a:lumMod val="50000"/>
                  <a:lumOff val="50000"/>
                </a:schemeClr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3175" y="6445885"/>
            <a:ext cx="12195175" cy="412115"/>
          </a:xfrm>
          <a:prstGeom prst="rect">
            <a:avLst/>
          </a:prstGeom>
          <a:solidFill>
            <a:srgbClr val="3A353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225" y="223520"/>
            <a:ext cx="10950575" cy="1045210"/>
          </a:xfrm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r>
              <a:rPr lang="en-US" sz="3200" dirty="0">
                <a:solidFill>
                  <a:srgbClr val="3A3539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Arial Regular" panose="020B0604020202090204" charset="0"/>
                <a:cs typeface="Arial Regular" panose="020B0604020202090204" charset="0"/>
              </a:rPr>
              <a:t>Future prospect</a:t>
            </a:r>
            <a:endParaRPr lang="en-US" sz="3200" dirty="0">
              <a:solidFill>
                <a:srgbClr val="3A3539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Arial Regular" panose="020B0604020202090204" charset="0"/>
              <a:cs typeface="Arial Regular" panose="020B060402020209020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179625"/>
            <a:ext cx="12192000" cy="0"/>
          </a:xfrm>
          <a:prstGeom prst="line">
            <a:avLst/>
          </a:prstGeom>
          <a:ln w="50800" cap="flat" cmpd="thickThin">
            <a:solidFill>
              <a:srgbClr val="3A3539"/>
            </a:solidFill>
            <a:prstDash val="solid"/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-3175" y="6445885"/>
            <a:ext cx="12195175" cy="412115"/>
          </a:xfrm>
          <a:prstGeom prst="rect">
            <a:avLst/>
          </a:prstGeom>
          <a:solidFill>
            <a:srgbClr val="3A353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9" name="内容占位符 18"/>
          <p:cNvSpPr/>
          <p:nvPr>
            <p:ph idx="1"/>
          </p:nvPr>
        </p:nvSpPr>
        <p:spPr>
          <a:xfrm>
            <a:off x="403225" y="1379220"/>
            <a:ext cx="8422005" cy="4963160"/>
          </a:xfrm>
        </p:spPr>
        <p:txBody>
          <a:bodyPr>
            <a:noAutofit/>
          </a:bodyPr>
          <a:p>
            <a:pPr marL="285750" indent="-28575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Characteristics of the warp-induced phase spirals (winding, amplitude, phase angle)</a:t>
            </a:r>
            <a:endParaRPr lang="en-US" altLang="zh-CN" sz="2000">
              <a:solidFill>
                <a:schemeClr val="tx1">
                  <a:lumMod val="75000"/>
                  <a:lumOff val="25000"/>
                </a:schemeClr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  <a:p>
            <a:pPr marL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A single perturbation model predicts that the phase spiral winding monotonically decreases with guiding center radius. What will be the signature of a multiple perturbation scenario?</a:t>
            </a:r>
            <a:endParaRPr lang="en-US" altLang="zh-CN" sz="2000">
              <a:solidFill>
                <a:schemeClr val="tx1">
                  <a:lumMod val="75000"/>
                  <a:lumOff val="25000"/>
                </a:schemeClr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Two-armed phase spirals</a:t>
            </a:r>
            <a:endParaRPr lang="en-US" altLang="zh-CN" sz="2000">
              <a:solidFill>
                <a:schemeClr val="tx1">
                  <a:lumMod val="75000"/>
                  <a:lumOff val="25000"/>
                </a:schemeClr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  <a:p>
            <a:pPr marL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Are there two-armed phase spirals in the warped simulation? </a:t>
            </a:r>
            <a:endParaRPr lang="en-US" altLang="zh-CN" sz="2000">
              <a:solidFill>
                <a:schemeClr val="tx1">
                  <a:lumMod val="75000"/>
                  <a:lumOff val="25000"/>
                </a:schemeClr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  <a:p>
            <a:pPr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Macro-spiral</a:t>
            </a:r>
            <a:endParaRPr lang="en-US" altLang="zh-CN" sz="2000">
              <a:solidFill>
                <a:schemeClr val="tx1">
                  <a:lumMod val="75000"/>
                  <a:lumOff val="25000"/>
                </a:schemeClr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  <a:p>
            <a:pPr marL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Can we observe the macro-spiral in the warped simulation?</a:t>
            </a:r>
            <a:endParaRPr lang="en-US" altLang="zh-CN" sz="2000">
              <a:solidFill>
                <a:schemeClr val="tx1">
                  <a:lumMod val="75000"/>
                  <a:lumOff val="25000"/>
                </a:schemeClr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34170" y="1379220"/>
            <a:ext cx="2529840" cy="23564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4170" y="3842385"/>
            <a:ext cx="2578100" cy="24968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03225" y="5623560"/>
            <a:ext cx="82715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400" u="sng">
                <a:solidFill>
                  <a:schemeClr val="tx1">
                    <a:lumMod val="50000"/>
                    <a:lumOff val="50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Top</a:t>
            </a:r>
            <a:r>
              <a:rPr lang="en-US" altLang="zh-CN" sz="1400">
                <a:solidFill>
                  <a:schemeClr val="tx1">
                    <a:lumMod val="50000"/>
                    <a:lumOff val="50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: Gaia observations show that phase spiral winding has a flat radial profile (Widmark et al. 2025)</a:t>
            </a:r>
            <a:endParaRPr lang="en-US" altLang="zh-CN" sz="1400">
              <a:solidFill>
                <a:schemeClr val="tx1">
                  <a:lumMod val="50000"/>
                  <a:lumOff val="50000"/>
                </a:schemeClr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  <a:p>
            <a:pPr algn="l"/>
            <a:r>
              <a:rPr lang="en-US" altLang="zh-CN" sz="1400" u="sng">
                <a:solidFill>
                  <a:schemeClr val="tx1">
                    <a:lumMod val="50000"/>
                    <a:lumOff val="50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Bottom</a:t>
            </a:r>
            <a:r>
              <a:rPr lang="en-US" altLang="zh-CN" sz="1400">
                <a:solidFill>
                  <a:schemeClr val="tx1">
                    <a:lumMod val="50000"/>
                    <a:lumOff val="50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: local phase spirals can collectively form a macro-spiral (Hunt et al. 2021)</a:t>
            </a:r>
            <a:endParaRPr lang="en-US" altLang="zh-CN" sz="1400">
              <a:solidFill>
                <a:schemeClr val="tx1">
                  <a:lumMod val="50000"/>
                  <a:lumOff val="50000"/>
                </a:schemeClr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225" y="223520"/>
            <a:ext cx="10950575" cy="1045210"/>
          </a:xfrm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r>
              <a:rPr lang="en-US" sz="3200" dirty="0">
                <a:solidFill>
                  <a:srgbClr val="3A3539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Arial Regular" panose="020B0604020202090204" charset="0"/>
                <a:cs typeface="Arial Regular" panose="020B0604020202090204" charset="0"/>
              </a:rPr>
              <a:t>Summary</a:t>
            </a:r>
            <a:endParaRPr lang="en-US" sz="3200" dirty="0">
              <a:solidFill>
                <a:srgbClr val="3A3539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Arial Regular" panose="020B0604020202090204" charset="0"/>
              <a:cs typeface="Arial Regular" panose="020B060402020209020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179625"/>
            <a:ext cx="12192000" cy="0"/>
          </a:xfrm>
          <a:prstGeom prst="line">
            <a:avLst/>
          </a:prstGeom>
          <a:ln w="50800" cap="flat" cmpd="thickThin">
            <a:solidFill>
              <a:srgbClr val="3A3539"/>
            </a:solidFill>
            <a:prstDash val="solid"/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-3175" y="6445885"/>
            <a:ext cx="12195175" cy="412115"/>
          </a:xfrm>
          <a:prstGeom prst="rect">
            <a:avLst/>
          </a:prstGeom>
          <a:solidFill>
            <a:srgbClr val="3A353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9" name="内容占位符 18"/>
          <p:cNvSpPr/>
          <p:nvPr>
            <p:ph idx="1"/>
          </p:nvPr>
        </p:nvSpPr>
        <p:spPr>
          <a:xfrm>
            <a:off x="403225" y="1379220"/>
            <a:ext cx="11486515" cy="4963160"/>
          </a:xfrm>
        </p:spPr>
        <p:txBody>
          <a:bodyPr>
            <a:noAutofit/>
          </a:bodyPr>
          <a:p>
            <a:pPr marL="285750" indent="-28575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200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One-armed phase spirals can be induced by irregular gas accretion along the warp</a:t>
            </a:r>
            <a:endParaRPr lang="en-US" altLang="zh-CN" sz="2200">
              <a:solidFill>
                <a:schemeClr val="tx1">
                  <a:lumMod val="75000"/>
                  <a:lumOff val="25000"/>
                </a:schemeClr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  <a:p>
            <a:pPr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200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The morphology of the one-armed phase spirals vary with location within the galaxy and evolves with time</a:t>
            </a:r>
            <a:endParaRPr lang="en-US" altLang="zh-CN" sz="2200">
              <a:solidFill>
                <a:schemeClr val="tx1">
                  <a:lumMod val="75000"/>
                  <a:lumOff val="25000"/>
                </a:schemeClr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  <a:p>
            <a:pPr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200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The response of phase spirals to the irregular gas inflow is delayed by a few hundred Myr</a:t>
            </a:r>
            <a:endParaRPr lang="en-US" altLang="zh-CN" sz="2200">
              <a:solidFill>
                <a:schemeClr val="tx1">
                  <a:lumMod val="75000"/>
                  <a:lumOff val="25000"/>
                </a:schemeClr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200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The warp continuously excites phase spirals, sustaining the phase spirals for ~ 10 Gyr</a:t>
            </a:r>
            <a:endParaRPr lang="en-US" altLang="zh-CN" sz="2200">
              <a:solidFill>
                <a:schemeClr val="tx1">
                  <a:lumMod val="75000"/>
                  <a:lumOff val="25000"/>
                </a:schemeClr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200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Warp-induced phase spirals have consistent amplitudes with the Gaia observations</a:t>
            </a:r>
            <a:endParaRPr lang="en-US" altLang="zh-CN" sz="2200">
              <a:solidFill>
                <a:schemeClr val="tx1">
                  <a:lumMod val="75000"/>
                  <a:lumOff val="25000"/>
                </a:schemeClr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200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Analysis of the warp-induced phase spirals will provide further insight into the interpretation of Gaia observations</a:t>
            </a:r>
            <a:endParaRPr lang="en-US" altLang="zh-CN" sz="2200">
              <a:solidFill>
                <a:schemeClr val="tx1">
                  <a:lumMod val="75000"/>
                  <a:lumOff val="25000"/>
                </a:schemeClr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1179625"/>
            <a:ext cx="12192000" cy="0"/>
          </a:xfrm>
          <a:prstGeom prst="line">
            <a:avLst/>
          </a:prstGeom>
          <a:ln w="50800" cap="flat" cmpd="thickThin">
            <a:solidFill>
              <a:srgbClr val="3A3539"/>
            </a:solidFill>
            <a:prstDash val="solid"/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-3175" y="6445885"/>
            <a:ext cx="12195175" cy="412115"/>
          </a:xfrm>
          <a:prstGeom prst="rect">
            <a:avLst/>
          </a:prstGeom>
          <a:solidFill>
            <a:srgbClr val="3A353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内容占位符 18"/>
          <p:cNvSpPr/>
          <p:nvPr>
            <p:ph idx="1"/>
          </p:nvPr>
        </p:nvSpPr>
        <p:spPr>
          <a:xfrm>
            <a:off x="403225" y="1379220"/>
            <a:ext cx="8364855" cy="4963160"/>
          </a:xfrm>
        </p:spPr>
        <p:txBody>
          <a:bodyPr>
            <a:noAutofit/>
          </a:bodyPr>
          <a:p>
            <a:pPr marL="0" indent="0" fontAlgn="auto">
              <a:lnSpc>
                <a:spcPct val="120000"/>
              </a:lnSpc>
              <a:buNone/>
            </a:pPr>
            <a:r>
              <a:rPr lang="en-US" altLang="zh-CN" sz="2400" u="sng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egular" panose="020B0604020202090204" charset="0"/>
                <a:cs typeface="Arial Regular" panose="020B0604020202090204" charset="0"/>
                <a:sym typeface="+mn-ea"/>
              </a:rPr>
              <a:t>Discovery of the Phase Space Spirals</a:t>
            </a:r>
            <a:endParaRPr lang="en-US" altLang="zh-CN" sz="2400" u="sng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egular" panose="020B0604020202090204" charset="0"/>
              <a:cs typeface="Arial Regular" panose="020B0604020202090204" charset="0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Regular" panose="020B0604020202090204" charset="0"/>
                <a:cs typeface="Arial Regular" panose="020B0604020202090204" charset="0"/>
                <a:sym typeface="+mn-ea"/>
              </a:rPr>
              <a:t>A spiral-like pattern in the vertical phase space of the Milky Way disk, first discovered in the Solar neighborhood in Gaia DR2</a:t>
            </a:r>
            <a:endParaRPr lang="en-US" altLang="zh-CN" sz="200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 Regular" panose="020B0604020202090204" charset="0"/>
              <a:cs typeface="Arial Regular" panose="020B060402020209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Regular" panose="020B0604020202090204" charset="0"/>
                <a:cs typeface="Arial Regular" panose="020B0604020202090204" charset="0"/>
                <a:sym typeface="+mn-ea"/>
              </a:rPr>
              <a:t>Visible in the phase space diagram weighted by density, </a:t>
            </a: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V</a:t>
            </a:r>
            <a:r>
              <a:rPr lang="en-US" altLang="zh-CN" sz="2000" baseline="-25000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R</a:t>
            </a: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 and V</a:t>
            </a:r>
            <a:r>
              <a:rPr lang="en-US" altLang="zh-CN" sz="2000" baseline="-25000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ϕ</a:t>
            </a:r>
            <a:endParaRPr lang="en-US" altLang="zh-CN" sz="200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 Regular" panose="020B0604020202090204" charset="0"/>
              <a:cs typeface="Arial Regular" panose="020B060402020209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Regular" panose="020B0604020202090204" charset="0"/>
                <a:cs typeface="Arial Regular" panose="020B0604020202090204" charset="0"/>
                <a:sym typeface="+mn-ea"/>
              </a:rPr>
              <a:t>Signature of recent vertical perturbations in the Milky Way disk</a:t>
            </a:r>
            <a:endParaRPr lang="en-US" altLang="zh-CN" sz="200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 Regular" panose="020B0604020202090204" charset="0"/>
              <a:cs typeface="Arial Regular" panose="020B060402020209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endParaRPr lang="en-US" altLang="zh-CN" sz="2000">
              <a:solidFill>
                <a:schemeClr val="tx1">
                  <a:lumMod val="75000"/>
                  <a:lumOff val="25000"/>
                </a:schemeClr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</p:txBody>
      </p:sp>
      <p:pic>
        <p:nvPicPr>
          <p:cNvPr id="3" name="图片 2" descr="41586_2018_510_Fig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1835" y="3919220"/>
            <a:ext cx="9787890" cy="230378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3225" y="223520"/>
            <a:ext cx="10950575" cy="1045210"/>
          </a:xfrm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r>
              <a:rPr lang="en-US" sz="3200" dirty="0">
                <a:solidFill>
                  <a:srgbClr val="3A3539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Arial" panose="020B0604020202090204" pitchFamily="34" charset="0"/>
                <a:cs typeface="Arial" panose="020B0604020202090204" pitchFamily="34" charset="0"/>
              </a:rPr>
              <a:t>Introduction</a:t>
            </a:r>
            <a:endParaRPr lang="en-US" sz="3200" dirty="0">
              <a:solidFill>
                <a:srgbClr val="3A3539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0755" y="1656715"/>
            <a:ext cx="3424555" cy="20396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499725" y="3919220"/>
            <a:ext cx="1237615" cy="20396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/>
            <a:r>
              <a:rPr lang="en-US" sz="1400" u="sng">
                <a:solidFill>
                  <a:schemeClr val="tx1">
                    <a:lumMod val="50000"/>
                    <a:lumOff val="50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Top right</a:t>
            </a: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: Fig 10 in Bland-Hawthorn et al. 2019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  <a:p>
            <a:pPr algn="l"/>
            <a:r>
              <a:rPr lang="en-US" sz="1400" u="sng">
                <a:solidFill>
                  <a:schemeClr val="tx1">
                    <a:lumMod val="50000"/>
                    <a:lumOff val="50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Bottom</a:t>
            </a: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: Fig 1 in Antoja 2018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  <a:p>
            <a:pPr algn="l"/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1179625"/>
            <a:ext cx="12192000" cy="0"/>
          </a:xfrm>
          <a:prstGeom prst="line">
            <a:avLst/>
          </a:prstGeom>
          <a:ln w="50800" cap="flat" cmpd="thickThin">
            <a:solidFill>
              <a:srgbClr val="3A3539"/>
            </a:solidFill>
            <a:prstDash val="solid"/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-3175" y="6445885"/>
            <a:ext cx="12195175" cy="412115"/>
          </a:xfrm>
          <a:prstGeom prst="rect">
            <a:avLst/>
          </a:prstGeom>
          <a:solidFill>
            <a:srgbClr val="3A353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内容占位符 18"/>
          <p:cNvSpPr/>
          <p:nvPr>
            <p:ph idx="1"/>
          </p:nvPr>
        </p:nvSpPr>
        <p:spPr>
          <a:xfrm>
            <a:off x="403225" y="1379220"/>
            <a:ext cx="8134350" cy="4963160"/>
          </a:xfrm>
        </p:spPr>
        <p:txBody>
          <a:bodyPr>
            <a:noAutofit/>
          </a:bodyPr>
          <a:p>
            <a:pPr marL="0" indent="0" fontAlgn="auto">
              <a:lnSpc>
                <a:spcPct val="120000"/>
              </a:lnSpc>
              <a:buNone/>
            </a:pPr>
            <a:r>
              <a:rPr lang="en-US" altLang="zh-CN" sz="2400" u="sng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egular" panose="020B0604020202090204" charset="0"/>
                <a:cs typeface="Arial Regular" panose="020B0604020202090204" charset="0"/>
                <a:sym typeface="+mn-ea"/>
              </a:rPr>
              <a:t>Origin of the Phase Spirals</a:t>
            </a:r>
            <a:endParaRPr lang="en-US" altLang="zh-CN" sz="2400" u="sng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egular" panose="020B0604020202090204" charset="0"/>
              <a:cs typeface="Arial Regular" panose="020B0604020202090204" charset="0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2000" u="sng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One-armed phase spirals</a:t>
            </a: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 (vertical bending mode)</a:t>
            </a:r>
            <a:endParaRPr lang="en-US" altLang="zh-CN" sz="2000">
              <a:solidFill>
                <a:schemeClr val="tx1">
                  <a:lumMod val="75000"/>
                  <a:lumOff val="25000"/>
                </a:schemeClr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  <a:p>
            <a:pPr marL="457200" indent="-457200" fontAlgn="auto">
              <a:lnSpc>
                <a:spcPct val="120000"/>
              </a:lnSpc>
              <a:buFont typeface="+mj-lt"/>
              <a:buAutoNum type="alphaLcParenR"/>
            </a:pP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External perturbation: Sagittarius (Sgr) passage, dark matter wake produced by the LMC, etc.</a:t>
            </a:r>
            <a:endParaRPr lang="en-US" altLang="zh-CN" sz="2000">
              <a:solidFill>
                <a:schemeClr val="tx1">
                  <a:lumMod val="75000"/>
                  <a:lumOff val="25000"/>
                </a:schemeClr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  <a:p>
            <a:pPr marL="457200" indent="-457200" fontAlgn="auto">
              <a:lnSpc>
                <a:spcPct val="120000"/>
              </a:lnSpc>
              <a:buFont typeface="+mj-lt"/>
              <a:buAutoNum type="alphaLcParenR"/>
            </a:pP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Internal perturbation: bar buckling</a:t>
            </a:r>
            <a:endParaRPr lang="en-US" altLang="zh-CN" sz="2000">
              <a:solidFill>
                <a:schemeClr val="tx1">
                  <a:lumMod val="75000"/>
                  <a:lumOff val="25000"/>
                </a:schemeClr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  <a:p>
            <a:pPr marL="457200" indent="-457200" fontAlgn="auto">
              <a:lnSpc>
                <a:spcPct val="120000"/>
              </a:lnSpc>
              <a:buFont typeface="+mj-lt"/>
              <a:buAutoNum type="alphaLcParenR"/>
            </a:pP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Combined: stochastic heating by dark matter subhalos</a:t>
            </a:r>
            <a:endParaRPr lang="en-US" altLang="zh-CN" sz="2000">
              <a:solidFill>
                <a:schemeClr val="tx1">
                  <a:lumMod val="75000"/>
                  <a:lumOff val="25000"/>
                </a:schemeClr>
              </a:solidFill>
              <a:latin typeface="Arial Regular" panose="020B0604020202090204" charset="0"/>
              <a:cs typeface="Arial Regular" panose="020B0604020202090204" charset="0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2000" u="sng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Two-armed phase spirals</a:t>
            </a: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 (vertical breathing mode)</a:t>
            </a:r>
            <a:endParaRPr lang="en-US" altLang="zh-CN" sz="2000">
              <a:solidFill>
                <a:schemeClr val="tx1">
                  <a:lumMod val="75000"/>
                  <a:lumOff val="25000"/>
                </a:schemeClr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  <a:p>
            <a:pPr marL="457200" indent="-457200" fontAlgn="auto">
              <a:lnSpc>
                <a:spcPct val="120000"/>
              </a:lnSpc>
              <a:buFont typeface="+mj-lt"/>
              <a:buAutoNum type="alphaLcParenR"/>
            </a:pP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Slowing bar</a:t>
            </a:r>
            <a:endParaRPr lang="en-US" altLang="zh-CN" sz="2000">
              <a:solidFill>
                <a:schemeClr val="tx1">
                  <a:lumMod val="75000"/>
                  <a:lumOff val="25000"/>
                </a:schemeClr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  <a:p>
            <a:pPr marL="457200" indent="-457200" fontAlgn="auto">
              <a:lnSpc>
                <a:spcPct val="120000"/>
              </a:lnSpc>
              <a:buFont typeface="+mj-lt"/>
              <a:buAutoNum type="alphaLcParenR"/>
            </a:pP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Transient spirals, etc.</a:t>
            </a:r>
            <a:endParaRPr lang="en-US" altLang="zh-CN" sz="2000">
              <a:solidFill>
                <a:schemeClr val="tx1">
                  <a:lumMod val="75000"/>
                  <a:lumOff val="25000"/>
                </a:schemeClr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  <a:p>
            <a:pPr marL="0" indent="0" fontAlgn="auto">
              <a:lnSpc>
                <a:spcPct val="120000"/>
              </a:lnSpc>
              <a:buNone/>
            </a:pPr>
            <a:endParaRPr lang="en-US" altLang="zh-CN" sz="2400" u="sng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egular" panose="020B0604020202090204" charset="0"/>
              <a:cs typeface="Arial Regular" panose="020B0604020202090204" charset="0"/>
              <a:sym typeface="+mn-ea"/>
            </a:endParaRPr>
          </a:p>
          <a:p>
            <a:pPr marL="0" indent="0" fontAlgn="auto">
              <a:lnSpc>
                <a:spcPct val="120000"/>
              </a:lnSpc>
              <a:buNone/>
            </a:pPr>
            <a:endParaRPr lang="en-US" altLang="zh-CN" sz="2400">
              <a:solidFill>
                <a:schemeClr val="tx1">
                  <a:lumMod val="75000"/>
                  <a:lumOff val="25000"/>
                </a:schemeClr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</p:txBody>
      </p:sp>
      <p:pic>
        <p:nvPicPr>
          <p:cNvPr id="5125" name="New picture"/>
          <p:cNvPicPr/>
          <p:nvPr/>
        </p:nvPicPr>
        <p:blipFill>
          <a:blip r:embed="rId1"/>
          <a:srcRect l="54423"/>
          <a:stretch>
            <a:fillRect/>
          </a:stretch>
        </p:blipFill>
        <p:spPr>
          <a:xfrm>
            <a:off x="8742680" y="2125980"/>
            <a:ext cx="3265805" cy="260540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/>
        </p:nvSpPr>
        <p:spPr>
          <a:xfrm>
            <a:off x="403225" y="223520"/>
            <a:ext cx="10950575" cy="1045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3A3539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Arial" panose="020B0604020202090204" pitchFamily="34" charset="0"/>
                <a:cs typeface="Arial" panose="020B0604020202090204" pitchFamily="34" charset="0"/>
              </a:rPr>
              <a:t>Introduction</a:t>
            </a:r>
            <a:endParaRPr lang="en-US" sz="3200" dirty="0">
              <a:solidFill>
                <a:srgbClr val="3A3539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37575" y="4731385"/>
            <a:ext cx="3470910" cy="4121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Fig 3 in Hunt et al. 2022 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225" y="223520"/>
            <a:ext cx="10950575" cy="1045210"/>
          </a:xfrm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r>
              <a:rPr lang="en-US" sz="3200" dirty="0">
                <a:solidFill>
                  <a:srgbClr val="3A3539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Arial" panose="020B0604020202090204" pitchFamily="34" charset="0"/>
                <a:cs typeface="Arial" panose="020B0604020202090204" pitchFamily="34" charset="0"/>
              </a:rPr>
              <a:t>Introduction</a:t>
            </a:r>
            <a:endParaRPr lang="en-US" sz="3200" dirty="0">
              <a:solidFill>
                <a:srgbClr val="3A3539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179625"/>
            <a:ext cx="12192000" cy="0"/>
          </a:xfrm>
          <a:prstGeom prst="line">
            <a:avLst/>
          </a:prstGeom>
          <a:ln w="50800" cap="flat" cmpd="thickThin">
            <a:solidFill>
              <a:srgbClr val="3A3539"/>
            </a:solidFill>
            <a:prstDash val="solid"/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-3175" y="6445885"/>
            <a:ext cx="12195175" cy="412115"/>
          </a:xfrm>
          <a:prstGeom prst="rect">
            <a:avLst/>
          </a:prstGeom>
          <a:solidFill>
            <a:srgbClr val="3A353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内容占位符 18"/>
          <p:cNvSpPr/>
          <p:nvPr>
            <p:ph idx="1"/>
          </p:nvPr>
        </p:nvSpPr>
        <p:spPr>
          <a:xfrm>
            <a:off x="403225" y="1379220"/>
            <a:ext cx="7243445" cy="4963160"/>
          </a:xfrm>
        </p:spPr>
        <p:txBody>
          <a:bodyPr>
            <a:noAutofit/>
          </a:bodyPr>
          <a:p>
            <a:pPr marL="0" indent="0" fontAlgn="auto">
              <a:lnSpc>
                <a:spcPct val="120000"/>
              </a:lnSpc>
              <a:buNone/>
            </a:pPr>
            <a:r>
              <a:rPr lang="en-US" altLang="zh-CN" sz="2400" u="sng">
                <a:solidFill>
                  <a:srgbClr val="3A35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egular" panose="020B0604020202090204" charset="0"/>
                <a:cs typeface="Arial Regular" panose="020B0604020202090204" charset="0"/>
                <a:sym typeface="+mn-ea"/>
              </a:rPr>
              <a:t>Motivation</a:t>
            </a:r>
            <a:endParaRPr lang="en-US" altLang="zh-CN" sz="2400" u="sng">
              <a:solidFill>
                <a:srgbClr val="3A35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egular" panose="020B0604020202090204" charset="0"/>
              <a:cs typeface="Arial Regular" panose="020B0604020202090204" charset="0"/>
              <a:sym typeface="+mn-ea"/>
            </a:endParaRPr>
          </a:p>
          <a:p>
            <a:pPr marL="0" indent="0" fontAlgn="auto">
              <a:lnSpc>
                <a:spcPct val="120000"/>
              </a:lnSpc>
              <a:buNone/>
            </a:pP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“Phase spirals are a record of perturbation histories”</a:t>
            </a:r>
            <a:endParaRPr lang="en-US" altLang="zh-CN" sz="2000">
              <a:solidFill>
                <a:schemeClr val="tx1">
                  <a:lumMod val="75000"/>
                  <a:lumOff val="25000"/>
                </a:schemeClr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  <a:p>
            <a:pPr marL="0" indent="0" fontAlgn="auto">
              <a:lnSpc>
                <a:spcPct val="120000"/>
              </a:lnSpc>
              <a:buNone/>
            </a:pP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Khachaturyants et al. (2022) found that the </a:t>
            </a:r>
            <a:r>
              <a:rPr lang="en-US" altLang="zh-CN" sz="2000">
                <a:solidFill>
                  <a:srgbClr val="3A3539"/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gas warp can excite bending waves, which could be recorded by one-armed phase spirals</a:t>
            </a:r>
            <a:endParaRPr lang="en-US" altLang="zh-CN" sz="2000">
              <a:solidFill>
                <a:srgbClr val="3A3539"/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  <a:p>
            <a:pPr marL="0" indent="0" fontAlgn="auto">
              <a:lnSpc>
                <a:spcPct val="60000"/>
              </a:lnSpc>
              <a:buNone/>
            </a:pPr>
            <a:endParaRPr lang="en-US" altLang="zh-CN" sz="2000" u="sng">
              <a:solidFill>
                <a:schemeClr val="tx1">
                  <a:lumMod val="75000"/>
                  <a:lumOff val="25000"/>
                </a:schemeClr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  <a:p>
            <a:pPr marL="0" indent="0" fontAlgn="auto">
              <a:lnSpc>
                <a:spcPct val="120000"/>
              </a:lnSpc>
              <a:buNone/>
            </a:pPr>
            <a:r>
              <a:rPr lang="en-US" altLang="zh-CN" sz="2400" u="sng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egular" panose="020B0604020202090204" charset="0"/>
                <a:cs typeface="Arial Regular" panose="020B0604020202090204" charset="0"/>
              </a:rPr>
              <a:t>Simulation</a:t>
            </a:r>
            <a:endParaRPr lang="en-US" altLang="zh-CN" sz="2400" u="sng">
              <a:solidFill>
                <a:schemeClr val="tx1">
                  <a:lumMod val="75000"/>
                  <a:lumOff val="25000"/>
                </a:schemeClr>
              </a:solidFill>
              <a:latin typeface="Arial Regular" panose="020B0604020202090204" charset="0"/>
              <a:cs typeface="Arial Regular" panose="020B0604020202090204" charset="0"/>
            </a:endParaRPr>
          </a:p>
          <a:p>
            <a:pPr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N-body + SPH simulations of a warped and an unwarped, isolated galaxy from Khachaturyants et al. (2022), the former containing ~ 2 million star particles</a:t>
            </a:r>
            <a:endParaRPr lang="en-US" altLang="zh-CN" sz="2000">
              <a:solidFill>
                <a:schemeClr val="tx1">
                  <a:lumMod val="75000"/>
                  <a:lumOff val="25000"/>
                </a:schemeClr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  <a:p>
            <a:pPr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The warped excites strong bending waves in the simulation</a:t>
            </a:r>
            <a:endParaRPr lang="en-US" altLang="zh-CN" sz="2000">
              <a:solidFill>
                <a:schemeClr val="tx1">
                  <a:lumMod val="75000"/>
                  <a:lumOff val="25000"/>
                </a:schemeClr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</p:txBody>
      </p:sp>
      <p:pic>
        <p:nvPicPr>
          <p:cNvPr id="35" name="图片 34" descr="warped_simulation_rendered_sideon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733790" y="1268730"/>
            <a:ext cx="2573020" cy="2430145"/>
          </a:xfrm>
          <a:prstGeom prst="rect">
            <a:avLst/>
          </a:prstGeom>
          <a:ln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7995" y="3637915"/>
            <a:ext cx="3865245" cy="23958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537575" y="6033770"/>
            <a:ext cx="3470910" cy="4121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Fig 5 in </a:t>
            </a:r>
            <a:r>
              <a:rPr lang="en-US" altLang="zh-CN" sz="1400">
                <a:solidFill>
                  <a:schemeClr val="tx1">
                    <a:lumMod val="50000"/>
                    <a:lumOff val="50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Khachaturyants </a:t>
            </a: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et al. 2022 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225" y="223520"/>
            <a:ext cx="11569700" cy="1045210"/>
          </a:xfrm>
        </p:spPr>
        <p:txBody>
          <a:bodyPr>
            <a:normAutofit/>
            <a:scene3d>
              <a:camera prst="orthographicFront"/>
              <a:lightRig rig="threePt" dir="t"/>
            </a:scene3d>
          </a:bodyPr>
          <a:lstStyle/>
          <a:p>
            <a:r>
              <a:rPr lang="en-US" sz="3200" dirty="0">
                <a:solidFill>
                  <a:srgbClr val="3A3539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Arial Regular" panose="020B0604020202090204" charset="0"/>
                <a:cs typeface="Arial Regular" panose="020B0604020202090204" charset="0"/>
              </a:rPr>
              <a:t>Phase spiral identification</a:t>
            </a:r>
            <a:endParaRPr lang="en-US" altLang="zh-CN" sz="3200" dirty="0">
              <a:solidFill>
                <a:srgbClr val="3A35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egular" panose="020B0604020202090204" charset="0"/>
              <a:cs typeface="Arial Regular" panose="020B0604020202090204" charset="0"/>
              <a:sym typeface="+mn-ea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179625"/>
            <a:ext cx="12192000" cy="0"/>
          </a:xfrm>
          <a:prstGeom prst="line">
            <a:avLst/>
          </a:prstGeom>
          <a:ln w="50800" cap="flat" cmpd="thickThin">
            <a:solidFill>
              <a:srgbClr val="3A3539"/>
            </a:solidFill>
            <a:prstDash val="solid"/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-3175" y="6445885"/>
            <a:ext cx="12195175" cy="412115"/>
          </a:xfrm>
          <a:prstGeom prst="rect">
            <a:avLst/>
          </a:prstGeom>
          <a:solidFill>
            <a:srgbClr val="3A353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8738" y="4025900"/>
            <a:ext cx="9971405" cy="2194560"/>
            <a:chOff x="728" y="6525"/>
            <a:chExt cx="15703" cy="3456"/>
          </a:xfrm>
        </p:grpSpPr>
        <p:pic>
          <p:nvPicPr>
            <p:cNvPr id="8" name="图片 7" descr="/Users/mac/Downloads/Fig1.pngFig1"/>
            <p:cNvPicPr>
              <a:picLocks noChangeAspect="1"/>
            </p:cNvPicPr>
            <p:nvPr/>
          </p:nvPicPr>
          <p:blipFill>
            <a:blip r:embed="rId1"/>
            <a:srcRect t="902" b="902"/>
            <a:stretch>
              <a:fillRect/>
            </a:stretch>
          </p:blipFill>
          <p:spPr>
            <a:xfrm>
              <a:off x="728" y="6525"/>
              <a:ext cx="3955" cy="3393"/>
            </a:xfrm>
            <a:prstGeom prst="rect">
              <a:avLst/>
            </a:prstGeom>
          </p:spPr>
        </p:pic>
        <p:pic>
          <p:nvPicPr>
            <p:cNvPr id="3" name="图片 2" descr="FigA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83" y="6525"/>
              <a:ext cx="11748" cy="3456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内容占位符 18"/>
              <p:cNvSpPr/>
              <p:nvPr>
                <p:ph idx="1"/>
              </p:nvPr>
            </p:nvSpPr>
            <p:spPr>
              <a:xfrm>
                <a:off x="403225" y="1379220"/>
                <a:ext cx="11264900" cy="4963160"/>
              </a:xfrm>
            </p:spPr>
            <p:txBody>
              <a:bodyPr>
                <a:noAutofit/>
              </a:bodyPr>
              <a:p>
                <a:pPr fontAlgn="auto">
                  <a:lnSpc>
                    <a:spcPct val="120000"/>
                  </a:lnSpc>
                </a:pPr>
                <a:r>
                  <a:rPr lang="en-US" altLang="zh-CN" sz="2000">
                    <a:solidFill>
                      <a:srgbClr val="3A3539"/>
                    </a:solidFill>
                    <a:latin typeface="Arial Regular" panose="020B0604020202090204" charset="0"/>
                    <a:cs typeface="Arial Regular" panose="020B0604020202090204" charset="0"/>
                    <a:sym typeface="+mn-ea"/>
                  </a:rPr>
                  <a:t>Divide the annulus from 6.22 to 8.22 kpc into 12 regions</a:t>
                </a:r>
                <a:endParaRPr lang="en-US" altLang="zh-CN" sz="2000">
                  <a:solidFill>
                    <a:srgbClr val="3A3539"/>
                  </a:solidFill>
                  <a:latin typeface="Arial Regular" panose="020B0604020202090204" charset="0"/>
                  <a:cs typeface="Arial Regular" panose="020B0604020202090204" charset="0"/>
                  <a:sym typeface="+mn-ea"/>
                </a:endParaRPr>
              </a:p>
              <a:p>
                <a:pPr fontAlgn="auto">
                  <a:lnSpc>
                    <a:spcPct val="120000"/>
                  </a:lnSpc>
                </a:pPr>
                <a:r>
                  <a:rPr lang="en-US" altLang="zh-CN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Regular" panose="020B0604020202090204" charset="0"/>
                    <a:cs typeface="Arial Regular" panose="020B0604020202090204" charset="0"/>
                    <a:sym typeface="+mn-ea"/>
                  </a:rPr>
                  <a:t>For each region, obtain the phase space histogram Z - V</a:t>
                </a:r>
                <a:r>
                  <a:rPr lang="en-US" altLang="zh-CN" sz="2000" baseline="-25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Regular" panose="020B0604020202090204" charset="0"/>
                    <a:cs typeface="Arial Regular" panose="020B0604020202090204" charset="0"/>
                    <a:sym typeface="+mn-ea"/>
                  </a:rPr>
                  <a:t>z</a:t>
                </a:r>
                <a:r>
                  <a:rPr lang="en-US" altLang="zh-CN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Regular" panose="020B0604020202090204" charset="0"/>
                    <a:cs typeface="Arial Regular" panose="020B0604020202090204" charset="0"/>
                    <a:sym typeface="+mn-ea"/>
                  </a:rPr>
                  <a:t>, weighted by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ejaVu Math TeX Gyre" panose="02000503000000000000" charset="0"/>
                        <a:cs typeface="DejaVu Math TeX Gyre" panose="02000503000000000000" charset="0"/>
                        <a:sym typeface="+mn-ea"/>
                      </a:rPr>
                      <m:t>∆</m:t>
                    </m:r>
                    <m:r>
                      <a:rPr lang="en-US" altLang="zh-CN" sz="2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Regular" panose="020B0604020202090204" charset="0"/>
                        <a:cs typeface="Arial Regular" panose="020B0604020202090204" charset="0"/>
                        <a:sym typeface="+mn-ea"/>
                      </a:rPr>
                      <m:t>𝑉</m:t>
                    </m:r>
                    <m:r>
                      <a:rPr lang="en-US" altLang="zh-CN" sz="2000" baseline="-25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Regular" panose="020B0604020202090204" charset="0"/>
                        <a:cs typeface="Arial Regular" panose="020B0604020202090204" charset="0"/>
                        <a:sym typeface="+mn-ea"/>
                      </a:rPr>
                      <m:t>𝜙</m:t>
                    </m:r>
                  </m:oMath>
                </a14:m>
                <a:r>
                  <a:rPr lang="en-US" altLang="zh-CN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Regular" panose="020B0604020202090204" charset="0"/>
                    <a:cs typeface="Arial Regular" panose="020B0604020202090204" charset="0"/>
                    <a:sym typeface="+mn-ea"/>
                  </a:rPr>
                  <a:t> = </a:t>
                </a:r>
                <a:r>
                  <a:rPr lang="en-US" altLang="zh-CN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Regular" panose="020B0604020202090204" charset="0"/>
                    <a:cs typeface="Arial Regular" panose="020B0604020202090204" charset="0"/>
                    <a:sym typeface="+mn-ea"/>
                  </a:rPr>
                  <a:t>V</a:t>
                </a:r>
                <a:r>
                  <a:rPr lang="en-US" altLang="zh-CN" sz="2000" baseline="-25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Regular" panose="020B0604020202090204" charset="0"/>
                    <a:cs typeface="Arial Regular" panose="020B0604020202090204" charset="0"/>
                    <a:sym typeface="+mn-ea"/>
                  </a:rPr>
                  <a:t>ϕ </a:t>
                </a:r>
                <a:r>
                  <a:rPr lang="en-US" altLang="zh-CN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Regular" panose="020B0604020202090204" charset="0"/>
                    <a:cs typeface="Arial Regular" panose="020B0604020202090204" charset="0"/>
                    <a:sym typeface="+mn-ea"/>
                  </a:rPr>
                  <a:t>- </a:t>
                </a:r>
                <a:r>
                  <a:rPr lang="en-US" altLang="zh-CN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503050405090304" charset="0"/>
                    <a:cs typeface="Times New Roman" panose="02020503050405090304" charset="0"/>
                    <a:sym typeface="+mn-ea"/>
                  </a:rPr>
                  <a:t>median(</a:t>
                </a:r>
                <a:r>
                  <a:rPr lang="en-US" altLang="zh-CN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Regular" panose="020B0604020202090204" charset="0"/>
                    <a:cs typeface="Arial Regular" panose="020B0604020202090204" charset="0"/>
                    <a:sym typeface="+mn-ea"/>
                  </a:rPr>
                  <a:t>V</a:t>
                </a:r>
                <a:r>
                  <a:rPr lang="en-US" altLang="zh-CN" sz="2000" baseline="-25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Regular" panose="020B0604020202090204" charset="0"/>
                    <a:cs typeface="Arial Regular" panose="020B0604020202090204" charset="0"/>
                    <a:sym typeface="+mn-ea"/>
                  </a:rPr>
                  <a:t>ϕ</a:t>
                </a:r>
                <a:r>
                  <a:rPr lang="en-US" altLang="zh-CN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Regular" panose="020B0604020202090204" charset="0"/>
                    <a:cs typeface="Arial Regular" panose="020B0604020202090204" charset="0"/>
                    <a:sym typeface="+mn-ea"/>
                  </a:rPr>
                  <a:t>)</a:t>
                </a:r>
                <a:endParaRPr lang="en-US" altLang="zh-CN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Regular" panose="020B0604020202090204" charset="0"/>
                  <a:cs typeface="Arial Regular" panose="020B0604020202090204" charset="0"/>
                  <a:sym typeface="+mn-ea"/>
                </a:endParaRPr>
              </a:p>
              <a:p>
                <a:pPr fontAlgn="auto">
                  <a:lnSpc>
                    <a:spcPct val="120000"/>
                  </a:lnSpc>
                </a:pPr>
                <a:r>
                  <a:rPr lang="en-US" altLang="zh-CN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Regular" panose="020B0604020202090204" charset="0"/>
                    <a:cs typeface="Arial Regular" panose="020B0604020202090204" charset="0"/>
                    <a:sym typeface="+mn-ea"/>
                  </a:rPr>
                  <a:t>Fourier decompose the weighted histogram using 20 equal-width annuli </a:t>
                </a:r>
                <a:endParaRPr lang="en-US" altLang="zh-CN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Regular" panose="020B0604020202090204" charset="0"/>
                  <a:cs typeface="Arial Regular" panose="020B0604020202090204" charset="0"/>
                  <a:sym typeface="+mn-ea"/>
                </a:endParaRPr>
              </a:p>
              <a:p>
                <a:pPr marL="0" indent="0" fontAlgn="auto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18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  <a:sym typeface="+mn-ea"/>
                        </a:rPr>
                        <m:t>∆</m:t>
                      </m:r>
                      <m:sSub>
                        <m:sSubPr>
                          <m:ctrlPr>
                            <a:rPr lang="en-US" altLang="zh-CN" sz="18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  <a:sym typeface="+mn-ea"/>
                            </a:rPr>
                          </m:ctrlPr>
                        </m:sSubPr>
                        <m:e>
                          <m:r>
                            <a:rPr lang="en-US" altLang="zh-CN" sz="18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  <a:sym typeface="+mn-ea"/>
                            </a:rPr>
                            <m:t>𝑉</m:t>
                          </m:r>
                        </m:e>
                        <m:sub>
                          <m:r>
                            <a:rPr lang="en-US" altLang="zh-CN" sz="18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  <a:sym typeface="+mn-ea"/>
                            </a:rPr>
                            <m:t>𝜙</m:t>
                          </m:r>
                        </m:sub>
                      </m:sSub>
                      <m:r>
                        <a:rPr lang="en-US" altLang="zh-CN" sz="18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  <a:sym typeface="+mn-ea"/>
                        </a:rPr>
                        <m:t>(</m:t>
                      </m:r>
                      <m:r>
                        <a:rPr lang="en-US" altLang="zh-CN" sz="18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  <a:sym typeface="+mn-ea"/>
                        </a:rPr>
                        <m:t>𝑅</m:t>
                      </m:r>
                      <m:r>
                        <a:rPr lang="en-US" altLang="zh-CN" sz="18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  <a:sym typeface="+mn-ea"/>
                        </a:rPr>
                        <m:t>,</m:t>
                      </m:r>
                      <m:r>
                        <a:rPr lang="en-US" altLang="zh-CN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  <a:sym typeface="+mn-ea"/>
                        </a:rPr>
                        <m:t>𝜙</m:t>
                      </m:r>
                      <m:r>
                        <a:rPr lang="en-US" altLang="zh-CN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  <a:sym typeface="+mn-ea"/>
                        </a:rPr>
                        <m:t>)</m:t>
                      </m:r>
                      <m:r>
                        <a:rPr lang="en-US" altLang="zh-CN" sz="18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  <a:sym typeface="+mn-ea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altLang="zh-CN" sz="18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  <a:sym typeface="+mn-ea"/>
                            </a:rPr>
                          </m:ctrlPr>
                        </m:naryPr>
                        <m:sub>
                          <m:r>
                            <a:rPr lang="en-US" altLang="zh-CN" sz="18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  <a:sym typeface="+mn-ea"/>
                            </a:rPr>
                            <m:t>𝑚</m:t>
                          </m:r>
                          <m:r>
                            <a:rPr lang="en-US" altLang="zh-CN" sz="18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  <a:sym typeface="+mn-ea"/>
                            </a:rPr>
                            <m:t>=</m:t>
                          </m:r>
                          <m:r>
                            <a:rPr lang="en-US" altLang="zh-CN" sz="18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  <a:sym typeface="+mn-ea"/>
                            </a:rPr>
                            <m:t>0</m:t>
                          </m:r>
                        </m:sub>
                        <m:sup>
                          <m:r>
                            <a:rPr lang="en-US" altLang="zh-CN" sz="18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  <a:sym typeface="+mn-ea"/>
                            </a:rPr>
                            <m:t>6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CN" sz="18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  <a:sym typeface="+mn-ea"/>
                                </a:rPr>
                              </m:ctrlPr>
                            </m:sSubPr>
                            <m:e>
                              <m:r>
                                <a:rPr lang="en-US" altLang="zh-CN" sz="18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  <a:sym typeface="+mn-ea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CN" sz="18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  <a:sym typeface="+mn-ea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altLang="zh-CN" sz="18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  <a:sym typeface="+mn-ea"/>
                            </a:rPr>
                            <m:t>(</m:t>
                          </m:r>
                          <m:r>
                            <a:rPr lang="en-US" altLang="zh-CN" sz="18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  <a:sym typeface="+mn-ea"/>
                            </a:rPr>
                            <m:t>𝑅</m:t>
                          </m:r>
                          <m:r>
                            <a:rPr lang="en-US" altLang="zh-CN" sz="18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  <a:sym typeface="+mn-ea"/>
                            </a:rPr>
                            <m:t>)</m:t>
                          </m:r>
                        </m:e>
                      </m:nary>
                      <m:func>
                        <m:funcPr>
                          <m:ctrlPr>
                            <a:rPr lang="en-US" altLang="zh-CN" sz="18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  <a:sym typeface="+mn-ea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8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  <a:sym typeface="+mn-ea"/>
                            </a:rPr>
                            <m:t>sin</m:t>
                          </m:r>
                        </m:fName>
                        <m:e>
                          <m:r>
                            <a:rPr lang="en-US" altLang="zh-CN" sz="18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  <a:sym typeface="+mn-ea"/>
                            </a:rPr>
                            <m:t>(</m:t>
                          </m:r>
                          <m:r>
                            <a:rPr lang="en-US" altLang="zh-CN" sz="18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  <a:sym typeface="+mn-ea"/>
                            </a:rPr>
                            <m:t>𝑚</m:t>
                          </m:r>
                          <m:r>
                            <a:rPr lang="en-US" altLang="zh-CN" sz="18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  <a:sym typeface="+mn-ea"/>
                            </a:rPr>
                            <m:t>𝜙</m:t>
                          </m:r>
                          <m:r>
                            <a:rPr lang="en-US" altLang="zh-CN" sz="18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  <a:sym typeface="+mn-ea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18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  <a:sym typeface="+mn-ea"/>
                                </a:rPr>
                              </m:ctrlPr>
                            </m:sSubPr>
                            <m:e>
                              <m:r>
                                <a:rPr lang="en-US" altLang="zh-CN" sz="18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  <a:sym typeface="+mn-ea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sz="18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  <a:sym typeface="+mn-ea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altLang="zh-CN" sz="18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  <a:sym typeface="+mn-ea"/>
                            </a:rPr>
                            <m:t>(</m:t>
                          </m:r>
                          <m:r>
                            <a:rPr lang="en-US" altLang="zh-CN" sz="18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  <a:sym typeface="+mn-ea"/>
                            </a:rPr>
                            <m:t>𝑅</m:t>
                          </m:r>
                          <m:r>
                            <a:rPr lang="en-US" altLang="zh-CN" sz="18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  <a:sym typeface="+mn-ea"/>
                            </a:rPr>
                            <m:t>))</m:t>
                          </m:r>
                        </m:e>
                      </m:func>
                    </m:oMath>
                  </m:oMathPara>
                </a14:m>
                <a:endParaRPr lang="en-US" altLang="zh-CN" sz="1800" i="1">
                  <a:solidFill>
                    <a:schemeClr val="tx1">
                      <a:lumMod val="75000"/>
                      <a:lumOff val="25000"/>
                    </a:schemeClr>
                  </a:solidFill>
                  <a:latin typeface="DejaVu Math TeX Gyre" panose="02000503000000000000" charset="0"/>
                  <a:cs typeface="DejaVu Math TeX Gyre" panose="02000503000000000000" charset="0"/>
                  <a:sym typeface="+mn-ea"/>
                </a:endParaRPr>
              </a:p>
              <a:p>
                <a:pPr fontAlgn="auto">
                  <a:lnSpc>
                    <a:spcPct val="120000"/>
                  </a:lnSpc>
                </a:pPr>
                <a:r>
                  <a:rPr lang="en-US" altLang="zh-CN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Regular" panose="020B0604020202090204" charset="0"/>
                    <a:cs typeface="Arial Regular" panose="020B0604020202090204" charset="0"/>
                    <a:sym typeface="+mn-ea"/>
                  </a:rPr>
                  <a:t>One-armed phase spiral detection: dominant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  <a:sym typeface="+mn-ea"/>
                          </a:rPr>
                          <m:t>𝐴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  <a:sym typeface="+mn-ea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Regular" panose="020B0604020202090204" charset="0"/>
                    <a:cs typeface="Arial Regular" panose="020B0604020202090204" charset="0"/>
                    <a:sym typeface="+mn-ea"/>
                  </a:rPr>
                  <a:t> and linearly increasing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  <a:sym typeface="+mn-ea"/>
                          </a:rPr>
                          <m:t>𝑃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  <a:sym typeface="+mn-ea"/>
                          </a:rPr>
                          <m:t>1</m:t>
                        </m:r>
                      </m:sub>
                    </m:sSub>
                    <m:r>
                      <a:rPr lang="en-US" altLang="zh-CN" sz="20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ejaVu Math TeX Gyre" panose="02000503000000000000" charset="0"/>
                        <a:cs typeface="DejaVu Math TeX Gyre" panose="02000503000000000000" charset="0"/>
                        <a:sym typeface="+mn-ea"/>
                      </a:rPr>
                      <m:t>(</m:t>
                    </m:r>
                    <m:r>
                      <a:rPr lang="en-US" altLang="zh-CN" sz="20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ejaVu Math TeX Gyre" panose="02000503000000000000" charset="0"/>
                        <a:cs typeface="DejaVu Math TeX Gyre" panose="02000503000000000000" charset="0"/>
                        <a:sym typeface="+mn-ea"/>
                      </a:rPr>
                      <m:t>𝑅</m:t>
                    </m:r>
                    <m:r>
                      <a:rPr lang="en-US" altLang="zh-CN" sz="20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ejaVu Math TeX Gyre" panose="02000503000000000000" charset="0"/>
                        <a:cs typeface="DejaVu Math TeX Gyre" panose="02000503000000000000" charset="0"/>
                        <a:sym typeface="+mn-ea"/>
                      </a:rPr>
                      <m:t>)</m:t>
                    </m:r>
                  </m:oMath>
                </a14:m>
                <a:endParaRPr lang="en-US" altLang="zh-CN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Regular" panose="020B0604020202090204" charset="0"/>
                  <a:cs typeface="Arial Regular" panose="020B0604020202090204" charset="0"/>
                  <a:sym typeface="+mn-ea"/>
                </a:endParaRPr>
              </a:p>
            </p:txBody>
          </p:sp>
        </mc:Choice>
        <mc:Fallback>
          <p:sp>
            <p:nvSpPr>
              <p:cNvPr id="19" name="内容占位符 18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3225" y="1379220"/>
                <a:ext cx="11264900" cy="4963160"/>
              </a:xfr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/>
              <p:cNvSpPr txBox="1"/>
              <p:nvPr/>
            </p:nvSpPr>
            <p:spPr>
              <a:xfrm>
                <a:off x="10030460" y="3775710"/>
                <a:ext cx="2141855" cy="2566670"/>
              </a:xfrm>
              <a:prstGeom prst="rect">
                <a:avLst/>
              </a:prstGeom>
              <a:noFill/>
            </p:spPr>
            <p:txBody>
              <a:bodyPr wrap="square" rtlCol="0" anchor="t" anchorCtr="0">
                <a:noAutofit/>
              </a:bodyPr>
              <a:p>
                <a:r>
                  <a:rPr lang="en-US" altLang="zh-CN" sz="1400" u="sng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Regular" panose="020B0604020202090204" charset="0"/>
                    <a:cs typeface="Arial Regular" panose="020B0604020202090204" charset="0"/>
                  </a:rPr>
                  <a:t>Left</a:t>
                </a:r>
                <a:r>
                  <a:rPr lang="en-US" altLang="zh-CN"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Regular" panose="020B0604020202090204" charset="0"/>
                    <a:cs typeface="Arial Regular" panose="020B0604020202090204" charset="0"/>
                  </a:rPr>
                  <a:t>: 12 regions in the warped galaxy</a:t>
                </a:r>
                <a:endParaRPr lang="en-US" altLang="zh-CN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Regular" panose="020B0604020202090204" charset="0"/>
                  <a:cs typeface="Arial Regular" panose="020B0604020202090204" charset="0"/>
                </a:endParaRPr>
              </a:p>
              <a:p>
                <a:r>
                  <a:rPr lang="en-US" altLang="zh-CN" sz="1400" u="sng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Regular" panose="020B0604020202090204" charset="0"/>
                    <a:cs typeface="Arial Regular" panose="020B0604020202090204" charset="0"/>
                  </a:rPr>
                  <a:t>Right</a:t>
                </a:r>
                <a:r>
                  <a:rPr lang="en-US" altLang="zh-CN"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Regular" panose="020B0604020202090204" charset="0"/>
                    <a:cs typeface="Arial Regular" panose="020B0604020202090204" charset="0"/>
                  </a:rPr>
                  <a:t>: (1) phase space diagram of region 4, color-coded by </a:t>
                </a:r>
                <a14:m>
                  <m:oMath xmlns:m="http://schemas.openxmlformats.org/officeDocument/2006/math">
                    <m:r>
                      <a:rPr lang="en-US" altLang="zh-CN" sz="14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DejaVu Math TeX Gyre" panose="02000503000000000000" charset="0"/>
                        <a:cs typeface="DejaVu Math TeX Gyre" panose="02000503000000000000" charset="0"/>
                        <a:sym typeface="+mn-ea"/>
                      </a:rPr>
                      <m:t>∆</m:t>
                    </m:r>
                  </m:oMath>
                </a14:m>
                <a:r>
                  <a:rPr lang="en-US" altLang="zh-CN"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Regular" panose="020B0604020202090204" charset="0"/>
                    <a:cs typeface="Arial Regular" panose="020B0604020202090204" charset="0"/>
                  </a:rPr>
                  <a:t>V</a:t>
                </a:r>
                <a:r>
                  <a:rPr lang="en-US" altLang="zh-CN" sz="1400" baseline="-250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Regular" panose="020B0604020202090204" charset="0"/>
                    <a:cs typeface="Arial Regular" panose="020B0604020202090204" charset="0"/>
                  </a:rPr>
                  <a:t>ϕ </a:t>
                </a:r>
                <a:r>
                  <a:rPr lang="en-US" altLang="zh-CN"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Regular" panose="020B0604020202090204" charset="0"/>
                    <a:cs typeface="Arial Regular" panose="020B0604020202090204" charset="0"/>
                  </a:rPr>
                  <a:t>(2) Fourier amplitudes versus phase space radius; </a:t>
                </a:r>
                <a:endParaRPr lang="en-US" altLang="zh-CN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Regular" panose="020B0604020202090204" charset="0"/>
                  <a:cs typeface="Arial Regular" panose="020B0604020202090204" charset="0"/>
                </a:endParaRPr>
              </a:p>
              <a:p>
                <a:r>
                  <a:rPr lang="en-US" altLang="zh-CN"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Regular" panose="020B0604020202090204" charset="0"/>
                    <a:cs typeface="Arial Regular" panose="020B0604020202090204" charset="0"/>
                  </a:rPr>
                  <a:t>(3) Fourier phase angles versus phase space radius</a:t>
                </a:r>
                <a:endParaRPr lang="en-US" altLang="zh-CN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Regular" panose="020B0604020202090204" charset="0"/>
                  <a:cs typeface="Arial Regular" panose="020B0604020202090204" charset="0"/>
                  <a:sym typeface="+mn-ea"/>
                </a:endParaRPr>
              </a:p>
            </p:txBody>
          </p:sp>
        </mc:Choice>
        <mc:Fallback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0460" y="3775710"/>
                <a:ext cx="2141855" cy="256667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225" y="223520"/>
            <a:ext cx="10950575" cy="1045210"/>
          </a:xfrm>
        </p:spPr>
        <p:txBody>
          <a:bodyPr>
            <a:norm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200">
                <a:solidFill>
                  <a:srgbClr val="3A35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egular" panose="020B0604020202090204" charset="0"/>
                <a:cs typeface="Arial Regular" panose="020B0604020202090204" charset="0"/>
                <a:sym typeface="+mn-ea"/>
              </a:rPr>
              <a:t>Phase spirals in the warped simulation</a:t>
            </a:r>
            <a:endParaRPr lang="en-US" sz="3200" dirty="0">
              <a:solidFill>
                <a:srgbClr val="3A3539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Arial Regular" panose="020B0604020202090204" charset="0"/>
              <a:cs typeface="Arial Regular" panose="020B060402020209020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179625"/>
            <a:ext cx="12192000" cy="0"/>
          </a:xfrm>
          <a:prstGeom prst="line">
            <a:avLst/>
          </a:prstGeom>
          <a:ln w="50800" cap="flat" cmpd="thickThin">
            <a:solidFill>
              <a:srgbClr val="3A3539"/>
            </a:solidFill>
            <a:prstDash val="solid"/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-3175" y="6445885"/>
            <a:ext cx="12195175" cy="412115"/>
          </a:xfrm>
          <a:prstGeom prst="rect">
            <a:avLst/>
          </a:prstGeom>
          <a:solidFill>
            <a:srgbClr val="3A353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 descr="Fig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96435" y="1468120"/>
            <a:ext cx="7442835" cy="208851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内容占位符 18"/>
              <p:cNvSpPr/>
              <p:nvPr>
                <p:ph idx="1"/>
              </p:nvPr>
            </p:nvSpPr>
            <p:spPr>
              <a:xfrm>
                <a:off x="403225" y="1379220"/>
                <a:ext cx="3956050" cy="4963160"/>
              </a:xfrm>
            </p:spPr>
            <p:txBody>
              <a:bodyPr>
                <a:noAutofit/>
              </a:bodyPr>
              <a:p>
                <a:pPr fontAlgn="auto">
                  <a:lnSpc>
                    <a:spcPct val="120000"/>
                  </a:lnSpc>
                </a:pPr>
                <a:r>
                  <a:rPr lang="en-US" altLang="zh-CN" sz="2000">
                    <a:solidFill>
                      <a:srgbClr val="3A3539"/>
                    </a:solidFill>
                    <a:latin typeface="Arial Regular" panose="020B0604020202090204" charset="0"/>
                    <a:cs typeface="Arial Regular" panose="020B0604020202090204" charset="0"/>
                    <a:sym typeface="+mn-ea"/>
                  </a:rPr>
                  <a:t>We discover phase spirals in the vertical phase space of the warped galaxy, weighted by density,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ejaVu Math TeX Gyre" panose="02000503000000000000" charset="0"/>
                        <a:cs typeface="DejaVu Math TeX Gyre" panose="02000503000000000000" charset="0"/>
                        <a:sym typeface="+mn-ea"/>
                      </a:rPr>
                      <m:t>∆</m:t>
                    </m:r>
                  </m:oMath>
                </a14:m>
                <a:r>
                  <a:rPr lang="en-US" altLang="zh-CN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Regular" panose="020B0604020202090204" charset="0"/>
                    <a:cs typeface="Arial Regular" panose="020B0604020202090204" charset="0"/>
                    <a:sym typeface="+mn-ea"/>
                  </a:rPr>
                  <a:t>V</a:t>
                </a:r>
                <a:r>
                  <a:rPr lang="en-US" altLang="zh-CN" sz="2000" baseline="-25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Regular" panose="020B0604020202090204" charset="0"/>
                    <a:cs typeface="Arial Regular" panose="020B0604020202090204" charset="0"/>
                    <a:sym typeface="+mn-ea"/>
                  </a:rPr>
                  <a:t>ϕ</a:t>
                </a:r>
                <a:r>
                  <a:rPr lang="en-US" altLang="zh-CN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Regular" panose="020B0604020202090204" charset="0"/>
                    <a:cs typeface="Arial Regular" panose="020B0604020202090204" charset="0"/>
                    <a:sym typeface="+mn-ea"/>
                  </a:rPr>
                  <a:t> and V</a:t>
                </a:r>
                <a:r>
                  <a:rPr lang="en-US" altLang="zh-CN" sz="2000" baseline="-25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Regular" panose="020B0604020202090204" charset="0"/>
                    <a:cs typeface="Arial Regular" panose="020B0604020202090204" charset="0"/>
                    <a:sym typeface="+mn-ea"/>
                  </a:rPr>
                  <a:t>R</a:t>
                </a:r>
                <a:endParaRPr lang="en-US" altLang="zh-CN" sz="2000" baseline="-25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Regular" panose="020B0604020202090204" charset="0"/>
                  <a:cs typeface="Arial Regular" panose="020B0604020202090204" charset="0"/>
                  <a:sym typeface="+mn-ea"/>
                </a:endParaRPr>
              </a:p>
              <a:p>
                <a:pPr fontAlgn="auto">
                  <a:lnSpc>
                    <a:spcPct val="120000"/>
                  </a:lnSpc>
                </a:pPr>
                <a:r>
                  <a:rPr lang="en-US" altLang="zh-CN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Regular" panose="020B0604020202090204" charset="0"/>
                    <a:cs typeface="Arial Regular" panose="020B0604020202090204" charset="0"/>
                    <a:sym typeface="+mn-ea"/>
                  </a:rPr>
                  <a:t>The signature is more prominent in the metal-rich stellar population, consistent with observations</a:t>
                </a:r>
                <a:endParaRPr lang="en-US" altLang="zh-CN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Regular" panose="020B0604020202090204" charset="0"/>
                  <a:cs typeface="Arial Regular" panose="020B0604020202090204" charset="0"/>
                  <a:sym typeface="+mn-ea"/>
                </a:endParaRPr>
              </a:p>
              <a:p>
                <a:pPr fontAlgn="auto">
                  <a:lnSpc>
                    <a:spcPct val="120000"/>
                  </a:lnSpc>
                </a:pPr>
                <a:r>
                  <a:rPr lang="en-US" altLang="zh-CN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Regular" panose="020B0604020202090204" charset="0"/>
                    <a:cs typeface="Arial Regular" panose="020B0604020202090204" charset="0"/>
                    <a:sym typeface="+mn-ea"/>
                  </a:rPr>
                  <a:t>The phase spirals in the warped galaxy have similar amplitudes to the Gaia observations</a:t>
                </a:r>
                <a:endParaRPr lang="en-US" altLang="zh-CN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Regular" panose="020B0604020202090204" charset="0"/>
                  <a:cs typeface="Arial Regular" panose="020B0604020202090204" charset="0"/>
                  <a:sym typeface="+mn-ea"/>
                </a:endParaRPr>
              </a:p>
            </p:txBody>
          </p:sp>
        </mc:Choice>
        <mc:Fallback>
          <p:sp>
            <p:nvSpPr>
              <p:cNvPr id="19" name="内容占位符 18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3225" y="1379220"/>
                <a:ext cx="3956050" cy="4963160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13" descr="Fig4"/>
          <p:cNvPicPr>
            <a:picLocks noChangeAspect="1"/>
          </p:cNvPicPr>
          <p:nvPr/>
        </p:nvPicPr>
        <p:blipFill>
          <a:blip r:embed="rId3"/>
          <a:srcRect r="35359"/>
          <a:stretch>
            <a:fillRect/>
          </a:stretch>
        </p:blipFill>
        <p:spPr>
          <a:xfrm>
            <a:off x="4044950" y="3698875"/>
            <a:ext cx="4023360" cy="2061845"/>
          </a:xfrm>
          <a:prstGeom prst="rect">
            <a:avLst/>
          </a:prstGeom>
        </p:spPr>
      </p:pic>
      <p:pic>
        <p:nvPicPr>
          <p:cNvPr id="11" name="图片 10" descr="Fig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8310" y="3698875"/>
            <a:ext cx="4123690" cy="20180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894580" y="5818505"/>
            <a:ext cx="664591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Example: the phase spiral in region 4 of the warped galaxy at 8.7 Gyr</a:t>
            </a:r>
            <a:endParaRPr lang="en-US" altLang="zh-CN" sz="1600">
              <a:solidFill>
                <a:schemeClr val="tx1">
                  <a:lumMod val="50000"/>
                  <a:lumOff val="50000"/>
                </a:schemeClr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1179625"/>
            <a:ext cx="12192000" cy="0"/>
          </a:xfrm>
          <a:prstGeom prst="line">
            <a:avLst/>
          </a:prstGeom>
          <a:ln w="50800" cap="flat" cmpd="thickThin">
            <a:solidFill>
              <a:srgbClr val="3A3539"/>
            </a:solidFill>
            <a:prstDash val="solid"/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-3175" y="6445885"/>
            <a:ext cx="12195175" cy="412115"/>
          </a:xfrm>
          <a:prstGeom prst="rect">
            <a:avLst/>
          </a:prstGeom>
          <a:solidFill>
            <a:srgbClr val="3A353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Fig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03620" y="1240155"/>
            <a:ext cx="5646420" cy="520573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03225" y="223520"/>
            <a:ext cx="10950575" cy="1045210"/>
          </a:xfrm>
        </p:spPr>
        <p:txBody>
          <a:bodyPr>
            <a:norm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200">
                <a:solidFill>
                  <a:srgbClr val="3A35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egular" panose="020B0604020202090204" charset="0"/>
                <a:cs typeface="Arial Regular" panose="020B0604020202090204" charset="0"/>
                <a:sym typeface="+mn-ea"/>
              </a:rPr>
              <a:t>Phase spirals in the warped simulation</a:t>
            </a:r>
            <a:endParaRPr lang="en-US" sz="3200" dirty="0">
              <a:solidFill>
                <a:srgbClr val="3A3539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Arial Regular" panose="020B0604020202090204" charset="0"/>
              <a:cs typeface="Arial Regular" panose="020B0604020202090204" charset="0"/>
            </a:endParaRPr>
          </a:p>
        </p:txBody>
      </p:sp>
      <p:sp>
        <p:nvSpPr>
          <p:cNvPr id="19" name="内容占位符 18"/>
          <p:cNvSpPr/>
          <p:nvPr>
            <p:ph idx="1"/>
          </p:nvPr>
        </p:nvSpPr>
        <p:spPr>
          <a:xfrm>
            <a:off x="403225" y="1379220"/>
            <a:ext cx="5646420" cy="4198620"/>
          </a:xfrm>
        </p:spPr>
        <p:txBody>
          <a:bodyPr>
            <a:noAutofit/>
          </a:bodyPr>
          <a:p>
            <a:pPr marL="0" indent="0" fontAlgn="auto">
              <a:lnSpc>
                <a:spcPct val="120000"/>
              </a:lnSpc>
              <a:buNone/>
            </a:pPr>
            <a:r>
              <a:rPr lang="en-US" altLang="zh-CN" sz="2000" u="sng">
                <a:solidFill>
                  <a:srgbClr val="3A35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egular" panose="020B0604020202090204" charset="0"/>
                <a:cs typeface="Arial Regular" panose="020B0604020202090204" charset="0"/>
                <a:sym typeface="+mn-ea"/>
              </a:rPr>
              <a:t>Spatial variation of the phase spirals </a:t>
            </a:r>
            <a:endParaRPr lang="en-US" altLang="zh-CN" sz="2000" u="sng">
              <a:solidFill>
                <a:srgbClr val="3A35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egular" panose="020B0604020202090204" charset="0"/>
              <a:cs typeface="Arial Regular" panose="020B060402020209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2000">
                <a:solidFill>
                  <a:srgbClr val="3A3539"/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The majority of the phase space diagrams show strong one-armed phase spirals</a:t>
            </a:r>
            <a:endParaRPr lang="en-US" altLang="zh-CN" sz="2000">
              <a:solidFill>
                <a:srgbClr val="3A3539"/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2000">
                <a:solidFill>
                  <a:srgbClr val="3A3539"/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The phase spirals are widespread</a:t>
            </a:r>
            <a:endParaRPr lang="en-US" altLang="zh-CN" sz="2000">
              <a:solidFill>
                <a:srgbClr val="3A3539"/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The winding of the phase spirals varies with guiding center radius, but does not show a monotonically declining trend</a:t>
            </a:r>
            <a:endParaRPr lang="en-US" altLang="zh-CN" sz="2000">
              <a:solidFill>
                <a:schemeClr val="tx1">
                  <a:lumMod val="75000"/>
                  <a:lumOff val="25000"/>
                </a:schemeClr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25" y="4471035"/>
            <a:ext cx="5130165" cy="155511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3225" y="6026150"/>
            <a:ext cx="543306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1400">
                <a:solidFill>
                  <a:schemeClr val="tx1">
                    <a:lumMod val="50000"/>
                    <a:lumOff val="50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Fig 3 in Widmark et al. 2025</a:t>
            </a:r>
            <a:endParaRPr lang="en-US" altLang="zh-CN" sz="1400">
              <a:solidFill>
                <a:schemeClr val="tx1">
                  <a:lumMod val="50000"/>
                  <a:lumOff val="50000"/>
                </a:schemeClr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1179625"/>
            <a:ext cx="12192000" cy="0"/>
          </a:xfrm>
          <a:prstGeom prst="line">
            <a:avLst/>
          </a:prstGeom>
          <a:ln w="50800" cap="flat" cmpd="thickThin">
            <a:solidFill>
              <a:srgbClr val="3A3539"/>
            </a:solidFill>
            <a:prstDash val="solid"/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Fig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43595" y="1224915"/>
            <a:ext cx="2207895" cy="563308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03225" y="223520"/>
            <a:ext cx="10950575" cy="1045210"/>
          </a:xfrm>
        </p:spPr>
        <p:txBody>
          <a:bodyPr>
            <a:normAutofit/>
            <a:scene3d>
              <a:camera prst="orthographicFront"/>
              <a:lightRig rig="threePt" dir="t"/>
            </a:scene3d>
          </a:bodyPr>
          <a:p>
            <a:r>
              <a:rPr lang="en-US" altLang="zh-CN" sz="3200">
                <a:solidFill>
                  <a:srgbClr val="3A35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egular" panose="020B0604020202090204" charset="0"/>
                <a:cs typeface="Arial Regular" panose="020B0604020202090204" charset="0"/>
                <a:sym typeface="+mn-ea"/>
              </a:rPr>
              <a:t>Time evolution of the phase spirals in the warped galaxy</a:t>
            </a:r>
            <a:endParaRPr lang="en-US" sz="3200" dirty="0">
              <a:solidFill>
                <a:srgbClr val="3A3539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Arial Regular" panose="020B0604020202090204" charset="0"/>
              <a:cs typeface="Arial Regular" panose="020B060402020209020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内容占位符 9"/>
              <p:cNvSpPr/>
              <p:nvPr>
                <p:ph idx="1"/>
              </p:nvPr>
            </p:nvSpPr>
            <p:spPr>
              <a:xfrm>
                <a:off x="403225" y="1379220"/>
                <a:ext cx="7242810" cy="4795520"/>
              </a:xfrm>
            </p:spPr>
            <p:txBody>
              <a:bodyPr>
                <a:noAutofit/>
              </a:bodyPr>
              <a:p>
                <a:pPr marL="0" indent="0" fontAlgn="auto">
                  <a:lnSpc>
                    <a:spcPct val="120000"/>
                  </a:lnSpc>
                  <a:buNone/>
                </a:pPr>
                <a:r>
                  <a:rPr lang="en-US" altLang="zh-CN" sz="2000" u="sng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90204" pitchFamily="34" charset="0"/>
                    <a:cs typeface="Arial" panose="020B0604020202090204" pitchFamily="34" charset="0"/>
                    <a:sym typeface="+mn-ea"/>
                  </a:rPr>
                  <a:t>Incidence map of the one-armed phase spirals</a:t>
                </a:r>
                <a:endParaRPr lang="en-US" altLang="zh-CN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Regular" panose="020B0604020202090204" charset="0"/>
                  <a:cs typeface="Arial Regular" panose="020B0604020202090204" charset="0"/>
                  <a:sym typeface="+mn-ea"/>
                </a:endParaRPr>
              </a:p>
              <a:p>
                <a:pPr fontAlgn="auto">
                  <a:lnSpc>
                    <a:spcPct val="120000"/>
                  </a:lnSpc>
                </a:pPr>
                <a:r>
                  <a:rPr lang="en-US" altLang="zh-CN" sz="2000" i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Italic" panose="020B0604020202090204" charset="0"/>
                    <a:cs typeface="Arial Italic" panose="020B0604020202090204" charset="0"/>
                    <a:sym typeface="+mn-ea"/>
                  </a:rPr>
                  <a:t>Incidence map</a:t>
                </a:r>
                <a:r>
                  <a:rPr lang="en-US" altLang="zh-CN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Regular" panose="020B0604020202090204" charset="0"/>
                    <a:cs typeface="Arial Regular" panose="020B0604020202090204" charset="0"/>
                    <a:sym typeface="+mn-ea"/>
                  </a:rPr>
                  <a:t>: the incidence of the phase spirals as a function of time and position: each row corresponds to the 12 regions, each column corresponds to different times, colors denote the strength of the phase spiral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  <a:sym typeface="+mn-ea"/>
                          </a:rPr>
                          <m:t>𝐴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  <a:sym typeface="+mn-ea"/>
                          </a:rPr>
                          <m:t>1</m:t>
                        </m:r>
                      </m:sub>
                    </m:sSub>
                  </m:oMath>
                </a14:m>
                <a:endParaRPr lang="en-US" altLang="zh-CN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Regular" panose="020B0604020202090204" charset="0"/>
                  <a:cs typeface="Arial Regular" panose="020B0604020202090204" charset="0"/>
                  <a:sym typeface="+mn-ea"/>
                </a:endParaRPr>
              </a:p>
              <a:p>
                <a:pPr fontAlgn="auto">
                  <a:lnSpc>
                    <a:spcPct val="120000"/>
                  </a:lnSpc>
                </a:pPr>
                <a:r>
                  <a:rPr lang="en-US" altLang="zh-CN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Regular" panose="020B0604020202090204" charset="0"/>
                    <a:cs typeface="Arial Regular" panose="020B0604020202090204" charset="0"/>
                    <a:sym typeface="+mn-ea"/>
                  </a:rPr>
                  <a:t>The average phase spiral strength peaks at 2.8 Gyr, 4.4 Gyr, and 8 Gyr</a:t>
                </a:r>
                <a:endParaRPr lang="en-US" altLang="zh-CN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Regular" panose="020B0604020202090204" charset="0"/>
                  <a:cs typeface="Arial Regular" panose="020B0604020202090204" charset="0"/>
                  <a:sym typeface="+mn-ea"/>
                </a:endParaRPr>
              </a:p>
              <a:p>
                <a:pPr fontAlgn="auto">
                  <a:lnSpc>
                    <a:spcPct val="120000"/>
                  </a:lnSpc>
                </a:pPr>
                <a:r>
                  <a:rPr lang="en-US" altLang="zh-CN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Regular" panose="020B0604020202090204" charset="0"/>
                    <a:cs typeface="Arial Regular" panose="020B0604020202090204" charset="0"/>
                    <a:sym typeface="+mn-ea"/>
                  </a:rPr>
                  <a:t>The phase spiral incidence varies coherently with time and azimuth, highlighting the azimuthal propagation of the bending waves in the warped simulation</a:t>
                </a:r>
                <a:endParaRPr lang="en-US" altLang="zh-CN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Regular" panose="020B0604020202090204" charset="0"/>
                  <a:cs typeface="Arial Regular" panose="020B0604020202090204" charset="0"/>
                  <a:sym typeface="+mn-ea"/>
                </a:endParaRPr>
              </a:p>
            </p:txBody>
          </p:sp>
        </mc:Choice>
        <mc:Fallback>
          <p:sp>
            <p:nvSpPr>
              <p:cNvPr id="10" name="内容占位符 9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3225" y="1379220"/>
                <a:ext cx="7242810" cy="4795520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1179625"/>
            <a:ext cx="12192000" cy="0"/>
          </a:xfrm>
          <a:prstGeom prst="line">
            <a:avLst/>
          </a:prstGeom>
          <a:ln w="50800" cap="flat" cmpd="thickThin">
            <a:solidFill>
              <a:srgbClr val="3A3539"/>
            </a:solidFill>
            <a:prstDash val="solid"/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Fig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53530" y="1882775"/>
            <a:ext cx="5538470" cy="294005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03225" y="223520"/>
            <a:ext cx="10950575" cy="1045210"/>
          </a:xfrm>
        </p:spPr>
        <p:txBody>
          <a:bodyPr>
            <a:normAutofit/>
            <a:scene3d>
              <a:camera prst="orthographicFront"/>
              <a:lightRig rig="threePt" dir="t"/>
            </a:scene3d>
          </a:bodyPr>
          <a:p>
            <a:r>
              <a:rPr lang="en-US" altLang="zh-CN" sz="3200">
                <a:solidFill>
                  <a:srgbClr val="3A35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egular" panose="020B0604020202090204" charset="0"/>
                <a:cs typeface="Arial Regular" panose="020B0604020202090204" charset="0"/>
                <a:sym typeface="+mn-ea"/>
              </a:rPr>
              <a:t>Time evolution of the phase spirals in the warped galaxy</a:t>
            </a:r>
            <a:endParaRPr lang="en-US" sz="3200" dirty="0">
              <a:solidFill>
                <a:srgbClr val="3A3539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Arial Regular" panose="020B0604020202090204" charset="0"/>
              <a:cs typeface="Arial Regular" panose="020B0604020202090204" charset="0"/>
            </a:endParaRPr>
          </a:p>
        </p:txBody>
      </p:sp>
      <p:sp>
        <p:nvSpPr>
          <p:cNvPr id="10" name="内容占位符 9"/>
          <p:cNvSpPr/>
          <p:nvPr>
            <p:ph idx="1"/>
          </p:nvPr>
        </p:nvSpPr>
        <p:spPr>
          <a:xfrm>
            <a:off x="403225" y="1379220"/>
            <a:ext cx="6470015" cy="5133975"/>
          </a:xfrm>
        </p:spPr>
        <p:txBody>
          <a:bodyPr>
            <a:noAutofit/>
          </a:bodyPr>
          <a:p>
            <a:pPr marL="0" indent="0" fontAlgn="auto">
              <a:lnSpc>
                <a:spcPct val="120000"/>
              </a:lnSpc>
              <a:buNone/>
            </a:pPr>
            <a:r>
              <a:rPr lang="en-US" altLang="zh-CN" sz="2000" u="sng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cs typeface="Arial" panose="020B0604020202090204" pitchFamily="34" charset="0"/>
                <a:sym typeface="+mn-ea"/>
              </a:rPr>
              <a:t>Incidence rate of the one-armed phase spirals</a:t>
            </a:r>
            <a:endParaRPr lang="en-US" altLang="zh-CN" sz="2000" u="sng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cs typeface="Arial" panose="020B0604020202090204" pitchFamily="3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2000" i="1">
                <a:solidFill>
                  <a:schemeClr val="tx1">
                    <a:lumMod val="75000"/>
                    <a:lumOff val="25000"/>
                  </a:schemeClr>
                </a:solidFill>
                <a:latin typeface="Arial Italic" panose="020B0604020202090204" charset="0"/>
                <a:cs typeface="Arial Italic" panose="020B0604020202090204" charset="0"/>
                <a:sym typeface="+mn-ea"/>
              </a:rPr>
              <a:t>Incidence rate</a:t>
            </a: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 = (# of regions with a phase spiral detection) / (total # of regions)</a:t>
            </a:r>
            <a:endParaRPr lang="en-US" altLang="zh-CN" sz="2000">
              <a:solidFill>
                <a:schemeClr val="tx1">
                  <a:lumMod val="75000"/>
                  <a:lumOff val="25000"/>
                </a:schemeClr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The incidence rate of the one-armed phase spirals in the warped galaxy correlates strongly with the bending wave amplitudes</a:t>
            </a:r>
            <a:endParaRPr lang="en-US" altLang="zh-CN" sz="2000">
              <a:solidFill>
                <a:schemeClr val="tx1">
                  <a:lumMod val="75000"/>
                  <a:lumOff val="25000"/>
                </a:schemeClr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The incidence rate of the phase spirals correlates with the gas flux, and is delayed by ~ 281 Myr, consistent with literature estimates</a:t>
            </a:r>
            <a:endParaRPr lang="en-US" altLang="zh-CN" sz="2000">
              <a:solidFill>
                <a:schemeClr val="tx1">
                  <a:lumMod val="75000"/>
                  <a:lumOff val="25000"/>
                </a:schemeClr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2000">
                <a:solidFill>
                  <a:schemeClr val="accent1"/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One-armed phase spirals are induced by the gas warp, and are sustained for ~ 10 Gyr</a:t>
            </a:r>
            <a:endParaRPr lang="en-US" altLang="zh-CN" sz="2000">
              <a:solidFill>
                <a:schemeClr val="accent1"/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73240" y="4822825"/>
            <a:ext cx="423608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Arial Regular" panose="020B0604020202090204" charset="0"/>
                <a:cs typeface="Arial Regular" panose="020B0604020202090204" charset="0"/>
                <a:sym typeface="+mn-ea"/>
              </a:rPr>
              <a:t>Time evolution of the phase-spiral incidence rate in the warped galaxy versus the gas inflow and the bending wave amplitudes in the same region </a:t>
            </a:r>
            <a:endParaRPr lang="en-US" altLang="zh-CN" sz="1600">
              <a:solidFill>
                <a:schemeClr val="tx1">
                  <a:lumMod val="50000"/>
                  <a:lumOff val="50000"/>
                </a:schemeClr>
              </a:solidFill>
              <a:latin typeface="Arial Regular" panose="020B0604020202090204" charset="0"/>
              <a:cs typeface="Arial Regular" panose="020B0604020202090204" charset="0"/>
              <a:sym typeface="+mn-e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-3175" y="6445885"/>
            <a:ext cx="12195175" cy="412115"/>
          </a:xfrm>
          <a:prstGeom prst="rect">
            <a:avLst/>
          </a:prstGeom>
          <a:solidFill>
            <a:srgbClr val="3A353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5773</Words>
  <Application>WPS 演示</Application>
  <PresentationFormat>宽屏</PresentationFormat>
  <Paragraphs>129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37" baseType="lpstr">
      <vt:lpstr>Arial</vt:lpstr>
      <vt:lpstr>宋体</vt:lpstr>
      <vt:lpstr>Wingdings</vt:lpstr>
      <vt:lpstr>Arial Bold</vt:lpstr>
      <vt:lpstr>Arial Regular</vt:lpstr>
      <vt:lpstr>Optima Regular</vt:lpstr>
      <vt:lpstr>DejaVu Math TeX Gyre</vt:lpstr>
      <vt:lpstr>Times New Roman</vt:lpstr>
      <vt:lpstr>Arial Italic</vt:lpstr>
      <vt:lpstr>Calibri</vt:lpstr>
      <vt:lpstr>Helvetica Neue</vt:lpstr>
      <vt:lpstr>微软雅黑</vt:lpstr>
      <vt:lpstr>汉仪旗黑</vt:lpstr>
      <vt:lpstr>宋体</vt:lpstr>
      <vt:lpstr>Arial Unicode MS</vt:lpstr>
      <vt:lpstr>Calibri Light</vt:lpstr>
      <vt:lpstr>等线</vt:lpstr>
      <vt:lpstr>汉仪中等线KW</vt:lpstr>
      <vt:lpstr>汉仪书宋二KW</vt:lpstr>
      <vt:lpstr>等线 Light</vt:lpstr>
      <vt:lpstr>Lucida Grande</vt:lpstr>
      <vt:lpstr>Lucida Grande</vt:lpstr>
      <vt:lpstr>Lao MN Regular</vt:lpstr>
      <vt:lpstr>Times New Roman Regular</vt:lpstr>
      <vt:lpstr>Office Theme</vt:lpstr>
      <vt:lpstr>Phase Spirals induced by the Gas Warp</vt:lpstr>
      <vt:lpstr>Introduction</vt:lpstr>
      <vt:lpstr>PowerPoint 演示文稿</vt:lpstr>
      <vt:lpstr>Introduction</vt:lpstr>
      <vt:lpstr>Phase spiral identification</vt:lpstr>
      <vt:lpstr>Phase spirals in the warped simulation</vt:lpstr>
      <vt:lpstr>Phase spirals in the warped simulation</vt:lpstr>
      <vt:lpstr>Time evolution of the phase spirals in the warped galaxy</vt:lpstr>
      <vt:lpstr>Time evolution of the phase spirals in the warped galaxy</vt:lpstr>
      <vt:lpstr>Phase spirals in the unwarped galaxy</vt:lpstr>
      <vt:lpstr>Future prospect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Annabel Sirvent</dc:creator>
  <cp:lastModifiedBy>Aniron</cp:lastModifiedBy>
  <cp:revision>514</cp:revision>
  <dcterms:created xsi:type="dcterms:W3CDTF">2026-05-10T00:04:57Z</dcterms:created>
  <dcterms:modified xsi:type="dcterms:W3CDTF">2026-05-10T00:04:57Z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D7B2BA641666420230927466928D7659_42</vt:lpwstr>
  </property>
  <property fmtid="{D5CDD505-2E9C-101B-9397-08002B2CF9AE}" pid="3" name="KSOProductBuildVer">
    <vt:lpwstr>2052-7.2.2.8955</vt:lpwstr>
  </property>
</Properties>
</file>