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3"/>
  </p:notesMasterIdLst>
  <p:sldIdLst>
    <p:sldId id="256" r:id="rId2"/>
    <p:sldId id="396" r:id="rId3"/>
    <p:sldId id="399" r:id="rId4"/>
    <p:sldId id="400" r:id="rId5"/>
    <p:sldId id="413" r:id="rId6"/>
    <p:sldId id="397" r:id="rId7"/>
    <p:sldId id="411" r:id="rId8"/>
    <p:sldId id="414" r:id="rId9"/>
    <p:sldId id="406" r:id="rId10"/>
    <p:sldId id="415" r:id="rId11"/>
    <p:sldId id="416" r:id="rId1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8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91E396-A1D8-437C-B1FB-5D223114A3E9}" v="2082" dt="2026-03-28T13:37:42.872"/>
    <p1510:client id="{9ECBC01F-E747-4EAE-8377-2B0D2334EB95}" v="223" dt="2026-03-26T13:12:22.392"/>
    <p1510:client id="{AF85A388-72C4-D039-505F-35FF42B17335}" v="197" dt="2026-03-27T09:58:37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43226-9CB8-420B-83A6-E80D57455EB9}" type="datetimeFigureOut">
              <a:rPr lang="en-NL" smtClean="0"/>
              <a:t>06/05/2026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F29D4-E743-4D93-A69E-EAA63593B90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7439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Dutch newspapers, astrophysics gets 100 times more attention than plasma physics </a:t>
            </a:r>
            <a:r>
              <a:rPr lang="en-US">
                <a:sym typeface="Wingdings" panose="05000000000000000000" pitchFamily="2" charset="2"/>
              </a:rPr>
              <a:t></a:t>
            </a:r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29D4-E743-4D93-A69E-EAA63593B902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02068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Also, when children are asked to draw an engineer, a human figure is missing in about 30-40 % of their drawings! Or: their perception of what applied research and innovation entail is not too clear. And likely this is the case for many adults as well.</a:t>
            </a:r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0CA96-B295-488C-8DFC-6CDD5C1C1368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85038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7EA58-BC53-9CFC-BBA5-1F8EE2150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467546-1959-B389-99DE-11750CCE6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DE1E3-EBC0-5046-28A0-C717DD16B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E053-4F16-48AB-BF77-1F968DECDD22}" type="datetimeFigureOut">
              <a:rPr lang="en-NL" smtClean="0"/>
              <a:t>06/05/2026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CF23E-FDE3-0071-F803-AE82590F3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E7675-D02D-07E8-F8B6-DB179B1C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2574-027E-4DA3-B2FD-B94E443200F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4626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AAEF-E5D5-38DD-9ED2-7A2B4548F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4B77E-16CF-37F9-ACF9-6D8E0B5E9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A52FF-EEF6-1D90-E389-6DF98CD6C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E053-4F16-48AB-BF77-1F968DECDD22}" type="datetimeFigureOut">
              <a:rPr lang="en-NL" smtClean="0"/>
              <a:t>06/05/2026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DFFCA-C81E-BA3C-0D38-58D18E5B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7ABB2-2A0F-63F8-8877-38D336CA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2574-027E-4DA3-B2FD-B94E443200F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1450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9F759E-501A-A206-6687-FCD47A5F1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5ED45D-31B2-DB7E-6B34-BA0748622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C3B8D-DF04-B159-595A-07D89AEBB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E053-4F16-48AB-BF77-1F968DECDD22}" type="datetimeFigureOut">
              <a:rPr lang="en-NL" smtClean="0"/>
              <a:t>06/05/2026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B1078-915A-C2C0-11DF-126DD91A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79449-5291-06FF-BA11-41A712AA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2574-027E-4DA3-B2FD-B94E443200F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2833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BD5C-1090-8E46-DB92-4DE40105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6CF4E-1A9A-B0C0-C309-0C2CA00E8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68768-C9A1-D3FC-7110-B28E5B56A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E053-4F16-48AB-BF77-1F968DECDD22}" type="datetimeFigureOut">
              <a:rPr lang="en-NL" smtClean="0"/>
              <a:t>06/05/2026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BF37F-CFCD-0D59-6ED8-033648BDE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8F9CC-AFC3-76DF-FEE9-4740EAC82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2574-027E-4DA3-B2FD-B94E443200F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4122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67274-AB6D-5D7B-B4B3-C719FD197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3EE70-0640-AFAB-80E1-8F078078B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3B24D-7565-3AD9-0E74-83401EB88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E053-4F16-48AB-BF77-1F968DECDD22}" type="datetimeFigureOut">
              <a:rPr lang="en-NL" smtClean="0"/>
              <a:t>06/05/2026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B8623-CCB8-A1FE-BCA8-6BB61F454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A1127-5BD6-8457-7F55-E2D08380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2574-027E-4DA3-B2FD-B94E443200F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4248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B206-EB94-BEC4-AF78-F71B0D794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09C5B-20E8-EB33-1D79-84EB9031D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399F4-58F6-1750-9E06-9FDEB7A5C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8BE6D-117C-DE73-7C54-1A1BF2BC6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E053-4F16-48AB-BF77-1F968DECDD22}" type="datetimeFigureOut">
              <a:rPr lang="en-NL" smtClean="0"/>
              <a:t>06/05/2026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6B3E8-75E2-7F50-D8CB-FAB2EBFFA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E3B52-7080-3AAA-B9D3-4449FECD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2574-027E-4DA3-B2FD-B94E443200F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851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CCCB6-A3FB-6E1E-E82D-90DCC1C6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D1595-8CF6-4CB2-9A98-409192357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0159C-15B5-5269-7412-C9C98F437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AEB487-3A3B-2987-F883-A2CC28175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77B76-1503-F5EE-C883-02C0589224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953DFA-6465-C65F-0CD7-983943B31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E053-4F16-48AB-BF77-1F968DECDD22}" type="datetimeFigureOut">
              <a:rPr lang="en-NL" smtClean="0"/>
              <a:t>06/05/2026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2B0BC1-9291-FFF2-471E-37ADD37DC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C4ECDA-A0D8-F84B-6781-C88DECEE4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2574-027E-4DA3-B2FD-B94E443200F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4627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FEFC7-BA56-9B91-6185-225029197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E1D1F-E924-F8D0-F410-982EAB216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E053-4F16-48AB-BF77-1F968DECDD22}" type="datetimeFigureOut">
              <a:rPr lang="en-NL" smtClean="0"/>
              <a:t>06/05/2026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243376-4541-74C9-08CC-FE9696E7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955C3-FA7C-FCBF-1353-754B668B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2574-027E-4DA3-B2FD-B94E443200F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8613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0B381-1C7E-F001-1A7A-EAF2AE3F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E053-4F16-48AB-BF77-1F968DECDD22}" type="datetimeFigureOut">
              <a:rPr lang="en-NL" smtClean="0"/>
              <a:t>06/05/2026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15D5BF-8DAA-E523-57DD-2D4A9F659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53010-300B-EB72-9BBF-393109AE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2574-027E-4DA3-B2FD-B94E443200F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7967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2E4F7-D94D-0F94-78A5-66B21F360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2B21C-BA30-516D-4A26-4D18AE883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AA8D7-D2E6-F631-4612-BF07265DA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CA47B-817D-F5F4-C002-069B332DA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E053-4F16-48AB-BF77-1F968DECDD22}" type="datetimeFigureOut">
              <a:rPr lang="en-NL" smtClean="0"/>
              <a:t>06/05/2026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07AD4-345A-392B-1441-47BBF567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A8A05-27E6-3C84-CDB3-3E4139D2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2574-027E-4DA3-B2FD-B94E443200F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2133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3D91-6C0A-A73F-BBCF-8E9DD9699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D6FA8F-2385-DAB9-D1E8-3D74D11415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239AD-4CE3-0A8C-268E-1BFDD92AF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11221-6A5F-47F1-5C87-E3DA64F6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E053-4F16-48AB-BF77-1F968DECDD22}" type="datetimeFigureOut">
              <a:rPr lang="en-NL" smtClean="0"/>
              <a:t>06/05/2026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FB881-E810-1AA7-CFB3-51869AD2C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55722-0ED1-0E4B-6762-04A70698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2574-027E-4DA3-B2FD-B94E443200F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3272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F7C912-0EA3-DA0C-7892-7195DEB7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25ACE-6CCD-FEBD-06B7-B3A9EA106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C0C85-0CEA-FDA1-586B-49E04DD44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B1E053-4F16-48AB-BF77-1F968DECDD22}" type="datetimeFigureOut">
              <a:rPr lang="en-NL" smtClean="0"/>
              <a:t>06/05/2026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47A12-8B0F-764D-5883-EAA3DAAD0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C565B-86D9-3176-ED35-3B969BC74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712574-027E-4DA3-B2FD-B94E443200F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6889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ACA99-4B10-138C-AC2F-AC336DA54D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3500000" scaled="1"/>
                  <a:tileRect/>
                </a:gradFill>
                <a:ea typeface="Calibri" panose="020F0502020204030204" pitchFamily="34" charset="0"/>
                <a:cs typeface="Calibri" panose="020F0502020204030204" pitchFamily="34" charset="0"/>
              </a:rPr>
              <a:t>What can plasma researchers learn from astronomers about science communication?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59112E-5A05-7DA8-1027-EBC70BEAFC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Calum T. Ryan</a:t>
            </a:r>
            <a:r>
              <a:rPr lang="en-US" sz="2000">
                <a:solidFill>
                  <a:schemeClr val="bg1"/>
                </a:solidFill>
              </a:rPr>
              <a:t>, Ralf </a:t>
            </a:r>
            <a:r>
              <a:rPr lang="en-US" sz="2000" err="1">
                <a:solidFill>
                  <a:schemeClr val="bg1"/>
                </a:solidFill>
              </a:rPr>
              <a:t>Mackenbach</a:t>
            </a:r>
            <a:r>
              <a:rPr lang="en-US" sz="2000">
                <a:solidFill>
                  <a:schemeClr val="bg1"/>
                </a:solidFill>
              </a:rPr>
              <a:t>, Marieke Baan, Margriet van der Heijden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83FEDE-8A6F-BDDB-CCAC-1456444F1737}"/>
              </a:ext>
            </a:extLst>
          </p:cNvPr>
          <p:cNvSpPr/>
          <p:nvPr/>
        </p:nvSpPr>
        <p:spPr>
          <a:xfrm>
            <a:off x="19455" y="594360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Eindhoven University of Technology (TU/e) Vector Logo | Free Download ...">
            <a:extLst>
              <a:ext uri="{FF2B5EF4-FFF2-40B4-BE49-F238E27FC236}">
                <a16:creationId xmlns:a16="http://schemas.microsoft.com/office/drawing/2014/main" id="{4E078173-3313-2FD1-EEA9-C00F9A585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3" b="29980"/>
          <a:stretch>
            <a:fillRect/>
          </a:stretch>
        </p:blipFill>
        <p:spPr bwMode="auto">
          <a:xfrm>
            <a:off x="1031130" y="6080080"/>
            <a:ext cx="2765279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iversity of Amsterdam - Short Term Programs">
            <a:extLst>
              <a:ext uri="{FF2B5EF4-FFF2-40B4-BE49-F238E27FC236}">
                <a16:creationId xmlns:a16="http://schemas.microsoft.com/office/drawing/2014/main" id="{A1C34260-62C6-6BD6-415D-9B89816CF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" t="26324" b="24363"/>
          <a:stretch>
            <a:fillRect/>
          </a:stretch>
        </p:blipFill>
        <p:spPr bwMode="auto">
          <a:xfrm>
            <a:off x="6212111" y="6003877"/>
            <a:ext cx="2915819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dentity ‒ Organization and identity ‐ EPFL">
            <a:extLst>
              <a:ext uri="{FF2B5EF4-FFF2-40B4-BE49-F238E27FC236}">
                <a16:creationId xmlns:a16="http://schemas.microsoft.com/office/drawing/2014/main" id="{CDC0A1F6-3E4C-1ED8-7A55-51BC81939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6" t="26667" r="12500" b="28704"/>
          <a:stretch>
            <a:fillRect/>
          </a:stretch>
        </p:blipFill>
        <p:spPr bwMode="auto">
          <a:xfrm>
            <a:off x="3973461" y="6037668"/>
            <a:ext cx="2061598" cy="70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SML Logo and symbol, meaning, history, PNG, brand">
            <a:extLst>
              <a:ext uri="{FF2B5EF4-FFF2-40B4-BE49-F238E27FC236}">
                <a16:creationId xmlns:a16="http://schemas.microsoft.com/office/drawing/2014/main" id="{47022F96-91CA-E157-C826-ACED7CE37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982" y="5787960"/>
            <a:ext cx="199531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678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909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0D2B19-4CE1-39DF-40CC-A90685F5E387}"/>
              </a:ext>
            </a:extLst>
          </p:cNvPr>
          <p:cNvSpPr/>
          <p:nvPr/>
        </p:nvSpPr>
        <p:spPr>
          <a:xfrm>
            <a:off x="6222286" y="4484915"/>
            <a:ext cx="5830714" cy="539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E99784-5C27-2816-1452-08CED147B949}"/>
              </a:ext>
            </a:extLst>
          </p:cNvPr>
          <p:cNvGrpSpPr/>
          <p:nvPr/>
        </p:nvGrpSpPr>
        <p:grpSpPr>
          <a:xfrm>
            <a:off x="138997" y="1506922"/>
            <a:ext cx="5767887" cy="4163887"/>
            <a:chOff x="6822295" y="403149"/>
            <a:chExt cx="5114699" cy="345685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38447F-529B-1886-8747-BAB114812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22295" y="403149"/>
              <a:ext cx="5114698" cy="292027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F2E6BD-D4F1-4D73-68A7-873056E7ABC7}"/>
                </a:ext>
              </a:extLst>
            </p:cNvPr>
            <p:cNvSpPr txBox="1"/>
            <p:nvPr/>
          </p:nvSpPr>
          <p:spPr>
            <a:xfrm>
              <a:off x="6822296" y="3323422"/>
              <a:ext cx="5114698" cy="536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https://nos.nl/artikel/2598905-noorderlicht-op-veel-plekken-in-nederland-te-zien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975D962-5C72-BE6A-FBDC-AA38B543BEEA}"/>
              </a:ext>
            </a:extLst>
          </p:cNvPr>
          <p:cNvGrpSpPr/>
          <p:nvPr/>
        </p:nvGrpSpPr>
        <p:grpSpPr>
          <a:xfrm>
            <a:off x="6222287" y="1498277"/>
            <a:ext cx="5830715" cy="4172530"/>
            <a:chOff x="6774836" y="3673673"/>
            <a:chExt cx="5037039" cy="333465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B2B5F2F-94B8-18FF-148C-EE0C0A040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4836" y="3673673"/>
              <a:ext cx="5037039" cy="256603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E4EF50-0029-CAF1-1E0A-639D6E541107}"/>
                </a:ext>
              </a:extLst>
            </p:cNvPr>
            <p:cNvSpPr txBox="1"/>
            <p:nvPr/>
          </p:nvSpPr>
          <p:spPr>
            <a:xfrm>
              <a:off x="6774836" y="6491782"/>
              <a:ext cx="5037039" cy="516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https://www.anwb.nl/vakantie/inspiratie/beste-plekken-noorderlicht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214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CBDE1F-F2A4-7D9B-DED9-9BEE0CF97F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388" t="12675" r="10701"/>
          <a:stretch>
            <a:fillRect/>
          </a:stretch>
        </p:blipFill>
        <p:spPr>
          <a:xfrm>
            <a:off x="2578637" y="0"/>
            <a:ext cx="6937896" cy="59887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6E6562-2BE5-57A4-9B64-27BEECAB3F45}"/>
              </a:ext>
            </a:extLst>
          </p:cNvPr>
          <p:cNvSpPr txBox="1"/>
          <p:nvPr/>
        </p:nvSpPr>
        <p:spPr>
          <a:xfrm>
            <a:off x="2578637" y="6049059"/>
            <a:ext cx="6937896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393192">
              <a:spcAft>
                <a:spcPts val="600"/>
              </a:spcAft>
            </a:pPr>
            <a:r>
              <a:rPr lang="nl-NL" dirty="0" err="1">
                <a:solidFill>
                  <a:schemeClr val="bg1"/>
                </a:solidFill>
                <a:latin typeface="+mj-lt"/>
              </a:rPr>
              <a:t>Kristensen</a:t>
            </a:r>
            <a:r>
              <a:rPr lang="nl-NL" dirty="0">
                <a:solidFill>
                  <a:schemeClr val="bg1"/>
                </a:solidFill>
                <a:latin typeface="+mj-lt"/>
              </a:rPr>
              <a:t>, S.W. et al. ‘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The  matter of  complex anti-matter. The portrayal and  framing of physics in Dutch newspapers.’ </a:t>
            </a:r>
            <a:r>
              <a:rPr lang="nl-NL" i="1" dirty="0">
                <a:solidFill>
                  <a:schemeClr val="bg1"/>
                </a:solidFill>
                <a:latin typeface="+mj-lt"/>
              </a:rPr>
              <a:t>JCOM</a:t>
            </a:r>
            <a:r>
              <a:rPr lang="nl-NL" dirty="0">
                <a:solidFill>
                  <a:schemeClr val="bg1"/>
                </a:solidFill>
                <a:latin typeface="+mj-lt"/>
              </a:rPr>
              <a:t>, 20, 7, 2021, 1-19.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1B84E8-7C27-6315-4C32-80E1145AF93D}"/>
              </a:ext>
            </a:extLst>
          </p:cNvPr>
          <p:cNvSpPr/>
          <p:nvPr/>
        </p:nvSpPr>
        <p:spPr>
          <a:xfrm>
            <a:off x="2772567" y="438422"/>
            <a:ext cx="5161036" cy="3240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106499-C89B-7A56-84DA-02E42A3B7FF0}"/>
              </a:ext>
            </a:extLst>
          </p:cNvPr>
          <p:cNvSpPr/>
          <p:nvPr/>
        </p:nvSpPr>
        <p:spPr>
          <a:xfrm>
            <a:off x="2772567" y="4931221"/>
            <a:ext cx="5148000" cy="3240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448B06-C137-31FF-806E-F0789DC694E6}"/>
              </a:ext>
            </a:extLst>
          </p:cNvPr>
          <p:cNvSpPr/>
          <p:nvPr/>
        </p:nvSpPr>
        <p:spPr>
          <a:xfrm>
            <a:off x="8496605" y="437114"/>
            <a:ext cx="875635" cy="3240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409CD9-4BD7-95D7-307E-C9266467CC23}"/>
              </a:ext>
            </a:extLst>
          </p:cNvPr>
          <p:cNvSpPr/>
          <p:nvPr/>
        </p:nvSpPr>
        <p:spPr>
          <a:xfrm>
            <a:off x="8496604" y="4937674"/>
            <a:ext cx="864000" cy="3240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196DBE-4CB1-9255-1170-F5012BDD8446}"/>
              </a:ext>
            </a:extLst>
          </p:cNvPr>
          <p:cNvCxnSpPr>
            <a:cxnSpLocks/>
          </p:cNvCxnSpPr>
          <p:nvPr/>
        </p:nvCxnSpPr>
        <p:spPr>
          <a:xfrm>
            <a:off x="2400030" y="761114"/>
            <a:ext cx="0" cy="4170107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1E50E0A-131F-A8AE-0974-68124A365A7F}"/>
              </a:ext>
            </a:extLst>
          </p:cNvPr>
          <p:cNvSpPr txBox="1"/>
          <p:nvPr/>
        </p:nvSpPr>
        <p:spPr>
          <a:xfrm>
            <a:off x="0" y="2024882"/>
            <a:ext cx="2269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Astrophysics is represented </a:t>
            </a:r>
            <a:r>
              <a:rPr lang="en-US" sz="24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100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times more in media than plasma physics</a:t>
            </a:r>
            <a:endParaRPr lang="en-GB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sterlund 2 — Hubble’s 25th anniversary image">
            <a:extLst>
              <a:ext uri="{FF2B5EF4-FFF2-40B4-BE49-F238E27FC236}">
                <a16:creationId xmlns:a16="http://schemas.microsoft.com/office/drawing/2014/main" id="{049A4FC8-A139-7B58-C09E-1F264406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959" y="1755872"/>
            <a:ext cx="3824868" cy="286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2354E14-D825-1738-9589-571586FC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Large discrepancy in representation – despite </a:t>
            </a:r>
            <a:r>
              <a:rPr lang="en-US" i="1" dirty="0">
                <a:solidFill>
                  <a:schemeClr val="bg1"/>
                </a:solidFill>
              </a:rPr>
              <a:t>huge</a:t>
            </a:r>
            <a:r>
              <a:rPr lang="en-US" dirty="0">
                <a:solidFill>
                  <a:schemeClr val="bg1"/>
                </a:solidFill>
              </a:rPr>
              <a:t> overlap?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C0B7E8D-FF32-7C44-2AB8-6E4ED5382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8" r="14466"/>
          <a:stretch>
            <a:fillRect/>
          </a:stretch>
        </p:blipFill>
        <p:spPr bwMode="auto">
          <a:xfrm>
            <a:off x="234173" y="1310711"/>
            <a:ext cx="3433315" cy="346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SA - T6 ion thruster firing">
            <a:extLst>
              <a:ext uri="{FF2B5EF4-FFF2-40B4-BE49-F238E27FC236}">
                <a16:creationId xmlns:a16="http://schemas.microsoft.com/office/drawing/2014/main" id="{B748B9E2-50DF-6E85-D545-10614398E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31" y="3227832"/>
            <a:ext cx="4133385" cy="310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6094BA-F642-5344-5E14-3BF1E5AA30FE}"/>
              </a:ext>
            </a:extLst>
          </p:cNvPr>
          <p:cNvSpPr txBox="1"/>
          <p:nvPr/>
        </p:nvSpPr>
        <p:spPr>
          <a:xfrm>
            <a:off x="234173" y="6308209"/>
            <a:ext cx="2146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Image sources: ESA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A42373-59FE-F42B-2BC6-C653B0CA9306}"/>
              </a:ext>
            </a:extLst>
          </p:cNvPr>
          <p:cNvSpPr txBox="1"/>
          <p:nvPr/>
        </p:nvSpPr>
        <p:spPr>
          <a:xfrm>
            <a:off x="8407093" y="4942896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99.9% of the universe is made of plasma!</a:t>
            </a:r>
            <a:endParaRPr lang="en-GB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31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EFA11-DD6B-B99C-4AAB-2CF4DC8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057" y="353243"/>
            <a:ext cx="9535886" cy="1325563"/>
          </a:xfrm>
        </p:spPr>
        <p:txBody>
          <a:bodyPr/>
          <a:lstStyle/>
          <a:p>
            <a:r>
              <a:rPr lang="en-US" i="1">
                <a:solidFill>
                  <a:schemeClr val="bg1"/>
                </a:solidFill>
              </a:rPr>
              <a:t>The public are unaware of what plasma is</a:t>
            </a:r>
            <a:endParaRPr lang="en-GB" i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BCE8D-3C4C-40A3-4A86-07F559B28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057" y="1825625"/>
            <a:ext cx="953588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Informal survey (n=15) </a:t>
            </a:r>
            <a:r>
              <a:rPr lang="en-US" i="1" dirty="0" err="1">
                <a:solidFill>
                  <a:schemeClr val="bg1"/>
                </a:solidFill>
              </a:rPr>
              <a:t>Waaraan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denkt</a:t>
            </a:r>
            <a:r>
              <a:rPr lang="en-US" i="1" dirty="0">
                <a:solidFill>
                  <a:schemeClr val="bg1"/>
                </a:solidFill>
              </a:rPr>
              <a:t> u </a:t>
            </a:r>
            <a:r>
              <a:rPr lang="en-US" i="1" dirty="0" err="1">
                <a:solidFill>
                  <a:schemeClr val="bg1"/>
                </a:solidFill>
              </a:rPr>
              <a:t>als</a:t>
            </a:r>
            <a:r>
              <a:rPr lang="en-US" i="1" dirty="0">
                <a:solidFill>
                  <a:schemeClr val="bg1"/>
                </a:solidFill>
              </a:rPr>
              <a:t> u plasma </a:t>
            </a:r>
            <a:r>
              <a:rPr lang="en-US" i="1" dirty="0" err="1">
                <a:solidFill>
                  <a:schemeClr val="bg1"/>
                </a:solidFill>
              </a:rPr>
              <a:t>hoort</a:t>
            </a:r>
            <a:r>
              <a:rPr lang="en-US" i="1" dirty="0">
                <a:solidFill>
                  <a:schemeClr val="bg1"/>
                </a:solidFill>
              </a:rPr>
              <a:t>?</a:t>
            </a:r>
          </a:p>
          <a:p>
            <a:pPr marL="2743200" lvl="6" indent="0">
              <a:buNone/>
            </a:pPr>
            <a:r>
              <a:rPr lang="en-US" i="1" dirty="0">
                <a:solidFill>
                  <a:schemeClr val="bg1"/>
                </a:solidFill>
              </a:rPr>
              <a:t>                </a:t>
            </a:r>
            <a:r>
              <a:rPr lang="en-US" sz="2000" i="1" dirty="0">
                <a:solidFill>
                  <a:schemeClr val="bg1"/>
                </a:solidFill>
              </a:rPr>
              <a:t>What do you think of when you hear the word plasma?</a:t>
            </a:r>
          </a:p>
          <a:p>
            <a:pPr marL="2743200" lvl="6" indent="0">
              <a:buNone/>
            </a:pPr>
            <a:endParaRPr lang="en-US" sz="2000" i="1" dirty="0">
              <a:solidFill>
                <a:schemeClr val="bg1"/>
              </a:solidFill>
            </a:endParaRPr>
          </a:p>
          <a:p>
            <a:pPr marL="2743200" lvl="6" indent="0">
              <a:buNone/>
            </a:pPr>
            <a:endParaRPr lang="en-US" sz="2000" i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11 - Blood plasma</a:t>
            </a:r>
          </a:p>
          <a:p>
            <a:r>
              <a:rPr lang="en-US" dirty="0">
                <a:solidFill>
                  <a:schemeClr val="bg1"/>
                </a:solidFill>
              </a:rPr>
              <a:t>2 - Plasma televisions</a:t>
            </a:r>
          </a:p>
          <a:p>
            <a:r>
              <a:rPr lang="en-US" dirty="0">
                <a:solidFill>
                  <a:schemeClr val="bg1"/>
                </a:solidFill>
              </a:rPr>
              <a:t>1 - Some sort of sci-fi energy</a:t>
            </a:r>
          </a:p>
          <a:p>
            <a:r>
              <a:rPr lang="en-US" dirty="0">
                <a:solidFill>
                  <a:schemeClr val="bg1"/>
                </a:solidFill>
              </a:rPr>
              <a:t>1 - Some sort of disgusting slime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48A91-4B6B-F6CD-EF49-8D1062CBB9A8}"/>
              </a:ext>
            </a:extLst>
          </p:cNvPr>
          <p:cNvSpPr txBox="1"/>
          <p:nvPr/>
        </p:nvSpPr>
        <p:spPr>
          <a:xfrm>
            <a:off x="6621337" y="4844143"/>
            <a:ext cx="2053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n-US" sz="2800" i="1" dirty="0">
                <a:solidFill>
                  <a:schemeClr val="bg1"/>
                </a:solidFill>
              </a:rPr>
              <a:t>ectoplasm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0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FC108-CB26-F706-1ACD-19C26CBCE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60" y="38301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Plasma Makes a Great </a:t>
            </a:r>
            <a:r>
              <a:rPr lang="en-US" i="1" dirty="0">
                <a:solidFill>
                  <a:schemeClr val="bg1"/>
                </a:solidFill>
              </a:rPr>
              <a:t>Sci-Com </a:t>
            </a:r>
            <a:r>
              <a:rPr lang="en-US" dirty="0">
                <a:solidFill>
                  <a:schemeClr val="bg1"/>
                </a:solidFill>
              </a:rPr>
              <a:t>Case Study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FDBC9-D99B-2693-3106-6D689C022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244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Lack of preconceptions related to the topic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Covers very fundamental and very applied research</a:t>
            </a:r>
            <a:endParaRPr lang="en-GB" dirty="0">
              <a:solidFill>
                <a:prstClr val="white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 case study research questions</a:t>
            </a:r>
          </a:p>
        </p:txBody>
      </p:sp>
      <p:pic>
        <p:nvPicPr>
          <p:cNvPr id="1026" name="Picture 2" descr="ESA - Black holes">
            <a:extLst>
              <a:ext uri="{FF2B5EF4-FFF2-40B4-BE49-F238E27FC236}">
                <a16:creationId xmlns:a16="http://schemas.microsoft.com/office/drawing/2014/main" id="{51E7966E-CDAC-DF6F-07D9-FB5B4C7BC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76" y="1320965"/>
            <a:ext cx="3952724" cy="222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ysicists 'Breed' Schrödinger's Cat to Discover Limits of the Quantum ...">
            <a:extLst>
              <a:ext uri="{FF2B5EF4-FFF2-40B4-BE49-F238E27FC236}">
                <a16:creationId xmlns:a16="http://schemas.microsoft.com/office/drawing/2014/main" id="{4E5ACA46-849B-8D71-2A27-434DB5039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72" y="3950444"/>
            <a:ext cx="3483428" cy="247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BAB8AC-A5C8-C326-914F-53EA6858AEB9}"/>
              </a:ext>
            </a:extLst>
          </p:cNvPr>
          <p:cNvSpPr txBox="1"/>
          <p:nvPr/>
        </p:nvSpPr>
        <p:spPr>
          <a:xfrm>
            <a:off x="10775052" y="3581112"/>
            <a:ext cx="57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ESA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D2517-E4C5-21D1-C5ED-20677688163E}"/>
              </a:ext>
            </a:extLst>
          </p:cNvPr>
          <p:cNvSpPr txBox="1"/>
          <p:nvPr/>
        </p:nvSpPr>
        <p:spPr>
          <a:xfrm>
            <a:off x="10127502" y="6459148"/>
            <a:ext cx="122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Libre Texts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32" name="Picture 8" descr="ESA - First data from Europe’s Lightning Imager">
            <a:extLst>
              <a:ext uri="{FF2B5EF4-FFF2-40B4-BE49-F238E27FC236}">
                <a16:creationId xmlns:a16="http://schemas.microsoft.com/office/drawing/2014/main" id="{252A51C4-B3E9-C54D-91AA-65DDF4A4B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3"/>
          <a:stretch>
            <a:fillRect/>
          </a:stretch>
        </p:blipFill>
        <p:spPr bwMode="auto">
          <a:xfrm>
            <a:off x="8240486" y="1555057"/>
            <a:ext cx="3769970" cy="308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urora">
            <a:extLst>
              <a:ext uri="{FF2B5EF4-FFF2-40B4-BE49-F238E27FC236}">
                <a16:creationId xmlns:a16="http://schemas.microsoft.com/office/drawing/2014/main" id="{6BB58704-DA74-FEAF-303F-4AC7A951F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091" y="3970402"/>
            <a:ext cx="4359123" cy="24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CE03D69-34B0-A7E2-DB3D-CCC0AD888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8" r="14466"/>
          <a:stretch>
            <a:fillRect/>
          </a:stretch>
        </p:blipFill>
        <p:spPr bwMode="auto">
          <a:xfrm>
            <a:off x="5556907" y="1632167"/>
            <a:ext cx="2666886" cy="269316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509B15-0A90-D502-7FC5-EBA926B4799B}"/>
              </a:ext>
            </a:extLst>
          </p:cNvPr>
          <p:cNvSpPr txBox="1"/>
          <p:nvPr/>
        </p:nvSpPr>
        <p:spPr>
          <a:xfrm>
            <a:off x="10827840" y="6471496"/>
            <a:ext cx="57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ESA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38" name="Picture 14" descr="ASML: euv-machines kunnen 50 procent sneller chips printen door  1000W-lichtbron - Tweakers">
            <a:extLst>
              <a:ext uri="{FF2B5EF4-FFF2-40B4-BE49-F238E27FC236}">
                <a16:creationId xmlns:a16="http://schemas.microsoft.com/office/drawing/2014/main" id="{79049D22-A93D-1991-5981-4372B2928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946" y="1387630"/>
            <a:ext cx="4869294" cy="273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258549-AED1-E8AF-E8AD-2625AEFB3FF9}"/>
              </a:ext>
            </a:extLst>
          </p:cNvPr>
          <p:cNvSpPr txBox="1"/>
          <p:nvPr/>
        </p:nvSpPr>
        <p:spPr>
          <a:xfrm>
            <a:off x="10611587" y="4067177"/>
            <a:ext cx="748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ASML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128F80-66DB-50DE-33EC-89B479F75A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826" y="4495940"/>
            <a:ext cx="3483428" cy="232455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4AE829F-A823-0BE0-0E2A-8BE213FE34DA}"/>
              </a:ext>
            </a:extLst>
          </p:cNvPr>
          <p:cNvSpPr txBox="1">
            <a:spLocks/>
          </p:cNvSpPr>
          <p:nvPr/>
        </p:nvSpPr>
        <p:spPr>
          <a:xfrm>
            <a:off x="5864690" y="1825625"/>
            <a:ext cx="59598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600" i="1" dirty="0">
                <a:solidFill>
                  <a:schemeClr val="bg1"/>
                </a:solidFill>
              </a:rPr>
              <a:t>How do astronomers and plasma researchers tackle communication differently?</a:t>
            </a:r>
          </a:p>
          <a:p>
            <a:pPr marL="514350" indent="-514350">
              <a:buFont typeface="+mj-lt"/>
              <a:buAutoNum type="arabicPeriod"/>
            </a:pPr>
            <a:endParaRPr lang="en-US" sz="3600" i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i="1" dirty="0">
                <a:solidFill>
                  <a:schemeClr val="bg1"/>
                </a:solidFill>
              </a:rPr>
              <a:t>How do the public respond to fundamental and applied science?</a:t>
            </a:r>
          </a:p>
        </p:txBody>
      </p:sp>
    </p:spTree>
    <p:extLst>
      <p:ext uri="{BB962C8B-B14F-4D97-AF65-F5344CB8AC3E}">
        <p14:creationId xmlns:p14="http://schemas.microsoft.com/office/powerpoint/2010/main" val="11346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1"/>
      <p:bldP spid="5" grpId="1"/>
      <p:bldP spid="8" grpId="0"/>
      <p:bldP spid="8" grpId="1"/>
      <p:bldP spid="11" grpId="0"/>
      <p:bldP spid="11" grpId="1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443722-B577-CD4E-607F-C59AB52D4F36}"/>
              </a:ext>
            </a:extLst>
          </p:cNvPr>
          <p:cNvSpPr txBox="1"/>
          <p:nvPr/>
        </p:nvSpPr>
        <p:spPr>
          <a:xfrm>
            <a:off x="6096001" y="551480"/>
            <a:ext cx="3942161" cy="57845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04D377-DA32-2396-084E-21126EE4B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883" y="1143000"/>
            <a:ext cx="3849148" cy="40758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0A8FE7-7FB8-68C9-674B-5134C66315B6}"/>
              </a:ext>
            </a:extLst>
          </p:cNvPr>
          <p:cNvSpPr txBox="1"/>
          <p:nvPr/>
        </p:nvSpPr>
        <p:spPr>
          <a:xfrm>
            <a:off x="1174883" y="5335079"/>
            <a:ext cx="9765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masis MT Pro Light" panose="02040304050005020304" pitchFamily="18" charset="0"/>
              </a:rPr>
              <a:t>Miller, D., et al. (2018). The Development of  Children's Gender-Science Stereotypes:  A Meta-analysis  of 5 Decades of U.S. Draw-A-Scientist Studies. </a:t>
            </a:r>
            <a:r>
              <a:rPr lang="en-US" sz="1600" i="1">
                <a:solidFill>
                  <a:schemeClr val="bg1"/>
                </a:solidFill>
                <a:latin typeface="Amasis MT Pro Light" panose="02040304050005020304" pitchFamily="18" charset="0"/>
              </a:rPr>
              <a:t>Child Development 89</a:t>
            </a:r>
            <a:r>
              <a:rPr lang="en-US" sz="1600">
                <a:solidFill>
                  <a:schemeClr val="bg1"/>
                </a:solidFill>
                <a:latin typeface="Amasis MT Pro Light" panose="02040304050005020304" pitchFamily="18" charset="0"/>
              </a:rPr>
              <a:t>(6); Fralick, B., Kearn, J., Thompson, S., &amp; Lyons, J. (2009). 1943-1955. How Middle Schoolers Draw Engineers and Scientists. </a:t>
            </a:r>
            <a:r>
              <a:rPr lang="en-US" sz="1600" i="1">
                <a:solidFill>
                  <a:schemeClr val="bg1"/>
                </a:solidFill>
                <a:latin typeface="Amasis MT Pro Light" panose="02040304050005020304" pitchFamily="18" charset="0"/>
              </a:rPr>
              <a:t>Journal of Science Education and Technology</a:t>
            </a:r>
            <a:r>
              <a:rPr lang="en-US" sz="1600">
                <a:solidFill>
                  <a:schemeClr val="bg1"/>
                </a:solidFill>
                <a:latin typeface="Amasis MT Pro Light" panose="02040304050005020304" pitchFamily="18" charset="0"/>
              </a:rPr>
              <a:t>, </a:t>
            </a:r>
            <a:r>
              <a:rPr lang="en-US" sz="1600" i="1">
                <a:solidFill>
                  <a:schemeClr val="bg1"/>
                </a:solidFill>
                <a:latin typeface="Amasis MT Pro Light" panose="02040304050005020304" pitchFamily="18" charset="0"/>
              </a:rPr>
              <a:t>18</a:t>
            </a:r>
            <a:r>
              <a:rPr lang="en-US" sz="1600">
                <a:solidFill>
                  <a:schemeClr val="bg1"/>
                </a:solidFill>
                <a:latin typeface="Amasis MT Pro Light" panose="02040304050005020304" pitchFamily="18" charset="0"/>
              </a:rPr>
              <a:t>(1), 60–73. http://www.jstor.org/stable/23036166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A284D6-5130-C23D-1C8A-E9EE1E5A4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787" y="1143000"/>
            <a:ext cx="4740263" cy="40758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AFC24B-D1C5-ED6B-A820-C09039C3713C}"/>
              </a:ext>
            </a:extLst>
          </p:cNvPr>
          <p:cNvSpPr txBox="1"/>
          <p:nvPr/>
        </p:nvSpPr>
        <p:spPr>
          <a:xfrm>
            <a:off x="2330913" y="619780"/>
            <a:ext cx="153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Scientist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A362D1-B5B7-7BCC-3751-DE642C9E68A6}"/>
              </a:ext>
            </a:extLst>
          </p:cNvPr>
          <p:cNvSpPr txBox="1"/>
          <p:nvPr/>
        </p:nvSpPr>
        <p:spPr>
          <a:xfrm>
            <a:off x="8066827" y="619780"/>
            <a:ext cx="1537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Engineer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72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5FA1C-1BA5-781C-8D3C-B2E8C4632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A76A7-F478-AA7E-2CAD-CB673C180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1" y="83093"/>
            <a:ext cx="849085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Introducing the </a:t>
            </a:r>
            <a:r>
              <a:rPr lang="en-US" b="1" dirty="0">
                <a:solidFill>
                  <a:schemeClr val="bg1"/>
                </a:solidFill>
              </a:rPr>
              <a:t>Plasma-Com</a:t>
            </a:r>
            <a:r>
              <a:rPr lang="en-US" dirty="0">
                <a:solidFill>
                  <a:schemeClr val="bg1"/>
                </a:solidFill>
              </a:rPr>
              <a:t> project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5307FB-E635-FE98-4E98-521259DE76B6}"/>
              </a:ext>
            </a:extLst>
          </p:cNvPr>
          <p:cNvGrpSpPr/>
          <p:nvPr/>
        </p:nvGrpSpPr>
        <p:grpSpPr>
          <a:xfrm>
            <a:off x="1469769" y="1408657"/>
            <a:ext cx="4230474" cy="2477912"/>
            <a:chOff x="1469769" y="1408657"/>
            <a:chExt cx="4230474" cy="24779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B02D36-41C4-C212-0F66-09AB17D44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78" r="4368"/>
            <a:stretch>
              <a:fillRect/>
            </a:stretch>
          </p:blipFill>
          <p:spPr>
            <a:xfrm>
              <a:off x="1469769" y="1408658"/>
              <a:ext cx="2477911" cy="247791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6EA04C-E6A8-C716-2CEB-BAE765F15CEC}"/>
                </a:ext>
              </a:extLst>
            </p:cNvPr>
            <p:cNvSpPr txBox="1"/>
            <p:nvPr/>
          </p:nvSpPr>
          <p:spPr>
            <a:xfrm>
              <a:off x="3944249" y="1408657"/>
              <a:ext cx="175599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Calum T. Ryan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TU/e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709632-8D90-ED7A-8D3E-5E2BA392D874}"/>
              </a:ext>
            </a:extLst>
          </p:cNvPr>
          <p:cNvGrpSpPr/>
          <p:nvPr/>
        </p:nvGrpSpPr>
        <p:grpSpPr>
          <a:xfrm>
            <a:off x="6234878" y="1408656"/>
            <a:ext cx="4489424" cy="2477912"/>
            <a:chOff x="6234878" y="1408656"/>
            <a:chExt cx="4489424" cy="2477912"/>
          </a:xfrm>
        </p:grpSpPr>
        <p:pic>
          <p:nvPicPr>
            <p:cNvPr id="8" name="Picture 2" descr="Margriet van der Heijden wil wetenschap toegankelijker maken: ‘Vragen ...">
              <a:extLst>
                <a:ext uri="{FF2B5EF4-FFF2-40B4-BE49-F238E27FC236}">
                  <a16:creationId xmlns:a16="http://schemas.microsoft.com/office/drawing/2014/main" id="{11B90AD4-60F3-2A00-D2BC-FAD560CE5B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55" t="10236" r="5279" b="3003"/>
            <a:stretch>
              <a:fillRect/>
            </a:stretch>
          </p:blipFill>
          <p:spPr bwMode="auto">
            <a:xfrm>
              <a:off x="6234878" y="1408657"/>
              <a:ext cx="2477911" cy="2477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8D0A30-BCE3-AB3D-061D-3CF581743B5D}"/>
                </a:ext>
              </a:extLst>
            </p:cNvPr>
            <p:cNvSpPr txBox="1"/>
            <p:nvPr/>
          </p:nvSpPr>
          <p:spPr>
            <a:xfrm>
              <a:off x="8712789" y="1408656"/>
              <a:ext cx="2011513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Margriet van der </a:t>
              </a:r>
            </a:p>
            <a:p>
              <a:r>
                <a:rPr lang="en-US" sz="2000" dirty="0">
                  <a:solidFill>
                    <a:schemeClr val="bg1"/>
                  </a:solidFill>
                </a:rPr>
                <a:t>Heijden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TU/e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FAD9D6-69AC-FAD0-D5FC-CFC3EE2423FF}"/>
              </a:ext>
            </a:extLst>
          </p:cNvPr>
          <p:cNvGrpSpPr/>
          <p:nvPr/>
        </p:nvGrpSpPr>
        <p:grpSpPr>
          <a:xfrm>
            <a:off x="1466338" y="4046910"/>
            <a:ext cx="4632074" cy="2477911"/>
            <a:chOff x="1466338" y="4046910"/>
            <a:chExt cx="4632074" cy="2477911"/>
          </a:xfrm>
        </p:grpSpPr>
        <p:pic>
          <p:nvPicPr>
            <p:cNvPr id="9" name="Picture 6" descr="undefined">
              <a:extLst>
                <a:ext uri="{FF2B5EF4-FFF2-40B4-BE49-F238E27FC236}">
                  <a16:creationId xmlns:a16="http://schemas.microsoft.com/office/drawing/2014/main" id="{04F176A8-2DC4-7CE0-CE81-0521FDC575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75" b="19525"/>
            <a:stretch>
              <a:fillRect/>
            </a:stretch>
          </p:blipFill>
          <p:spPr bwMode="auto">
            <a:xfrm>
              <a:off x="1466338" y="4046910"/>
              <a:ext cx="2477911" cy="2477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5574EB-645F-07DB-12F4-2ECE2FBE462B}"/>
                </a:ext>
              </a:extLst>
            </p:cNvPr>
            <p:cNvSpPr txBox="1"/>
            <p:nvPr/>
          </p:nvSpPr>
          <p:spPr>
            <a:xfrm>
              <a:off x="3999632" y="4046910"/>
              <a:ext cx="209878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Ralf </a:t>
              </a:r>
              <a:r>
                <a:rPr lang="en-US" sz="2000" dirty="0" err="1">
                  <a:solidFill>
                    <a:schemeClr val="bg1"/>
                  </a:solidFill>
                </a:rPr>
                <a:t>Mackenbach</a:t>
              </a:r>
              <a:endParaRPr lang="en-US" sz="2000" dirty="0">
                <a:solidFill>
                  <a:schemeClr val="bg1"/>
                </a:solidFill>
              </a:endParaRPr>
            </a:p>
            <a:p>
              <a:r>
                <a:rPr lang="en-US" dirty="0">
                  <a:solidFill>
                    <a:schemeClr val="bg1"/>
                  </a:solidFill>
                </a:rPr>
                <a:t>EPFL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B1A00B-8469-F6B9-A627-5D4893363075}"/>
              </a:ext>
            </a:extLst>
          </p:cNvPr>
          <p:cNvGrpSpPr/>
          <p:nvPr/>
        </p:nvGrpSpPr>
        <p:grpSpPr>
          <a:xfrm>
            <a:off x="6234879" y="4046909"/>
            <a:ext cx="4213818" cy="2477911"/>
            <a:chOff x="6234879" y="4046909"/>
            <a:chExt cx="4213818" cy="2477911"/>
          </a:xfrm>
        </p:grpSpPr>
        <p:pic>
          <p:nvPicPr>
            <p:cNvPr id="10" name="Picture 8" descr="Science communication: a profession we should all take more seriously ...">
              <a:extLst>
                <a:ext uri="{FF2B5EF4-FFF2-40B4-BE49-F238E27FC236}">
                  <a16:creationId xmlns:a16="http://schemas.microsoft.com/office/drawing/2014/main" id="{BDAAECC8-50B0-A02D-6057-D86C98E22D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" r="33361"/>
            <a:stretch>
              <a:fillRect/>
            </a:stretch>
          </p:blipFill>
          <p:spPr bwMode="auto">
            <a:xfrm>
              <a:off x="6234879" y="4046909"/>
              <a:ext cx="2477911" cy="2477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867F05-2271-69E3-91F0-D2ABEBB77133}"/>
                </a:ext>
              </a:extLst>
            </p:cNvPr>
            <p:cNvSpPr txBox="1"/>
            <p:nvPr/>
          </p:nvSpPr>
          <p:spPr>
            <a:xfrm>
              <a:off x="8768172" y="4046909"/>
              <a:ext cx="168052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Marieke Baan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NOVA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929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D627E-0210-089C-5B8A-EB3308713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772D-9335-D0E8-1740-DEFFB4370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1" y="83093"/>
            <a:ext cx="849085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Introducing the </a:t>
            </a:r>
            <a:r>
              <a:rPr lang="en-US" b="1" dirty="0">
                <a:solidFill>
                  <a:schemeClr val="bg1"/>
                </a:solidFill>
              </a:rPr>
              <a:t>Plasma-Com</a:t>
            </a:r>
            <a:r>
              <a:rPr lang="en-US" dirty="0">
                <a:solidFill>
                  <a:schemeClr val="bg1"/>
                </a:solidFill>
              </a:rPr>
              <a:t> project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7D9B02-BFC9-8858-1575-67FDBFCE1541}"/>
              </a:ext>
            </a:extLst>
          </p:cNvPr>
          <p:cNvSpPr txBox="1">
            <a:spLocks/>
          </p:cNvSpPr>
          <p:nvPr/>
        </p:nvSpPr>
        <p:spPr>
          <a:xfrm>
            <a:off x="722545" y="1408656"/>
            <a:ext cx="107469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i="1" dirty="0">
                <a:solidFill>
                  <a:schemeClr val="bg1"/>
                </a:solidFill>
              </a:rPr>
              <a:t>How do astronomers and plasma researchers tackle communication differently?</a:t>
            </a:r>
          </a:p>
          <a:p>
            <a:pPr marL="514350" indent="-514350">
              <a:buFont typeface="+mj-lt"/>
              <a:buAutoNum type="arabicPeriod"/>
            </a:pPr>
            <a:endParaRPr lang="en-US" sz="1000" i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solidFill>
                  <a:schemeClr val="bg1"/>
                </a:solidFill>
              </a:rPr>
              <a:t>How do the public respond to fundamental and applied science?</a:t>
            </a:r>
          </a:p>
          <a:p>
            <a:pPr marL="514350" indent="-514350">
              <a:buFont typeface="+mj-lt"/>
              <a:buAutoNum type="arabicPeriod"/>
            </a:pPr>
            <a:endParaRPr lang="en-US" sz="4000" i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Learn from researchers their attitudes to Sci-Com</a:t>
            </a:r>
          </a:p>
          <a:p>
            <a:r>
              <a:rPr lang="en-US" dirty="0">
                <a:solidFill>
                  <a:schemeClr val="bg1"/>
                </a:solidFill>
              </a:rPr>
              <a:t>Develop interactive exhibition</a:t>
            </a:r>
          </a:p>
          <a:p>
            <a:r>
              <a:rPr lang="en-US" dirty="0">
                <a:solidFill>
                  <a:schemeClr val="bg1"/>
                </a:solidFill>
              </a:rPr>
              <a:t>Learn how to effectively expose public to a new topic</a:t>
            </a:r>
          </a:p>
        </p:txBody>
      </p:sp>
    </p:spTree>
    <p:extLst>
      <p:ext uri="{BB962C8B-B14F-4D97-AF65-F5344CB8AC3E}">
        <p14:creationId xmlns:p14="http://schemas.microsoft.com/office/powerpoint/2010/main" val="297779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F7A05-E07A-1CF5-D6FD-D90800F57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444" y="0"/>
            <a:ext cx="4837112" cy="160020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We need your help!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F0026B-8C0C-2426-8B84-6FFCF9E74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47799"/>
            <a:ext cx="5154612" cy="383177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Please fill in this survey!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</a:rPr>
              <a:t>Most importantly!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prstClr val="white"/>
                </a:solidFill>
              </a:rPr>
              <a:t>    sum up research into </a:t>
            </a:r>
            <a:r>
              <a:rPr lang="en-US" sz="3200" b="1" dirty="0">
                <a:solidFill>
                  <a:prstClr val="white"/>
                </a:solidFill>
              </a:rPr>
              <a:t>one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prstClr val="white"/>
                </a:solidFill>
              </a:rPr>
              <a:t>    communicable sentence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b="1" dirty="0">
              <a:solidFill>
                <a:prstClr val="white"/>
              </a:solidFill>
            </a:endParaRPr>
          </a:p>
          <a:p>
            <a:r>
              <a:rPr lang="en-US" sz="3600" dirty="0">
                <a:solidFill>
                  <a:prstClr val="white"/>
                </a:solidFill>
                <a:latin typeface="Aptos Display" panose="02110004020202020204"/>
              </a:rPr>
              <a:t> For contact: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Aptos Display" panose="02110004020202020204"/>
              </a:rPr>
              <a:t>   c.t.ryan@tue.nl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Aptos Display" panose="02110004020202020204"/>
              </a:rPr>
              <a:t>   m.w.v.d.heijden@tue.nl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>
              <a:solidFill>
                <a:prstClr val="white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FFC6AE-2923-AC1B-B0FC-1CC4E986085C}"/>
              </a:ext>
            </a:extLst>
          </p:cNvPr>
          <p:cNvSpPr txBox="1"/>
          <p:nvPr/>
        </p:nvSpPr>
        <p:spPr>
          <a:xfrm>
            <a:off x="2198076" y="5725883"/>
            <a:ext cx="77958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Thank you for listening!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AC363F-DC89-B2D7-8412-FD31A15B6CAE}"/>
              </a:ext>
            </a:extLst>
          </p:cNvPr>
          <p:cNvSpPr txBox="1"/>
          <p:nvPr/>
        </p:nvSpPr>
        <p:spPr>
          <a:xfrm>
            <a:off x="3048000" y="33872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4" name="Picture 3" descr="QR code">
            <a:extLst>
              <a:ext uri="{FF2B5EF4-FFF2-40B4-BE49-F238E27FC236}">
                <a16:creationId xmlns:a16="http://schemas.microsoft.com/office/drawing/2014/main" id="{CCDE32C1-B984-5374-F309-D20ADE3C1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042" y="1600200"/>
            <a:ext cx="35147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0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512</Words>
  <Application>Microsoft Office PowerPoint</Application>
  <PresentationFormat>Widescreen</PresentationFormat>
  <Paragraphs>71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Amasis MT Pro Light</vt:lpstr>
      <vt:lpstr>Aptos</vt:lpstr>
      <vt:lpstr>Aptos Display</vt:lpstr>
      <vt:lpstr>Arial</vt:lpstr>
      <vt:lpstr>Calibri</vt:lpstr>
      <vt:lpstr>Wingdings</vt:lpstr>
      <vt:lpstr>Office Theme</vt:lpstr>
      <vt:lpstr>What can plasma researchers learn from astronomers about science communication?</vt:lpstr>
      <vt:lpstr>PowerPoint Presentation</vt:lpstr>
      <vt:lpstr>Large discrepancy in representation – despite huge overlap?</vt:lpstr>
      <vt:lpstr>The public are unaware of what plasma is</vt:lpstr>
      <vt:lpstr>Plasma Makes a Great Sci-Com Case Study</vt:lpstr>
      <vt:lpstr>PowerPoint Presentation</vt:lpstr>
      <vt:lpstr>Introducing the Plasma-Com project</vt:lpstr>
      <vt:lpstr>Introducing the Plasma-Com project</vt:lpstr>
      <vt:lpstr>We need your help!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Heijden, Margriet van der</dc:creator>
  <cp:lastModifiedBy>Ryan, Calum</cp:lastModifiedBy>
  <cp:revision>7</cp:revision>
  <dcterms:created xsi:type="dcterms:W3CDTF">2026-02-20T15:51:29Z</dcterms:created>
  <dcterms:modified xsi:type="dcterms:W3CDTF">2026-05-06T15:04:58Z</dcterms:modified>
</cp:coreProperties>
</file>