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71" r:id="rId5"/>
    <p:sldId id="270" r:id="rId6"/>
    <p:sldId id="259" r:id="rId7"/>
    <p:sldId id="262" r:id="rId8"/>
    <p:sldId id="279" r:id="rId9"/>
    <p:sldId id="274" r:id="rId10"/>
    <p:sldId id="275" r:id="rId11"/>
    <p:sldId id="276" r:id="rId12"/>
    <p:sldId id="280" r:id="rId13"/>
    <p:sldId id="281" r:id="rId14"/>
    <p:sldId id="282" r:id="rId15"/>
    <p:sldId id="272" r:id="rId16"/>
    <p:sldId id="283" r:id="rId17"/>
    <p:sldId id="266" r:id="rId18"/>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93"/>
    <a:srgbClr val="003C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CF3B0A-6BEC-42E9-9E29-8E758DF983FD}" v="2" dt="2026-05-11T18:54:13.512"/>
    <p1510:client id="{F9C7907B-B33E-41B6-8CFD-33920ADB5190}" v="266" dt="2026-05-11T20:26:20.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74" autoAdjust="0"/>
    <p:restoredTop sz="93333" autoAdjust="0"/>
  </p:normalViewPr>
  <p:slideViewPr>
    <p:cSldViewPr snapToGrid="0" showGuides="1">
      <p:cViewPr>
        <p:scale>
          <a:sx n="80" d="100"/>
          <a:sy n="80" d="100"/>
        </p:scale>
        <p:origin x="48" y="1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1C7F3-1DB6-4437-8D9C-E48390E39CCA}" type="datetimeFigureOut">
              <a:rPr lang="en-NL" smtClean="0"/>
              <a:t>05/11/2026</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AAF280-8830-4FCA-91DF-1A0C86939417}" type="slidenum">
              <a:rPr lang="en-NL" smtClean="0"/>
              <a:t>‹#›</a:t>
            </a:fld>
            <a:endParaRPr lang="en-NL"/>
          </a:p>
        </p:txBody>
      </p:sp>
    </p:spTree>
    <p:extLst>
      <p:ext uri="{BB962C8B-B14F-4D97-AF65-F5344CB8AC3E}">
        <p14:creationId xmlns:p14="http://schemas.microsoft.com/office/powerpoint/2010/main" val="4486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a:p>
            <a:endParaRPr lang="en-GB" dirty="0"/>
          </a:p>
        </p:txBody>
      </p:sp>
      <p:sp>
        <p:nvSpPr>
          <p:cNvPr id="4" name="Tijdelijke aanduiding voor dianummer 3"/>
          <p:cNvSpPr>
            <a:spLocks noGrp="1"/>
          </p:cNvSpPr>
          <p:nvPr>
            <p:ph type="sldNum" sz="quarter" idx="5"/>
          </p:nvPr>
        </p:nvSpPr>
        <p:spPr/>
        <p:txBody>
          <a:bodyPr/>
          <a:lstStyle/>
          <a:p>
            <a:fld id="{5DF86460-5B53-400B-BD81-A8630C2C6695}" type="slidenum">
              <a:rPr lang="en-GB" smtClean="0"/>
              <a:t>1</a:t>
            </a:fld>
            <a:endParaRPr lang="en-GB"/>
          </a:p>
        </p:txBody>
      </p:sp>
    </p:spTree>
    <p:extLst>
      <p:ext uri="{BB962C8B-B14F-4D97-AF65-F5344CB8AC3E}">
        <p14:creationId xmlns:p14="http://schemas.microsoft.com/office/powerpoint/2010/main" val="1866541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A1EB0-3C10-B53A-8EA3-63A2F88E2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2C9CE-DE8A-F159-44E1-219F29D57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82610-465C-B40D-C4D0-50C150D2F6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51F5F69-1D60-33D2-606F-8E929BA30D13}"/>
              </a:ext>
            </a:extLst>
          </p:cNvPr>
          <p:cNvSpPr>
            <a:spLocks noGrp="1"/>
          </p:cNvSpPr>
          <p:nvPr>
            <p:ph type="sldNum" sz="quarter" idx="5"/>
          </p:nvPr>
        </p:nvSpPr>
        <p:spPr/>
        <p:txBody>
          <a:bodyPr/>
          <a:lstStyle/>
          <a:p>
            <a:fld id="{38AAF280-8830-4FCA-91DF-1A0C86939417}" type="slidenum">
              <a:rPr lang="en-NL" smtClean="0"/>
              <a:t>10</a:t>
            </a:fld>
            <a:endParaRPr lang="en-NL"/>
          </a:p>
        </p:txBody>
      </p:sp>
    </p:spTree>
    <p:extLst>
      <p:ext uri="{BB962C8B-B14F-4D97-AF65-F5344CB8AC3E}">
        <p14:creationId xmlns:p14="http://schemas.microsoft.com/office/powerpoint/2010/main" val="1818980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8B8F0-9F3E-3EB0-CDC2-9DB354958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3601A-9EBE-4108-8E4E-B9E6F028E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22E71-0E70-44AF-DB56-2C0FCB90A8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7CC39E0-66D0-AEAE-8BC4-0E606E64C369}"/>
              </a:ext>
            </a:extLst>
          </p:cNvPr>
          <p:cNvSpPr>
            <a:spLocks noGrp="1"/>
          </p:cNvSpPr>
          <p:nvPr>
            <p:ph type="sldNum" sz="quarter" idx="5"/>
          </p:nvPr>
        </p:nvSpPr>
        <p:spPr/>
        <p:txBody>
          <a:bodyPr/>
          <a:lstStyle/>
          <a:p>
            <a:fld id="{38AAF280-8830-4FCA-91DF-1A0C86939417}" type="slidenum">
              <a:rPr lang="en-NL" smtClean="0"/>
              <a:t>11</a:t>
            </a:fld>
            <a:endParaRPr lang="en-NL"/>
          </a:p>
        </p:txBody>
      </p:sp>
    </p:spTree>
    <p:extLst>
      <p:ext uri="{BB962C8B-B14F-4D97-AF65-F5344CB8AC3E}">
        <p14:creationId xmlns:p14="http://schemas.microsoft.com/office/powerpoint/2010/main" val="2837302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9B355-123F-C404-EB20-DB84DB490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F19B1-FCF1-050C-6443-35A51016F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EEA7D-A774-1091-5D2C-1B1994B589E9}"/>
              </a:ext>
            </a:extLst>
          </p:cNvPr>
          <p:cNvSpPr>
            <a:spLocks noGrp="1"/>
          </p:cNvSpPr>
          <p:nvPr>
            <p:ph type="body" idx="1"/>
          </p:nvPr>
        </p:nvSpPr>
        <p:spPr/>
        <p:txBody>
          <a:bodyPr/>
          <a:lstStyle/>
          <a:p>
            <a:r>
              <a:rPr lang="en-GB" dirty="0"/>
              <a:t>But of course, the mobile planetarium team is not like that. We like to push the boundaries, as demonstrated by our determination to continue operations during the pandemic. </a:t>
            </a:r>
          </a:p>
          <a:p>
            <a:endParaRPr lang="en-GB" dirty="0"/>
          </a:p>
          <a:p>
            <a:r>
              <a:rPr lang="en-GB" dirty="0"/>
              <a:t>So we came up with a plan of action</a:t>
            </a:r>
          </a:p>
          <a:p>
            <a:endParaRPr lang="en-GB" dirty="0"/>
          </a:p>
          <a:p>
            <a:pPr marL="228600" indent="-228600">
              <a:buAutoNum type="arabicPeriod"/>
            </a:pPr>
            <a:r>
              <a:rPr lang="en-GB" dirty="0"/>
              <a:t>We realised we needed more capacity and went about trying to acquire funds for a third NOVA-coordinated dome. And we’re very happy that we managed to agree a generous sponsorship with SRON. The new dome was installed in July 2023 and has been operating alongside the other domes for the whole of this school year. </a:t>
            </a:r>
          </a:p>
          <a:p>
            <a:pPr marL="228600" indent="-228600">
              <a:buAutoNum type="arabicPeriod"/>
            </a:pPr>
            <a:endParaRPr lang="en-GB" dirty="0"/>
          </a:p>
          <a:p>
            <a:pPr marL="228600" indent="-228600">
              <a:buAutoNum type="arabicPeriod"/>
            </a:pPr>
            <a:r>
              <a:rPr lang="en-GB" dirty="0"/>
              <a:t>The SRON sponsorship also includes funds to develop new content related to the Athena mission, and to visit at least 60 under-represented schools within the next 5 years.</a:t>
            </a:r>
          </a:p>
          <a:p>
            <a:pPr marL="228600" indent="-228600">
              <a:buAutoNum type="arabicPeriod"/>
            </a:pPr>
            <a:endParaRPr lang="en-GB" dirty="0"/>
          </a:p>
          <a:p>
            <a:pPr marL="228600" indent="-228600">
              <a:buAutoNum type="arabicPeriod"/>
            </a:pPr>
            <a:r>
              <a:rPr lang="en-GB" dirty="0"/>
              <a:t>We were also generously sponsored by Ignas Snellen to carry out a small research project to find out why schools we don’t currently reach don’t book the planetarium. As expected, the results for primary schools show that this is a combination of not knowing about the planetarium and not having the funds to pay for a visit.</a:t>
            </a:r>
          </a:p>
          <a:p>
            <a:pPr marL="228600" indent="-228600">
              <a:buAutoNum type="arabicPeriod"/>
            </a:pPr>
            <a:endParaRPr lang="en-GB" dirty="0"/>
          </a:p>
          <a:p>
            <a:pPr marL="228600" indent="-228600">
              <a:buAutoNum type="arabicPeriod"/>
            </a:pPr>
            <a:r>
              <a:rPr lang="en-GB" dirty="0"/>
              <a:t>We were also granted a Science Communication grant from NOW in the 2023 round. This grant will enable us to reach many more under-represented schools. </a:t>
            </a:r>
          </a:p>
          <a:p>
            <a:pPr marL="228600" indent="-228600">
              <a:buAutoNum type="arabicPeriod"/>
            </a:pPr>
            <a:endParaRPr lang="en-GB" dirty="0"/>
          </a:p>
          <a:p>
            <a:pPr marL="228600" indent="-228600">
              <a:buAutoNum type="arabicPeriod"/>
            </a:pPr>
            <a:r>
              <a:rPr lang="en-GB" dirty="0"/>
              <a:t>We are also collaborating with the </a:t>
            </a:r>
            <a:r>
              <a:rPr lang="en-GB" dirty="0" err="1"/>
              <a:t>weekendschool</a:t>
            </a:r>
            <a:r>
              <a:rPr lang="en-GB" dirty="0"/>
              <a:t>, a non-profit organisation with an already established programme and network, to reach schools in underprivileged areas. We will also work with the </a:t>
            </a:r>
            <a:r>
              <a:rPr lang="en-GB" dirty="0" err="1"/>
              <a:t>weekendschool</a:t>
            </a:r>
            <a:r>
              <a:rPr lang="en-GB" dirty="0"/>
              <a:t> to develop a new training for our planetarium students to help them engage better with these groups. </a:t>
            </a:r>
          </a:p>
          <a:p>
            <a:pPr marL="228600" indent="-228600">
              <a:buAutoNum type="arabicPeriod"/>
            </a:pPr>
            <a:endParaRPr lang="en-GB" dirty="0"/>
          </a:p>
          <a:p>
            <a:pPr marL="228600" indent="-228600">
              <a:buAutoNum type="arabicPeriod"/>
            </a:pPr>
            <a:r>
              <a:rPr lang="en-GB" dirty="0"/>
              <a:t>Finally, as many schools have indicated that they are unaware of the planetarium project at all, we have reserved some funds to give workshops at educational conferences across the Netherlands. </a:t>
            </a:r>
          </a:p>
          <a:p>
            <a:endParaRPr lang="en-GB" dirty="0"/>
          </a:p>
        </p:txBody>
      </p:sp>
      <p:sp>
        <p:nvSpPr>
          <p:cNvPr id="4" name="Slide Number Placeholder 3">
            <a:extLst>
              <a:ext uri="{FF2B5EF4-FFF2-40B4-BE49-F238E27FC236}">
                <a16:creationId xmlns:a16="http://schemas.microsoft.com/office/drawing/2014/main" id="{EC8DE3E1-3B9B-360A-BDBE-615688FA2918}"/>
              </a:ext>
            </a:extLst>
          </p:cNvPr>
          <p:cNvSpPr>
            <a:spLocks noGrp="1"/>
          </p:cNvSpPr>
          <p:nvPr>
            <p:ph type="sldNum" sz="quarter" idx="5"/>
          </p:nvPr>
        </p:nvSpPr>
        <p:spPr/>
        <p:txBody>
          <a:bodyPr/>
          <a:lstStyle/>
          <a:p>
            <a:fld id="{38AAF280-8830-4FCA-91DF-1A0C86939417}" type="slidenum">
              <a:rPr lang="en-NL" smtClean="0"/>
              <a:t>12</a:t>
            </a:fld>
            <a:endParaRPr lang="en-NL"/>
          </a:p>
        </p:txBody>
      </p:sp>
    </p:spTree>
    <p:extLst>
      <p:ext uri="{BB962C8B-B14F-4D97-AF65-F5344CB8AC3E}">
        <p14:creationId xmlns:p14="http://schemas.microsoft.com/office/powerpoint/2010/main" val="1940596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B7998-A38F-49E4-8538-11867441B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834D7-A00C-60C8-8BFC-DA0D8227C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81BD0-2579-EABF-1E36-F34197C87F2B}"/>
              </a:ext>
            </a:extLst>
          </p:cNvPr>
          <p:cNvSpPr>
            <a:spLocks noGrp="1"/>
          </p:cNvSpPr>
          <p:nvPr>
            <p:ph type="body" idx="1"/>
          </p:nvPr>
        </p:nvSpPr>
        <p:spPr/>
        <p:txBody>
          <a:bodyPr/>
          <a:lstStyle/>
          <a:p>
            <a:r>
              <a:rPr lang="en-GB" dirty="0"/>
              <a:t>But of course, the mobile planetarium team is not like that. We like to push the boundaries, as demonstrated by our determination to continue operations during the pandemic. </a:t>
            </a:r>
          </a:p>
          <a:p>
            <a:endParaRPr lang="en-GB" dirty="0"/>
          </a:p>
          <a:p>
            <a:r>
              <a:rPr lang="en-GB" dirty="0"/>
              <a:t>So we came up with a plan of action</a:t>
            </a:r>
          </a:p>
          <a:p>
            <a:endParaRPr lang="en-GB" dirty="0"/>
          </a:p>
          <a:p>
            <a:pPr marL="228600" indent="-228600">
              <a:buAutoNum type="arabicPeriod"/>
            </a:pPr>
            <a:r>
              <a:rPr lang="en-GB" dirty="0"/>
              <a:t>We realised we needed more capacity and went about trying to acquire funds for a third NOVA-coordinated dome. And we’re very happy that we managed to agree a generous sponsorship with SRON. The new dome was installed in July 2023 and has been operating alongside the other domes for the whole of this school year. </a:t>
            </a:r>
          </a:p>
          <a:p>
            <a:pPr marL="228600" indent="-228600">
              <a:buAutoNum type="arabicPeriod"/>
            </a:pPr>
            <a:endParaRPr lang="en-GB" dirty="0"/>
          </a:p>
          <a:p>
            <a:pPr marL="228600" indent="-228600">
              <a:buAutoNum type="arabicPeriod"/>
            </a:pPr>
            <a:r>
              <a:rPr lang="en-GB" dirty="0"/>
              <a:t>The SRON sponsorship also includes funds to develop new content related to the Athena mission, and to visit at least 60 under-represented schools within the next 5 years.</a:t>
            </a:r>
          </a:p>
          <a:p>
            <a:pPr marL="228600" indent="-228600">
              <a:buAutoNum type="arabicPeriod"/>
            </a:pPr>
            <a:endParaRPr lang="en-GB" dirty="0"/>
          </a:p>
          <a:p>
            <a:pPr marL="228600" indent="-228600">
              <a:buAutoNum type="arabicPeriod"/>
            </a:pPr>
            <a:r>
              <a:rPr lang="en-GB" dirty="0"/>
              <a:t>We were also generously sponsored by Ignas Snellen to carry out a small research project to find out why schools we don’t currently reach don’t book the planetarium. As expected, the results for primary schools show that this is a combination of not knowing about the planetarium and not having the funds to pay for a visit.</a:t>
            </a:r>
          </a:p>
          <a:p>
            <a:pPr marL="228600" indent="-228600">
              <a:buAutoNum type="arabicPeriod"/>
            </a:pPr>
            <a:endParaRPr lang="en-GB" dirty="0"/>
          </a:p>
          <a:p>
            <a:pPr marL="228600" indent="-228600">
              <a:buAutoNum type="arabicPeriod"/>
            </a:pPr>
            <a:r>
              <a:rPr lang="en-GB" dirty="0"/>
              <a:t>We were also granted a Science Communication grant from NOW in the 2023 round. This grant will enable us to reach many more under-represented schools. </a:t>
            </a:r>
          </a:p>
          <a:p>
            <a:pPr marL="228600" indent="-228600">
              <a:buAutoNum type="arabicPeriod"/>
            </a:pPr>
            <a:endParaRPr lang="en-GB" dirty="0"/>
          </a:p>
          <a:p>
            <a:pPr marL="228600" indent="-228600">
              <a:buAutoNum type="arabicPeriod"/>
            </a:pPr>
            <a:r>
              <a:rPr lang="en-GB" dirty="0"/>
              <a:t>We are also collaborating with the </a:t>
            </a:r>
            <a:r>
              <a:rPr lang="en-GB" dirty="0" err="1"/>
              <a:t>weekendschool</a:t>
            </a:r>
            <a:r>
              <a:rPr lang="en-GB" dirty="0"/>
              <a:t>, a non-profit organisation with an already established programme and network, to reach schools in underprivileged areas. We will also work with the </a:t>
            </a:r>
            <a:r>
              <a:rPr lang="en-GB" dirty="0" err="1"/>
              <a:t>weekendschool</a:t>
            </a:r>
            <a:r>
              <a:rPr lang="en-GB" dirty="0"/>
              <a:t> to develop a new training for our planetarium students to help them engage better with these groups. </a:t>
            </a:r>
          </a:p>
          <a:p>
            <a:pPr marL="228600" indent="-228600">
              <a:buAutoNum type="arabicPeriod"/>
            </a:pPr>
            <a:endParaRPr lang="en-GB" dirty="0"/>
          </a:p>
          <a:p>
            <a:pPr marL="228600" indent="-228600">
              <a:buAutoNum type="arabicPeriod"/>
            </a:pPr>
            <a:r>
              <a:rPr lang="en-GB" dirty="0"/>
              <a:t>Finally, as many schools have indicated that they are unaware of the planetarium project at all, we have reserved some funds to give workshops at educational conferences across the Netherlands. </a:t>
            </a:r>
          </a:p>
          <a:p>
            <a:endParaRPr lang="en-GB" dirty="0"/>
          </a:p>
        </p:txBody>
      </p:sp>
      <p:sp>
        <p:nvSpPr>
          <p:cNvPr id="4" name="Slide Number Placeholder 3">
            <a:extLst>
              <a:ext uri="{FF2B5EF4-FFF2-40B4-BE49-F238E27FC236}">
                <a16:creationId xmlns:a16="http://schemas.microsoft.com/office/drawing/2014/main" id="{E067BC7E-0C5C-923C-CA82-2C7EF8902378}"/>
              </a:ext>
            </a:extLst>
          </p:cNvPr>
          <p:cNvSpPr>
            <a:spLocks noGrp="1"/>
          </p:cNvSpPr>
          <p:nvPr>
            <p:ph type="sldNum" sz="quarter" idx="5"/>
          </p:nvPr>
        </p:nvSpPr>
        <p:spPr/>
        <p:txBody>
          <a:bodyPr/>
          <a:lstStyle/>
          <a:p>
            <a:fld id="{38AAF280-8830-4FCA-91DF-1A0C86939417}" type="slidenum">
              <a:rPr lang="en-NL" smtClean="0"/>
              <a:t>13</a:t>
            </a:fld>
            <a:endParaRPr lang="en-NL"/>
          </a:p>
        </p:txBody>
      </p:sp>
    </p:spTree>
    <p:extLst>
      <p:ext uri="{BB962C8B-B14F-4D97-AF65-F5344CB8AC3E}">
        <p14:creationId xmlns:p14="http://schemas.microsoft.com/office/powerpoint/2010/main" val="2438519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AAF280-8830-4FCA-91DF-1A0C86939417}" type="slidenum">
              <a:rPr lang="en-NL" smtClean="0"/>
              <a:t>13</a:t>
            </a:fld>
            <a:endParaRPr lang="en-NL"/>
          </a:p>
        </p:txBody>
      </p:sp>
    </p:spTree>
    <p:extLst>
      <p:ext uri="{BB962C8B-B14F-4D97-AF65-F5344CB8AC3E}">
        <p14:creationId xmlns:p14="http://schemas.microsoft.com/office/powerpoint/2010/main" val="388681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NOVA’s flagship educational project is the NOVA Mobile Planetarium</a:t>
            </a:r>
          </a:p>
          <a:p>
            <a:pPr marL="171450" indent="-171450">
              <a:buFontTx/>
              <a:buChar char="-"/>
            </a:pPr>
            <a:r>
              <a:rPr lang="en-GB" dirty="0"/>
              <a:t>Started in 2009 with 1 dome coordinated by NOVA serving 9 of the 12 provinces and 1 in Groningen covering the 3 northern provinces</a:t>
            </a:r>
          </a:p>
          <a:p>
            <a:pPr marL="171450" indent="-171450">
              <a:buFontTx/>
              <a:buChar char="-"/>
            </a:pPr>
            <a:r>
              <a:rPr lang="en-GB" dirty="0"/>
              <a:t>Since then the project has grown and NOVA now has 3 domes</a:t>
            </a:r>
          </a:p>
          <a:p>
            <a:pPr marL="171450" indent="-171450">
              <a:buFontTx/>
              <a:buChar char="-"/>
            </a:pPr>
            <a:r>
              <a:rPr lang="en-GB" dirty="0"/>
              <a:t>Since the beginning, we have reached more than 500,000 children</a:t>
            </a:r>
          </a:p>
          <a:p>
            <a:pPr marL="171450" indent="-171450">
              <a:buFontTx/>
              <a:buChar char="-"/>
            </a:pPr>
            <a:r>
              <a:rPr lang="en-GB" dirty="0"/>
              <a:t>The NOVA domes currently visit, on average, around 12 schools per week</a:t>
            </a:r>
          </a:p>
          <a:p>
            <a:pPr marL="171450" indent="-171450">
              <a:buFontTx/>
              <a:buChar char="-"/>
            </a:pPr>
            <a:endParaRPr lang="en-GB" dirty="0"/>
          </a:p>
          <a:p>
            <a:pPr marL="171450" indent="-171450">
              <a:buFontTx/>
              <a:buChar char="-"/>
            </a:pPr>
            <a:endParaRPr lang="en-GB" dirty="0"/>
          </a:p>
          <a:p>
            <a:pPr marL="0" indent="0">
              <a:buFontTx/>
              <a:buNone/>
            </a:pPr>
            <a:r>
              <a:rPr lang="en-GB" dirty="0"/>
              <a:t>2</a:t>
            </a:r>
            <a:r>
              <a:rPr lang="en-GB" baseline="30000" dirty="0"/>
              <a:t>nd</a:t>
            </a:r>
            <a:r>
              <a:rPr lang="en-GB" dirty="0"/>
              <a:t> photo</a:t>
            </a:r>
          </a:p>
          <a:p>
            <a:pPr marL="171450" indent="-171450">
              <a:buFontTx/>
              <a:buChar char="-"/>
            </a:pPr>
            <a:r>
              <a:rPr lang="en-GB" dirty="0"/>
              <a:t>One of the reasons the planetarium is so successful is because of it’s educational approach</a:t>
            </a:r>
          </a:p>
          <a:p>
            <a:pPr marL="171450" indent="-171450">
              <a:buFontTx/>
              <a:buChar char="-"/>
            </a:pPr>
            <a:r>
              <a:rPr lang="en-GB" dirty="0"/>
              <a:t>All shows are live and interactive and no two shows are the same</a:t>
            </a:r>
          </a:p>
          <a:p>
            <a:pPr marL="171450" indent="-171450">
              <a:buFontTx/>
              <a:buChar char="-"/>
            </a:pPr>
            <a:r>
              <a:rPr lang="en-GB" dirty="0"/>
              <a:t>We engage the audience and their interests and questions (and of course the wishes of the school) shape the content of the lesson </a:t>
            </a:r>
          </a:p>
          <a:p>
            <a:pPr marL="171450" indent="-171450">
              <a:buFontTx/>
              <a:buChar char="-"/>
            </a:pPr>
            <a:r>
              <a:rPr lang="en-GB" dirty="0"/>
              <a:t>this is a unique approach, the majority of planetariums run films and even when doing live shows, the full show is scripted from start to finish</a:t>
            </a:r>
          </a:p>
          <a:p>
            <a:pPr marL="171450" indent="-171450">
              <a:buFontTx/>
              <a:buChar char="-"/>
            </a:pPr>
            <a:r>
              <a:rPr lang="en-GB" dirty="0"/>
              <a:t>Our live and interactive approach is only possible because of the combination of expertise in the team</a:t>
            </a:r>
          </a:p>
          <a:p>
            <a:pPr marL="171450" indent="-171450">
              <a:buFontTx/>
              <a:buChar char="-"/>
            </a:pPr>
            <a:r>
              <a:rPr lang="en-GB" dirty="0"/>
              <a:t>In house at NIC, we have expertise in astronomy, science education and planetarium software </a:t>
            </a:r>
          </a:p>
          <a:p>
            <a:pPr marL="171450" indent="-171450">
              <a:buFontTx/>
              <a:buChar char="-"/>
            </a:pPr>
            <a:r>
              <a:rPr lang="en-GB" dirty="0"/>
              <a:t>This means we can customise the software as and when needed</a:t>
            </a:r>
          </a:p>
          <a:p>
            <a:pPr marL="171450" indent="-171450">
              <a:buFontTx/>
              <a:buChar char="-"/>
            </a:pPr>
            <a:r>
              <a:rPr lang="en-GB" dirty="0"/>
              <a:t>and we only work with 2</a:t>
            </a:r>
            <a:r>
              <a:rPr lang="en-GB" baseline="30000" dirty="0"/>
              <a:t>nd</a:t>
            </a:r>
            <a:r>
              <a:rPr lang="en-GB" dirty="0"/>
              <a:t> year plus astronomy students to ensure they already have a good grounding in astronomy</a:t>
            </a:r>
          </a:p>
        </p:txBody>
      </p:sp>
      <p:sp>
        <p:nvSpPr>
          <p:cNvPr id="4" name="Slide Number Placeholder 3"/>
          <p:cNvSpPr>
            <a:spLocks noGrp="1"/>
          </p:cNvSpPr>
          <p:nvPr>
            <p:ph type="sldNum" sz="quarter" idx="5"/>
          </p:nvPr>
        </p:nvSpPr>
        <p:spPr/>
        <p:txBody>
          <a:bodyPr/>
          <a:lstStyle/>
          <a:p>
            <a:fld id="{38AAF280-8830-4FCA-91DF-1A0C86939417}" type="slidenum">
              <a:rPr lang="en-NL" smtClean="0"/>
              <a:t>2</a:t>
            </a:fld>
            <a:endParaRPr lang="en-NL"/>
          </a:p>
        </p:txBody>
      </p:sp>
    </p:spTree>
    <p:extLst>
      <p:ext uri="{BB962C8B-B14F-4D97-AF65-F5344CB8AC3E}">
        <p14:creationId xmlns:p14="http://schemas.microsoft.com/office/powerpoint/2010/main" val="376104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Mobile Planetarium has been a successful project for years but it has expanded dramatically since the corona pandemic. </a:t>
            </a:r>
          </a:p>
          <a:p>
            <a:endParaRPr lang="en-GB" dirty="0"/>
          </a:p>
          <a:p>
            <a:r>
              <a:rPr lang="en-GB" dirty="0"/>
              <a:t>During the pandemic, rather than sitting still, we used the time to critically reflect on the project and to innovate.</a:t>
            </a:r>
          </a:p>
          <a:p>
            <a:endParaRPr lang="en-GB" dirty="0"/>
          </a:p>
          <a:p>
            <a:r>
              <a:rPr lang="en-GB" dirty="0"/>
              <a:t>[GOAL]</a:t>
            </a:r>
          </a:p>
          <a:p>
            <a:r>
              <a:rPr lang="en-GB" dirty="0"/>
              <a:t>We also reflected on where we were and where we wanted to be.</a:t>
            </a:r>
          </a:p>
          <a:p>
            <a:endParaRPr lang="en-GB" dirty="0"/>
          </a:p>
          <a:p>
            <a:r>
              <a:rPr lang="en-GB" dirty="0"/>
              <a:t>The NOVA Education vision is to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Physically reaching every child is difficult; but making it as likely that each child will be able to have this experience is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do we do that? Do we reach every region? Every neighbourhood? </a:t>
            </a:r>
          </a:p>
          <a:p>
            <a:endParaRPr lang="en-GB" dirty="0"/>
          </a:p>
        </p:txBody>
      </p:sp>
      <p:sp>
        <p:nvSpPr>
          <p:cNvPr id="4" name="Slide Number Placeholder 3"/>
          <p:cNvSpPr>
            <a:spLocks noGrp="1"/>
          </p:cNvSpPr>
          <p:nvPr>
            <p:ph type="sldNum" sz="quarter" idx="5"/>
          </p:nvPr>
        </p:nvSpPr>
        <p:spPr/>
        <p:txBody>
          <a:bodyPr/>
          <a:lstStyle/>
          <a:p>
            <a:fld id="{38AAF280-8830-4FCA-91DF-1A0C86939417}" type="slidenum">
              <a:rPr lang="en-NL" smtClean="0"/>
              <a:t>3</a:t>
            </a:fld>
            <a:endParaRPr lang="en-NL"/>
          </a:p>
        </p:txBody>
      </p:sp>
    </p:spTree>
    <p:extLst>
      <p:ext uri="{BB962C8B-B14F-4D97-AF65-F5344CB8AC3E}">
        <p14:creationId xmlns:p14="http://schemas.microsoft.com/office/powerpoint/2010/main" val="99916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decided to map our booking data. </a:t>
            </a:r>
          </a:p>
          <a:p>
            <a:endParaRPr lang="en-GB" dirty="0"/>
          </a:p>
          <a:p>
            <a:r>
              <a:rPr lang="en-GB" dirty="0"/>
              <a:t>It quickly became clear that, whilst we were visiting many schools and reaching many children, where a child lives has a huge impact on whether they are likely to experience a visit of the NOVA Mobile Planetarium. </a:t>
            </a:r>
          </a:p>
          <a:p>
            <a:endParaRPr lang="en-GB" dirty="0"/>
          </a:p>
          <a:p>
            <a:r>
              <a:rPr lang="en-GB" dirty="0"/>
              <a:t>Our project structurally misses both poorer neighbourhoods in the big cities, and large swathes of more rural areas. </a:t>
            </a:r>
          </a:p>
          <a:p>
            <a:endParaRPr lang="en-GB" dirty="0"/>
          </a:p>
          <a:p>
            <a:r>
              <a:rPr lang="en-GB" dirty="0"/>
              <a:t>This is not really surprising – many projects struggle with this problem….</a:t>
            </a:r>
          </a:p>
          <a:p>
            <a:endParaRPr lang="en-GB" dirty="0"/>
          </a:p>
          <a:p>
            <a:r>
              <a:rPr lang="en-GB" dirty="0"/>
              <a:t>……….and of course, it would therefore be easy to shrug shoulders and do nothing about it, especially with the reach this project is already having……</a:t>
            </a:r>
          </a:p>
          <a:p>
            <a:endParaRPr lang="en-GB" dirty="0"/>
          </a:p>
          <a:p>
            <a:r>
              <a:rPr lang="en-GB" dirty="0"/>
              <a:t>…….. but our team isn’t like that, so we came up with a plan</a:t>
            </a:r>
          </a:p>
        </p:txBody>
      </p:sp>
      <p:sp>
        <p:nvSpPr>
          <p:cNvPr id="4" name="Slide Number Placeholder 3"/>
          <p:cNvSpPr>
            <a:spLocks noGrp="1"/>
          </p:cNvSpPr>
          <p:nvPr>
            <p:ph type="sldNum" sz="quarter" idx="5"/>
          </p:nvPr>
        </p:nvSpPr>
        <p:spPr/>
        <p:txBody>
          <a:bodyPr/>
          <a:lstStyle/>
          <a:p>
            <a:fld id="{38AAF280-8830-4FCA-91DF-1A0C86939417}" type="slidenum">
              <a:rPr lang="en-NL" smtClean="0"/>
              <a:t>4</a:t>
            </a:fld>
            <a:endParaRPr lang="en-NL"/>
          </a:p>
        </p:txBody>
      </p:sp>
    </p:spTree>
    <p:extLst>
      <p:ext uri="{BB962C8B-B14F-4D97-AF65-F5344CB8AC3E}">
        <p14:creationId xmlns:p14="http://schemas.microsoft.com/office/powerpoint/2010/main" val="82099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4A3D8-B7A9-A8B5-73C7-8C5FADFE6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3434C-2B2B-4255-279A-B29602648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52C2D-CBE1-EC19-067F-31613B58C490}"/>
              </a:ext>
            </a:extLst>
          </p:cNvPr>
          <p:cNvSpPr>
            <a:spLocks noGrp="1"/>
          </p:cNvSpPr>
          <p:nvPr>
            <p:ph type="body" idx="1"/>
          </p:nvPr>
        </p:nvSpPr>
        <p:spPr/>
        <p:txBody>
          <a:bodyPr/>
          <a:lstStyle/>
          <a:p>
            <a:r>
              <a:rPr lang="en-GB" dirty="0"/>
              <a:t>Whilst we already had a good feeling regarding the various reasons schools may not book us, we wanted to be sure we really understood the problem. </a:t>
            </a:r>
          </a:p>
          <a:p>
            <a:endParaRPr lang="en-GB" dirty="0"/>
          </a:p>
          <a:p>
            <a:r>
              <a:rPr lang="en-GB" dirty="0"/>
              <a:t>We carried out a small research project, contacting schools we had never visited in both poorer city neighbourhoods and rural areas, to find out why schools had not booked the planetarium. </a:t>
            </a:r>
          </a:p>
          <a:p>
            <a:endParaRPr lang="en-GB" dirty="0"/>
          </a:p>
          <a:p>
            <a:r>
              <a:rPr lang="en-GB" dirty="0"/>
              <a:t>The results confirmed a complex situation, including:</a:t>
            </a:r>
          </a:p>
          <a:p>
            <a:pPr marL="171450" indent="-171450">
              <a:buFontTx/>
              <a:buChar char="-"/>
            </a:pPr>
            <a:r>
              <a:rPr lang="en-GB" dirty="0"/>
              <a:t>Schools just not knowing about the project</a:t>
            </a:r>
          </a:p>
          <a:p>
            <a:pPr marL="171450" indent="-171450">
              <a:buFontTx/>
              <a:buChar char="-"/>
            </a:pPr>
            <a:r>
              <a:rPr lang="en-GB" dirty="0"/>
              <a:t>Schools thinking that we would not visit areas of the country far from where the project coordination is based (Randstad)</a:t>
            </a:r>
          </a:p>
          <a:p>
            <a:pPr marL="171450" indent="-171450">
              <a:buFontTx/>
              <a:buChar char="-"/>
            </a:pPr>
            <a:r>
              <a:rPr lang="en-GB" dirty="0"/>
              <a:t>To a lack of resources – in city schools, this is both a lack of time and funds as so much time and money is spent on extra support for challenges faced in these areas, and in rural areas, schools are often small, meaning our standard flat rate is much more expensive per child than for large schools which can efficiently fill a day with shows.</a:t>
            </a:r>
          </a:p>
        </p:txBody>
      </p:sp>
      <p:sp>
        <p:nvSpPr>
          <p:cNvPr id="4" name="Slide Number Placeholder 3">
            <a:extLst>
              <a:ext uri="{FF2B5EF4-FFF2-40B4-BE49-F238E27FC236}">
                <a16:creationId xmlns:a16="http://schemas.microsoft.com/office/drawing/2014/main" id="{AA7FEFEC-ED38-2CEB-E330-073909145CB0}"/>
              </a:ext>
            </a:extLst>
          </p:cNvPr>
          <p:cNvSpPr>
            <a:spLocks noGrp="1"/>
          </p:cNvSpPr>
          <p:nvPr>
            <p:ph type="sldNum" sz="quarter" idx="5"/>
          </p:nvPr>
        </p:nvSpPr>
        <p:spPr/>
        <p:txBody>
          <a:bodyPr/>
          <a:lstStyle/>
          <a:p>
            <a:fld id="{38AAF280-8830-4FCA-91DF-1A0C86939417}" type="slidenum">
              <a:rPr lang="en-NL" smtClean="0"/>
              <a:t>5</a:t>
            </a:fld>
            <a:endParaRPr lang="en-NL"/>
          </a:p>
        </p:txBody>
      </p:sp>
    </p:spTree>
    <p:extLst>
      <p:ext uri="{BB962C8B-B14F-4D97-AF65-F5344CB8AC3E}">
        <p14:creationId xmlns:p14="http://schemas.microsoft.com/office/powerpoint/2010/main" val="1695023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3D541-AFDE-7795-6901-51291B04A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E92F0-7D4B-99C7-7CD8-B40EC313F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7F60F-7DD8-F1B2-7114-22F1C8685D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4221621-C5AC-E3C5-023F-8E2B8877A30C}"/>
              </a:ext>
            </a:extLst>
          </p:cNvPr>
          <p:cNvSpPr>
            <a:spLocks noGrp="1"/>
          </p:cNvSpPr>
          <p:nvPr>
            <p:ph type="sldNum" sz="quarter" idx="5"/>
          </p:nvPr>
        </p:nvSpPr>
        <p:spPr/>
        <p:txBody>
          <a:bodyPr/>
          <a:lstStyle/>
          <a:p>
            <a:fld id="{38AAF280-8830-4FCA-91DF-1A0C86939417}" type="slidenum">
              <a:rPr lang="en-NL" smtClean="0"/>
              <a:t>6</a:t>
            </a:fld>
            <a:endParaRPr lang="en-NL"/>
          </a:p>
        </p:txBody>
      </p:sp>
    </p:spTree>
    <p:extLst>
      <p:ext uri="{BB962C8B-B14F-4D97-AF65-F5344CB8AC3E}">
        <p14:creationId xmlns:p14="http://schemas.microsoft.com/office/powerpoint/2010/main" val="71742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9A73C-5426-131F-1730-04EF8C4EC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4045F-97F7-82F0-5D75-F92C9E1EE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E3C49F-D22F-B038-241C-6113342996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33FD8A1-9801-6477-D902-BD4AB62F678F}"/>
              </a:ext>
            </a:extLst>
          </p:cNvPr>
          <p:cNvSpPr>
            <a:spLocks noGrp="1"/>
          </p:cNvSpPr>
          <p:nvPr>
            <p:ph type="sldNum" sz="quarter" idx="5"/>
          </p:nvPr>
        </p:nvSpPr>
        <p:spPr/>
        <p:txBody>
          <a:bodyPr/>
          <a:lstStyle/>
          <a:p>
            <a:fld id="{38AAF280-8830-4FCA-91DF-1A0C86939417}" type="slidenum">
              <a:rPr lang="en-NL" smtClean="0"/>
              <a:t>7</a:t>
            </a:fld>
            <a:endParaRPr lang="en-NL"/>
          </a:p>
        </p:txBody>
      </p:sp>
    </p:spTree>
    <p:extLst>
      <p:ext uri="{BB962C8B-B14F-4D97-AF65-F5344CB8AC3E}">
        <p14:creationId xmlns:p14="http://schemas.microsoft.com/office/powerpoint/2010/main" val="1834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380A9-DFC3-A532-E85F-6E4D45F0F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39638-055B-9BEA-4144-56AFD710A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804BD-83BC-BD59-2865-BD9E8732945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7556049-A5D3-894D-F412-83BF3CE2F184}"/>
              </a:ext>
            </a:extLst>
          </p:cNvPr>
          <p:cNvSpPr>
            <a:spLocks noGrp="1"/>
          </p:cNvSpPr>
          <p:nvPr>
            <p:ph type="sldNum" sz="quarter" idx="5"/>
          </p:nvPr>
        </p:nvSpPr>
        <p:spPr/>
        <p:txBody>
          <a:bodyPr/>
          <a:lstStyle/>
          <a:p>
            <a:fld id="{38AAF280-8830-4FCA-91DF-1A0C86939417}" type="slidenum">
              <a:rPr lang="en-NL" smtClean="0"/>
              <a:t>8</a:t>
            </a:fld>
            <a:endParaRPr lang="en-NL"/>
          </a:p>
        </p:txBody>
      </p:sp>
    </p:spTree>
    <p:extLst>
      <p:ext uri="{BB962C8B-B14F-4D97-AF65-F5344CB8AC3E}">
        <p14:creationId xmlns:p14="http://schemas.microsoft.com/office/powerpoint/2010/main" val="2281372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C8D44-79BA-25C7-E58F-70A134789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E3FA2A-E9B9-CFFD-4AE0-2F595C4DF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F1060-CF8C-93CF-2356-06C7C6B40D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ACA1C1D-52C1-12F4-03DE-6474A2D350E7}"/>
              </a:ext>
            </a:extLst>
          </p:cNvPr>
          <p:cNvSpPr>
            <a:spLocks noGrp="1"/>
          </p:cNvSpPr>
          <p:nvPr>
            <p:ph type="sldNum" sz="quarter" idx="5"/>
          </p:nvPr>
        </p:nvSpPr>
        <p:spPr/>
        <p:txBody>
          <a:bodyPr/>
          <a:lstStyle/>
          <a:p>
            <a:fld id="{38AAF280-8830-4FCA-91DF-1A0C86939417}" type="slidenum">
              <a:rPr lang="en-NL" smtClean="0"/>
              <a:t>9</a:t>
            </a:fld>
            <a:endParaRPr lang="en-NL"/>
          </a:p>
        </p:txBody>
      </p:sp>
    </p:spTree>
    <p:extLst>
      <p:ext uri="{BB962C8B-B14F-4D97-AF65-F5344CB8AC3E}">
        <p14:creationId xmlns:p14="http://schemas.microsoft.com/office/powerpoint/2010/main" val="3786682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7678-7EEB-111E-859C-B176FCD0BE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16339AFD-100A-5E64-95A8-419C61D5D0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DE07114F-3AED-F986-A99E-0AAE16B5DE1F}"/>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5" name="Footer Placeholder 4">
            <a:extLst>
              <a:ext uri="{FF2B5EF4-FFF2-40B4-BE49-F238E27FC236}">
                <a16:creationId xmlns:a16="http://schemas.microsoft.com/office/drawing/2014/main" id="{40CF8381-170F-703B-06E0-3330CA72B15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50C56B2-0634-55A5-2F0F-6A6B8410E7AE}"/>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306859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0A1E1-464A-17A0-E1E5-9EE2A2FFCD69}"/>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9097B4A9-BB5B-7B67-E576-3302C07735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4F4A63D-91C0-3E46-7E16-BB287D1D61E2}"/>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5" name="Footer Placeholder 4">
            <a:extLst>
              <a:ext uri="{FF2B5EF4-FFF2-40B4-BE49-F238E27FC236}">
                <a16:creationId xmlns:a16="http://schemas.microsoft.com/office/drawing/2014/main" id="{6E6238A0-8B3A-FF08-71F1-74365177D10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D2F5749-D66F-85CB-3467-CE56F957142D}"/>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214912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8C469-2CC1-A96C-43EF-4F21E829A3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AE6F0FF4-E6F8-4AF9-EF06-66C035CF69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F192CE2A-7232-9B25-27AB-64AF901E6CB2}"/>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5" name="Footer Placeholder 4">
            <a:extLst>
              <a:ext uri="{FF2B5EF4-FFF2-40B4-BE49-F238E27FC236}">
                <a16:creationId xmlns:a16="http://schemas.microsoft.com/office/drawing/2014/main" id="{18D31D8F-BB23-A71E-C0AA-9B20DE41285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6CFC958-3D88-A2B3-0FCD-95697971BFF4}"/>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276854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D734-3444-FD2F-4604-439D051AD0D7}"/>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0505F294-E266-0BE2-7794-F152C0A487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0997033F-7AD9-A781-5474-8ED94431BEE5}"/>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5" name="Footer Placeholder 4">
            <a:extLst>
              <a:ext uri="{FF2B5EF4-FFF2-40B4-BE49-F238E27FC236}">
                <a16:creationId xmlns:a16="http://schemas.microsoft.com/office/drawing/2014/main" id="{8813AE26-D503-CD59-916A-8995D9149E0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3B08E16-955D-30F4-30AC-830898F6F1A5}"/>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597245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A6E1-7129-3EBF-6967-1DCB2805B2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3E0D7D9B-187A-B57E-E202-DAAA2F15C8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DD830-C744-552D-7EEE-158C324F6A4C}"/>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5" name="Footer Placeholder 4">
            <a:extLst>
              <a:ext uri="{FF2B5EF4-FFF2-40B4-BE49-F238E27FC236}">
                <a16:creationId xmlns:a16="http://schemas.microsoft.com/office/drawing/2014/main" id="{CF5A2A45-7A90-C733-541E-9971199385B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7ECF07B-529C-8E1B-73A3-3179BAC04129}"/>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1630233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C7A7-0FA0-7610-F5B1-ED90A2F45A62}"/>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C626198C-0EA3-9152-CD3E-7AE0AF89F9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B8EB2398-6CCA-34B7-C197-4A0570C1BC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389A1797-1985-8A26-5972-F9E26807C887}"/>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6" name="Footer Placeholder 5">
            <a:extLst>
              <a:ext uri="{FF2B5EF4-FFF2-40B4-BE49-F238E27FC236}">
                <a16:creationId xmlns:a16="http://schemas.microsoft.com/office/drawing/2014/main" id="{3D621A72-7267-96F5-FD14-A65E363D88E4}"/>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C8AF513-71EF-9EE4-EE5E-8CC83D411E9F}"/>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937180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97FE-1471-F358-8D3E-E89DCA4B3EBC}"/>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BB1952EC-2D67-7E38-289A-E2B0F55E1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8F3229-CCE2-40C2-77D6-1981F592F9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583B598E-0DB1-C931-FF8B-96149C279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BF5DED-5F10-4DF4-93DE-421E43E125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08156E7F-87EE-233A-BB25-09010296D7B4}"/>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8" name="Footer Placeholder 7">
            <a:extLst>
              <a:ext uri="{FF2B5EF4-FFF2-40B4-BE49-F238E27FC236}">
                <a16:creationId xmlns:a16="http://schemas.microsoft.com/office/drawing/2014/main" id="{F0E83E12-23FB-45EC-7FCC-9C1E6E5095C0}"/>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56CEC2DF-8BB7-C0CE-EC8A-9A1E3F71B8BA}"/>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2505463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8ED4-E8C1-35BD-70C6-8039E481352F}"/>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12AC2263-D4F6-DF3B-22F5-39ECCAAC2955}"/>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4" name="Footer Placeholder 3">
            <a:extLst>
              <a:ext uri="{FF2B5EF4-FFF2-40B4-BE49-F238E27FC236}">
                <a16:creationId xmlns:a16="http://schemas.microsoft.com/office/drawing/2014/main" id="{12342BF8-29C5-A30F-EFCD-84283ED334E8}"/>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205F0E36-F533-0E39-1C7A-6FBC28708E71}"/>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3208747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8F31C-7453-D67C-9054-BC664161BA30}"/>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3" name="Footer Placeholder 2">
            <a:extLst>
              <a:ext uri="{FF2B5EF4-FFF2-40B4-BE49-F238E27FC236}">
                <a16:creationId xmlns:a16="http://schemas.microsoft.com/office/drawing/2014/main" id="{FB423B65-410A-9B3C-0E7D-3F1E45C77F0E}"/>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5740E5B9-5720-82E4-B44C-8468E0EEC74B}"/>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303640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2E0C-CE69-B3BA-3CA6-39493B6DB1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978BC66B-6DEE-C480-8491-140AF45731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20F32E06-55DB-84A7-EF42-6C64ACFCA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1574C-34E4-FF4C-706E-E87AFA294EEF}"/>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6" name="Footer Placeholder 5">
            <a:extLst>
              <a:ext uri="{FF2B5EF4-FFF2-40B4-BE49-F238E27FC236}">
                <a16:creationId xmlns:a16="http://schemas.microsoft.com/office/drawing/2014/main" id="{173AE940-E5E0-1E41-55D5-A6D865E8038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058AEE3-3797-BAA3-03C3-9472952F368E}"/>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2145851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558A-EBF8-57B8-3941-356EFC08AA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CC62FDEB-3A83-3496-CFE1-8EE752B83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CF0287A9-62AF-6D98-1190-02CDD221B9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DA7533-34EA-493E-99F7-3E9620671862}"/>
              </a:ext>
            </a:extLst>
          </p:cNvPr>
          <p:cNvSpPr>
            <a:spLocks noGrp="1"/>
          </p:cNvSpPr>
          <p:nvPr>
            <p:ph type="dt" sz="half" idx="10"/>
          </p:nvPr>
        </p:nvSpPr>
        <p:spPr/>
        <p:txBody>
          <a:bodyPr/>
          <a:lstStyle/>
          <a:p>
            <a:fld id="{044B171C-A741-482B-96E7-0A645E3A1BA4}" type="datetimeFigureOut">
              <a:rPr lang="en-NL" smtClean="0"/>
              <a:t>05/11/2026</a:t>
            </a:fld>
            <a:endParaRPr lang="en-NL"/>
          </a:p>
        </p:txBody>
      </p:sp>
      <p:sp>
        <p:nvSpPr>
          <p:cNvPr id="6" name="Footer Placeholder 5">
            <a:extLst>
              <a:ext uri="{FF2B5EF4-FFF2-40B4-BE49-F238E27FC236}">
                <a16:creationId xmlns:a16="http://schemas.microsoft.com/office/drawing/2014/main" id="{CAA3B92A-8DF7-3A6B-C85E-1EB2E02B6AF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685273C-4499-7436-10C6-A46CB8CE0097}"/>
              </a:ext>
            </a:extLst>
          </p:cNvPr>
          <p:cNvSpPr>
            <a:spLocks noGrp="1"/>
          </p:cNvSpPr>
          <p:nvPr>
            <p:ph type="sldNum" sz="quarter" idx="12"/>
          </p:nvPr>
        </p:nvSpPr>
        <p:spPr/>
        <p:txBody>
          <a:bodyPr/>
          <a:lstStyle/>
          <a:p>
            <a:fld id="{296980C9-887E-486C-BBBF-B7CC073E9E45}" type="slidenum">
              <a:rPr lang="en-NL" smtClean="0"/>
              <a:t>‹#›</a:t>
            </a:fld>
            <a:endParaRPr lang="en-NL"/>
          </a:p>
        </p:txBody>
      </p:sp>
    </p:spTree>
    <p:extLst>
      <p:ext uri="{BB962C8B-B14F-4D97-AF65-F5344CB8AC3E}">
        <p14:creationId xmlns:p14="http://schemas.microsoft.com/office/powerpoint/2010/main" val="439845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4586F0-B7E6-B4E0-8DC6-8BCB9806C1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8C861EED-A597-0B03-EFA5-958E4C5AB9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B33A7DC2-CF34-CA0E-9D7B-D7EB694CC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B171C-A741-482B-96E7-0A645E3A1BA4}" type="datetimeFigureOut">
              <a:rPr lang="en-NL" smtClean="0"/>
              <a:t>05/11/2026</a:t>
            </a:fld>
            <a:endParaRPr lang="en-NL"/>
          </a:p>
        </p:txBody>
      </p:sp>
      <p:sp>
        <p:nvSpPr>
          <p:cNvPr id="5" name="Footer Placeholder 4">
            <a:extLst>
              <a:ext uri="{FF2B5EF4-FFF2-40B4-BE49-F238E27FC236}">
                <a16:creationId xmlns:a16="http://schemas.microsoft.com/office/drawing/2014/main" id="{9E78F085-DAED-520C-5EA7-8F92100A17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CF9480E6-CD80-9F31-EBB8-85AAE0667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80C9-887E-486C-BBBF-B7CC073E9E45}" type="slidenum">
              <a:rPr lang="en-NL" smtClean="0"/>
              <a:t>‹#›</a:t>
            </a:fld>
            <a:endParaRPr lang="en-NL"/>
          </a:p>
        </p:txBody>
      </p:sp>
    </p:spTree>
    <p:extLst>
      <p:ext uri="{BB962C8B-B14F-4D97-AF65-F5344CB8AC3E}">
        <p14:creationId xmlns:p14="http://schemas.microsoft.com/office/powerpoint/2010/main" val="3194127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mailto:j.hanse@uva.nl" TargetMode="External"/><Relationship Id="rId5" Type="http://schemas.openxmlformats.org/officeDocument/2006/relationships/hyperlink" Target="mailto:nova@astronomie.nl" TargetMode="External"/><Relationship Id="rId4" Type="http://schemas.openxmlformats.org/officeDocument/2006/relationships/hyperlink" Target="http://www.astronomie.nl/planetariu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C93"/>
        </a:solidFill>
        <a:effectLst/>
      </p:bgPr>
    </p:bg>
    <p:spTree>
      <p:nvGrpSpPr>
        <p:cNvPr id="1" name=""/>
        <p:cNvGrpSpPr/>
        <p:nvPr/>
      </p:nvGrpSpPr>
      <p:grpSpPr>
        <a:xfrm>
          <a:off x="0" y="0"/>
          <a:ext cx="0" cy="0"/>
          <a:chOff x="0" y="0"/>
          <a:chExt cx="0" cy="0"/>
        </a:xfrm>
      </p:grpSpPr>
      <p:pic>
        <p:nvPicPr>
          <p:cNvPr id="10" name="Afbeelding 5" descr="Afbeelding met persoon, kind, groep, meisje&#10;&#10;Automatisch gegenereerde beschrijving">
            <a:extLst>
              <a:ext uri="{FF2B5EF4-FFF2-40B4-BE49-F238E27FC236}">
                <a16:creationId xmlns:a16="http://schemas.microsoft.com/office/drawing/2014/main" id="{9655D8F4-6A85-042E-93F6-FDF36C25D8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8942" y="2312170"/>
            <a:ext cx="5608741" cy="3767754"/>
          </a:xfrm>
          <a:prstGeom prst="rect">
            <a:avLst/>
          </a:prstGeom>
          <a:ln w="76200">
            <a:solidFill>
              <a:srgbClr val="FFFFFF"/>
            </a:solidFill>
          </a:ln>
        </p:spPr>
      </p:pic>
      <p:sp>
        <p:nvSpPr>
          <p:cNvPr id="12" name="Tekstvak 11">
            <a:extLst>
              <a:ext uri="{FF2B5EF4-FFF2-40B4-BE49-F238E27FC236}">
                <a16:creationId xmlns:a16="http://schemas.microsoft.com/office/drawing/2014/main" id="{DFCE27ED-D0C4-406F-8C04-57AB285D205A}"/>
              </a:ext>
            </a:extLst>
          </p:cNvPr>
          <p:cNvSpPr txBox="1"/>
          <p:nvPr/>
        </p:nvSpPr>
        <p:spPr>
          <a:xfrm>
            <a:off x="499106" y="530022"/>
            <a:ext cx="8564507" cy="1569660"/>
          </a:xfrm>
          <a:prstGeom prst="rect">
            <a:avLst/>
          </a:prstGeom>
          <a:noFill/>
        </p:spPr>
        <p:txBody>
          <a:bodyPr wrap="square" rtlCol="0">
            <a:spAutoFit/>
          </a:bodyPr>
          <a:lstStyle/>
          <a:p>
            <a:r>
              <a:rPr lang="en-GB" sz="4800" dirty="0">
                <a:solidFill>
                  <a:schemeClr val="bg1"/>
                </a:solidFill>
                <a:latin typeface="Biome" panose="020B0502040204020203" pitchFamily="34" charset="0"/>
                <a:cs typeface="Biome" panose="020B0502040204020203" pitchFamily="34" charset="0"/>
              </a:rPr>
              <a:t>Bringing the universe to underserved communities</a:t>
            </a:r>
          </a:p>
        </p:txBody>
      </p:sp>
      <p:sp>
        <p:nvSpPr>
          <p:cNvPr id="16" name="Tekstvak 15">
            <a:extLst>
              <a:ext uri="{FF2B5EF4-FFF2-40B4-BE49-F238E27FC236}">
                <a16:creationId xmlns:a16="http://schemas.microsoft.com/office/drawing/2014/main" id="{8664391B-DD31-4631-B6F0-F03CB12F10E3}"/>
              </a:ext>
            </a:extLst>
          </p:cNvPr>
          <p:cNvSpPr txBox="1"/>
          <p:nvPr/>
        </p:nvSpPr>
        <p:spPr>
          <a:xfrm>
            <a:off x="499104" y="4996799"/>
            <a:ext cx="5718816" cy="1508105"/>
          </a:xfrm>
          <a:prstGeom prst="rect">
            <a:avLst/>
          </a:prstGeom>
          <a:noFill/>
        </p:spPr>
        <p:txBody>
          <a:bodyPr wrap="square" rtlCol="0">
            <a:spAutoFit/>
          </a:bodyPr>
          <a:lstStyle/>
          <a:p>
            <a:r>
              <a:rPr lang="en-GB" sz="1200" baseline="30000" dirty="0">
                <a:solidFill>
                  <a:schemeClr val="bg1"/>
                </a:solidFill>
                <a:latin typeface="Biome" panose="020B0502040204020203" pitchFamily="34" charset="0"/>
                <a:cs typeface="Biome" panose="020B0502040204020203" pitchFamily="34" charset="0"/>
              </a:rPr>
              <a:t>1 </a:t>
            </a:r>
            <a:r>
              <a:rPr lang="en-GB" sz="1200" dirty="0">
                <a:solidFill>
                  <a:schemeClr val="bg1"/>
                </a:solidFill>
                <a:latin typeface="Biome" panose="020B0502040204020203" pitchFamily="34" charset="0"/>
                <a:cs typeface="Biome" panose="020B0502040204020203" pitchFamily="34" charset="0"/>
              </a:rPr>
              <a:t>The Netherlands Research School for Astronomy (NOVA); </a:t>
            </a:r>
            <a:r>
              <a:rPr lang="en-GB" sz="1200" baseline="30000" dirty="0">
                <a:solidFill>
                  <a:schemeClr val="bg1"/>
                </a:solidFill>
                <a:latin typeface="Biome" panose="020B0502040204020203" pitchFamily="34" charset="0"/>
                <a:cs typeface="Biome" panose="020B0502040204020203" pitchFamily="34" charset="0"/>
              </a:rPr>
              <a:t>2 </a:t>
            </a:r>
            <a:r>
              <a:rPr lang="en-GB" sz="1200" dirty="0">
                <a:solidFill>
                  <a:schemeClr val="bg1"/>
                </a:solidFill>
                <a:latin typeface="Biome" panose="020B0502040204020203" pitchFamily="34" charset="0"/>
                <a:cs typeface="Biome" panose="020B0502040204020203" pitchFamily="34" charset="0"/>
              </a:rPr>
              <a:t>Amsterdam University of Applied Sciences, The Netherlands; </a:t>
            </a:r>
            <a:r>
              <a:rPr lang="en-GB" sz="1200" baseline="30000" dirty="0">
                <a:solidFill>
                  <a:schemeClr val="bg1"/>
                </a:solidFill>
                <a:latin typeface="Biome" panose="020B0502040204020203" pitchFamily="34" charset="0"/>
                <a:cs typeface="Biome" panose="020B0502040204020203" pitchFamily="34" charset="0"/>
              </a:rPr>
              <a:t>3 </a:t>
            </a:r>
            <a:r>
              <a:rPr lang="en-GB" sz="1200" dirty="0">
                <a:solidFill>
                  <a:schemeClr val="bg1"/>
                </a:solidFill>
                <a:latin typeface="Biome" panose="020B0502040204020203" pitchFamily="34" charset="0"/>
                <a:cs typeface="Biome" panose="020B0502040204020203" pitchFamily="34" charset="0"/>
              </a:rPr>
              <a:t>Radboud University, Nijmegen, The Netherlands; </a:t>
            </a:r>
            <a:r>
              <a:rPr lang="en-GB" sz="1200" baseline="30000" dirty="0">
                <a:solidFill>
                  <a:schemeClr val="bg1"/>
                </a:solidFill>
                <a:latin typeface="Biome" panose="020B0502040204020203" pitchFamily="34" charset="0"/>
                <a:cs typeface="Biome" panose="020B0502040204020203" pitchFamily="34" charset="0"/>
              </a:rPr>
              <a:t>4 </a:t>
            </a:r>
            <a:r>
              <a:rPr lang="en-GB" sz="1200" dirty="0">
                <a:solidFill>
                  <a:schemeClr val="bg1"/>
                </a:solidFill>
                <a:latin typeface="Biome" panose="020B0502040204020203" pitchFamily="34" charset="0"/>
                <a:cs typeface="Biome" panose="020B0502040204020203" pitchFamily="34" charset="0"/>
              </a:rPr>
              <a:t>Anton Pannekoek Institute, University of Amsterdam; </a:t>
            </a:r>
            <a:r>
              <a:rPr lang="en-GB" sz="1200" baseline="30000" dirty="0">
                <a:solidFill>
                  <a:schemeClr val="bg1"/>
                </a:solidFill>
                <a:latin typeface="Biome" panose="020B0502040204020203" pitchFamily="34" charset="0"/>
                <a:cs typeface="Biome" panose="020B0502040204020203" pitchFamily="34" charset="0"/>
              </a:rPr>
              <a:t>5 </a:t>
            </a:r>
            <a:r>
              <a:rPr lang="en-GB" sz="1200" dirty="0">
                <a:solidFill>
                  <a:schemeClr val="bg1"/>
                </a:solidFill>
                <a:latin typeface="Biome" panose="020B0502040204020203" pitchFamily="34" charset="0"/>
                <a:cs typeface="Biome" panose="020B0502040204020203" pitchFamily="34" charset="0"/>
              </a:rPr>
              <a:t>Leiden Observatory, University of Leiden; </a:t>
            </a:r>
            <a:r>
              <a:rPr lang="en-GB" sz="1200" baseline="30000" dirty="0">
                <a:solidFill>
                  <a:schemeClr val="bg1"/>
                </a:solidFill>
                <a:latin typeface="Biome" panose="020B0502040204020203" pitchFamily="34" charset="0"/>
                <a:cs typeface="Biome" panose="020B0502040204020203" pitchFamily="34" charset="0"/>
              </a:rPr>
              <a:t>6 </a:t>
            </a:r>
            <a:r>
              <a:rPr lang="en-GB" sz="1200" dirty="0">
                <a:solidFill>
                  <a:schemeClr val="bg1"/>
                </a:solidFill>
                <a:latin typeface="Biome" panose="020B0502040204020203" pitchFamily="34" charset="0"/>
                <a:cs typeface="Biome" panose="020B0502040204020203" pitchFamily="34" charset="0"/>
              </a:rPr>
              <a:t>Delft University; </a:t>
            </a:r>
            <a:r>
              <a:rPr lang="en-GB" sz="1200" baseline="30000" dirty="0">
                <a:solidFill>
                  <a:schemeClr val="bg1"/>
                </a:solidFill>
                <a:latin typeface="Biome" panose="020B0502040204020203" pitchFamily="34" charset="0"/>
                <a:cs typeface="Biome" panose="020B0502040204020203" pitchFamily="34" charset="0"/>
              </a:rPr>
              <a:t>7 </a:t>
            </a:r>
            <a:r>
              <a:rPr lang="en-GB" sz="1200" dirty="0">
                <a:solidFill>
                  <a:schemeClr val="bg1"/>
                </a:solidFill>
                <a:latin typeface="Biome" panose="020B0502040204020203" pitchFamily="34" charset="0"/>
                <a:cs typeface="Biome" panose="020B0502040204020203" pitchFamily="34" charset="0"/>
              </a:rPr>
              <a:t>KNVWS; </a:t>
            </a:r>
            <a:r>
              <a:rPr lang="en-GB" sz="1200" baseline="30000" dirty="0">
                <a:solidFill>
                  <a:schemeClr val="bg1"/>
                </a:solidFill>
                <a:latin typeface="Biome" panose="020B0502040204020203" pitchFamily="34" charset="0"/>
                <a:cs typeface="Biome" panose="020B0502040204020203" pitchFamily="34" charset="0"/>
              </a:rPr>
              <a:t>8 </a:t>
            </a:r>
            <a:r>
              <a:rPr lang="en-GB" sz="1200" dirty="0">
                <a:solidFill>
                  <a:schemeClr val="bg1"/>
                </a:solidFill>
                <a:latin typeface="Biome" panose="020B0502040204020203" pitchFamily="34" charset="0"/>
                <a:cs typeface="Biome" panose="020B0502040204020203" pitchFamily="34" charset="0"/>
              </a:rPr>
              <a:t>The Weekend School. </a:t>
            </a:r>
            <a:r>
              <a:rPr lang="en-GB" sz="1200" baseline="30000" dirty="0">
                <a:solidFill>
                  <a:schemeClr val="bg1"/>
                </a:solidFill>
                <a:latin typeface="Biome" panose="020B0502040204020203" pitchFamily="34" charset="0"/>
                <a:cs typeface="Biome" panose="020B0502040204020203" pitchFamily="34" charset="0"/>
              </a:rPr>
              <a:t>9 </a:t>
            </a:r>
            <a:r>
              <a:rPr lang="en-GB" sz="1200" dirty="0">
                <a:solidFill>
                  <a:schemeClr val="bg1"/>
                </a:solidFill>
                <a:latin typeface="Biome" panose="020B0502040204020203" pitchFamily="34" charset="0"/>
                <a:cs typeface="Biome" panose="020B0502040204020203" pitchFamily="34" charset="0"/>
              </a:rPr>
              <a:t> Netherlands Institute for Space Research (SRON), The Netherlands.</a:t>
            </a:r>
          </a:p>
          <a:p>
            <a:endParaRPr lang="en-GB" sz="1200" baseline="30000" dirty="0">
              <a:solidFill>
                <a:schemeClr val="bg1"/>
              </a:solidFill>
              <a:latin typeface="Biome" panose="020B0502040204020203" pitchFamily="34" charset="0"/>
              <a:cs typeface="Biome" panose="020B0502040204020203" pitchFamily="34" charset="0"/>
            </a:endParaRPr>
          </a:p>
          <a:p>
            <a:r>
              <a:rPr lang="en-GB" sz="1200" baseline="30000" dirty="0">
                <a:solidFill>
                  <a:schemeClr val="bg1"/>
                </a:solidFill>
                <a:latin typeface="Biome" panose="020B0502040204020203" pitchFamily="34" charset="0"/>
                <a:cs typeface="Biome" panose="020B0502040204020203" pitchFamily="34" charset="0"/>
              </a:rPr>
              <a:t>* </a:t>
            </a:r>
            <a:r>
              <a:rPr lang="en-GB" sz="1200" dirty="0">
                <a:solidFill>
                  <a:schemeClr val="bg1"/>
                </a:solidFill>
                <a:latin typeface="Biome" panose="020B0502040204020203" pitchFamily="34" charset="0"/>
                <a:cs typeface="Biome" panose="020B0502040204020203" pitchFamily="34" charset="0"/>
              </a:rPr>
              <a:t>NAEC chair for the Netherlands	</a:t>
            </a:r>
            <a:r>
              <a:rPr lang="en-GB" sz="1200" baseline="30000" dirty="0">
                <a:solidFill>
                  <a:schemeClr val="bg1"/>
                </a:solidFill>
                <a:latin typeface="Biome" panose="020B0502040204020203" pitchFamily="34" charset="0"/>
                <a:cs typeface="Biome" panose="020B0502040204020203" pitchFamily="34" charset="0"/>
              </a:rPr>
              <a:t>** </a:t>
            </a:r>
            <a:r>
              <a:rPr lang="en-GB" sz="1200" dirty="0">
                <a:solidFill>
                  <a:schemeClr val="bg1"/>
                </a:solidFill>
                <a:latin typeface="Biome" panose="020B0502040204020203" pitchFamily="34" charset="0"/>
                <a:cs typeface="Biome" panose="020B0502040204020203" pitchFamily="34" charset="0"/>
              </a:rPr>
              <a:t>NOC for the Netherlands</a:t>
            </a:r>
          </a:p>
        </p:txBody>
      </p:sp>
      <p:sp>
        <p:nvSpPr>
          <p:cNvPr id="2" name="Tekstvak 13">
            <a:extLst>
              <a:ext uri="{FF2B5EF4-FFF2-40B4-BE49-F238E27FC236}">
                <a16:creationId xmlns:a16="http://schemas.microsoft.com/office/drawing/2014/main" id="{69A26F9B-8A6F-CAD9-A1B3-66573D055382}"/>
              </a:ext>
            </a:extLst>
          </p:cNvPr>
          <p:cNvSpPr txBox="1"/>
          <p:nvPr/>
        </p:nvSpPr>
        <p:spPr>
          <a:xfrm>
            <a:off x="499104" y="2759756"/>
            <a:ext cx="5718816" cy="1651734"/>
          </a:xfrm>
          <a:prstGeom prst="rect">
            <a:avLst/>
          </a:prstGeom>
          <a:noFill/>
        </p:spPr>
        <p:txBody>
          <a:bodyPr wrap="square" rtlCol="0">
            <a:spAutoFit/>
          </a:bodyPr>
          <a:lstStyle/>
          <a:p>
            <a:r>
              <a:rPr lang="en-GB" sz="2400" b="1" dirty="0">
                <a:solidFill>
                  <a:schemeClr val="bg1"/>
                </a:solidFill>
                <a:latin typeface="Biome" panose="020B0502040204020203" pitchFamily="34" charset="0"/>
                <a:cs typeface="Biome" panose="020B0502040204020203" pitchFamily="34" charset="0"/>
              </a:rPr>
              <a:t>Joris Hanse</a:t>
            </a:r>
            <a:r>
              <a:rPr lang="en-GB" sz="2400" b="1" baseline="30000" dirty="0">
                <a:solidFill>
                  <a:schemeClr val="bg1"/>
                </a:solidFill>
                <a:latin typeface="Biome" panose="020B0502040204020203" pitchFamily="34" charset="0"/>
                <a:cs typeface="Biome" panose="020B0502040204020203" pitchFamily="34" charset="0"/>
              </a:rPr>
              <a:t>1</a:t>
            </a:r>
          </a:p>
          <a:p>
            <a:endParaRPr lang="en-GB" sz="1400" b="1" baseline="30000" dirty="0">
              <a:solidFill>
                <a:schemeClr val="bg1"/>
              </a:solidFill>
              <a:latin typeface="Biome" panose="020B0502040204020203" pitchFamily="34" charset="0"/>
              <a:cs typeface="Biome" panose="020B0502040204020203" pitchFamily="34" charset="0"/>
            </a:endParaRPr>
          </a:p>
          <a:p>
            <a:r>
              <a:rPr lang="en-GB" sz="1600" b="1" dirty="0">
                <a:solidFill>
                  <a:schemeClr val="bg1"/>
                </a:solidFill>
                <a:latin typeface="Biome" panose="020B0502040204020203" pitchFamily="34" charset="0"/>
                <a:cs typeface="Biome" panose="020B0502040204020203" pitchFamily="34" charset="0"/>
              </a:rPr>
              <a:t>Joanna Holt</a:t>
            </a:r>
            <a:r>
              <a:rPr lang="en-GB" sz="1600" b="1" baseline="30000" dirty="0">
                <a:solidFill>
                  <a:schemeClr val="bg1"/>
                </a:solidFill>
                <a:latin typeface="Biome" panose="020B0502040204020203" pitchFamily="34" charset="0"/>
                <a:cs typeface="Biome" panose="020B0502040204020203" pitchFamily="34" charset="0"/>
              </a:rPr>
              <a:t>1,2,*</a:t>
            </a:r>
            <a:r>
              <a:rPr lang="en-GB" sz="1600" b="1" dirty="0">
                <a:solidFill>
                  <a:schemeClr val="bg1"/>
                </a:solidFill>
                <a:latin typeface="Biome" panose="020B0502040204020203" pitchFamily="34" charset="0"/>
                <a:cs typeface="Biome" panose="020B0502040204020203" pitchFamily="34" charset="0"/>
              </a:rPr>
              <a:t>, Marieke Baan</a:t>
            </a:r>
            <a:r>
              <a:rPr lang="en-GB" sz="1600" b="1" baseline="30000" dirty="0">
                <a:solidFill>
                  <a:schemeClr val="bg1"/>
                </a:solidFill>
                <a:latin typeface="Biome" panose="020B0502040204020203" pitchFamily="34" charset="0"/>
                <a:cs typeface="Biome" panose="020B0502040204020203" pitchFamily="34" charset="0"/>
              </a:rPr>
              <a:t>1,**</a:t>
            </a:r>
            <a:r>
              <a:rPr lang="en-GB" sz="1600" b="1" dirty="0">
                <a:solidFill>
                  <a:schemeClr val="bg1"/>
                </a:solidFill>
                <a:latin typeface="Biome" panose="020B0502040204020203" pitchFamily="34" charset="0"/>
                <a:cs typeface="Biome" panose="020B0502040204020203" pitchFamily="34" charset="0"/>
              </a:rPr>
              <a:t>, Nelleke Theijssen</a:t>
            </a:r>
            <a:r>
              <a:rPr lang="en-GB" sz="1600" b="1" baseline="30000" dirty="0">
                <a:solidFill>
                  <a:schemeClr val="bg1"/>
                </a:solidFill>
                <a:latin typeface="Biome" panose="020B0502040204020203" pitchFamily="34" charset="0"/>
                <a:cs typeface="Biome" panose="020B0502040204020203" pitchFamily="34" charset="0"/>
              </a:rPr>
              <a:t>1</a:t>
            </a:r>
            <a:r>
              <a:rPr lang="en-GB" sz="1600" b="1" dirty="0">
                <a:solidFill>
                  <a:schemeClr val="bg1"/>
                </a:solidFill>
                <a:latin typeface="Biome" panose="020B0502040204020203" pitchFamily="34" charset="0"/>
                <a:cs typeface="Biome" panose="020B0502040204020203" pitchFamily="34" charset="0"/>
              </a:rPr>
              <a:t>, Lotte Langerak</a:t>
            </a:r>
            <a:r>
              <a:rPr lang="en-GB" sz="1600" b="1" baseline="30000" dirty="0">
                <a:solidFill>
                  <a:schemeClr val="bg1"/>
                </a:solidFill>
                <a:latin typeface="Biome" panose="020B0502040204020203" pitchFamily="34" charset="0"/>
                <a:cs typeface="Biome" panose="020B0502040204020203" pitchFamily="34" charset="0"/>
              </a:rPr>
              <a:t>1,5</a:t>
            </a:r>
            <a:r>
              <a:rPr lang="en-GB" sz="1600" b="1" dirty="0">
                <a:solidFill>
                  <a:schemeClr val="bg1"/>
                </a:solidFill>
                <a:latin typeface="Biome" panose="020B0502040204020203" pitchFamily="34" charset="0"/>
                <a:cs typeface="Biome" panose="020B0502040204020203" pitchFamily="34" charset="0"/>
              </a:rPr>
              <a:t>, Steven Bloemen</a:t>
            </a:r>
            <a:r>
              <a:rPr lang="en-GB" sz="1600" b="1" baseline="30000" dirty="0">
                <a:solidFill>
                  <a:schemeClr val="bg1"/>
                </a:solidFill>
                <a:latin typeface="Biome" panose="020B0502040204020203" pitchFamily="34" charset="0"/>
                <a:cs typeface="Biome" panose="020B0502040204020203" pitchFamily="34" charset="0"/>
              </a:rPr>
              <a:t>3</a:t>
            </a:r>
            <a:r>
              <a:rPr lang="en-GB" sz="1600" b="1" dirty="0">
                <a:solidFill>
                  <a:schemeClr val="bg1"/>
                </a:solidFill>
                <a:latin typeface="Biome" panose="020B0502040204020203" pitchFamily="34" charset="0"/>
                <a:cs typeface="Biome" panose="020B0502040204020203" pitchFamily="34" charset="0"/>
              </a:rPr>
              <a:t>, Jacco Vink</a:t>
            </a:r>
            <a:r>
              <a:rPr lang="en-GB" sz="1600" b="1" baseline="30000" dirty="0">
                <a:solidFill>
                  <a:schemeClr val="bg1"/>
                </a:solidFill>
                <a:latin typeface="Biome" panose="020B0502040204020203" pitchFamily="34" charset="0"/>
                <a:cs typeface="Biome" panose="020B0502040204020203" pitchFamily="34" charset="0"/>
              </a:rPr>
              <a:t>4</a:t>
            </a:r>
            <a:r>
              <a:rPr lang="en-GB" sz="1600" b="1" dirty="0">
                <a:solidFill>
                  <a:schemeClr val="bg1"/>
                </a:solidFill>
                <a:latin typeface="Biome" panose="020B0502040204020203" pitchFamily="34" charset="0"/>
                <a:cs typeface="Biome" panose="020B0502040204020203" pitchFamily="34" charset="0"/>
              </a:rPr>
              <a:t>,  Ralph Wijers</a:t>
            </a:r>
            <a:r>
              <a:rPr lang="en-GB" sz="1600" b="1" baseline="30000" dirty="0">
                <a:solidFill>
                  <a:schemeClr val="bg1"/>
                </a:solidFill>
                <a:latin typeface="Biome" panose="020B0502040204020203" pitchFamily="34" charset="0"/>
                <a:cs typeface="Biome" panose="020B0502040204020203" pitchFamily="34" charset="0"/>
              </a:rPr>
              <a:t>4</a:t>
            </a:r>
            <a:r>
              <a:rPr lang="en-GB" sz="1600" b="1" dirty="0">
                <a:solidFill>
                  <a:schemeClr val="bg1"/>
                </a:solidFill>
                <a:latin typeface="Biome" panose="020B0502040204020203" pitchFamily="34" charset="0"/>
                <a:cs typeface="Biome" panose="020B0502040204020203" pitchFamily="34" charset="0"/>
              </a:rPr>
              <a:t>, Frans Snik</a:t>
            </a:r>
            <a:r>
              <a:rPr lang="en-GB" sz="1600" b="1" baseline="30000" dirty="0">
                <a:solidFill>
                  <a:schemeClr val="bg1"/>
                </a:solidFill>
                <a:latin typeface="Biome" panose="020B0502040204020203" pitchFamily="34" charset="0"/>
                <a:cs typeface="Biome" panose="020B0502040204020203" pitchFamily="34" charset="0"/>
              </a:rPr>
              <a:t>5</a:t>
            </a:r>
            <a:r>
              <a:rPr lang="en-GB" sz="1600" b="1" dirty="0">
                <a:solidFill>
                  <a:schemeClr val="bg1"/>
                </a:solidFill>
                <a:latin typeface="Biome" panose="020B0502040204020203" pitchFamily="34" charset="0"/>
                <a:cs typeface="Biome" panose="020B0502040204020203" pitchFamily="34" charset="0"/>
              </a:rPr>
              <a:t>, Sebastiaan de Vet</a:t>
            </a:r>
            <a:r>
              <a:rPr lang="en-GB" sz="1600" b="1" baseline="30000" dirty="0">
                <a:solidFill>
                  <a:schemeClr val="bg1"/>
                </a:solidFill>
                <a:latin typeface="Biome" panose="020B0502040204020203" pitchFamily="34" charset="0"/>
                <a:cs typeface="Biome" panose="020B0502040204020203" pitchFamily="34" charset="0"/>
              </a:rPr>
              <a:t>6,7</a:t>
            </a:r>
            <a:r>
              <a:rPr lang="en-GB" sz="2000" b="1" dirty="0">
                <a:solidFill>
                  <a:schemeClr val="bg1"/>
                </a:solidFill>
                <a:latin typeface="Biome" panose="020B0502040204020203" pitchFamily="34" charset="0"/>
                <a:cs typeface="Biome" panose="020B0502040204020203" pitchFamily="34" charset="0"/>
              </a:rPr>
              <a:t>, </a:t>
            </a:r>
            <a:r>
              <a:rPr lang="en-GB" sz="1600" b="1" dirty="0">
                <a:solidFill>
                  <a:schemeClr val="bg1"/>
                </a:solidFill>
                <a:latin typeface="Biome" panose="020B0502040204020203" pitchFamily="34" charset="0"/>
                <a:cs typeface="Biome" panose="020B0502040204020203" pitchFamily="34" charset="0"/>
              </a:rPr>
              <a:t>Frans Stavers</a:t>
            </a:r>
            <a:r>
              <a:rPr lang="en-GB" sz="1600" b="1" baseline="30000" dirty="0">
                <a:solidFill>
                  <a:schemeClr val="bg1"/>
                </a:solidFill>
                <a:latin typeface="Biome" panose="020B0502040204020203" pitchFamily="34" charset="0"/>
                <a:cs typeface="Biome" panose="020B0502040204020203" pitchFamily="34" charset="0"/>
              </a:rPr>
              <a:t>9</a:t>
            </a:r>
            <a:r>
              <a:rPr lang="en-GB" sz="1600" b="1" dirty="0">
                <a:solidFill>
                  <a:schemeClr val="bg1"/>
                </a:solidFill>
                <a:latin typeface="Biome" panose="020B0502040204020203" pitchFamily="34" charset="0"/>
                <a:cs typeface="Biome" panose="020B0502040204020203" pitchFamily="34" charset="0"/>
              </a:rPr>
              <a:t>, Yvonne Knobel</a:t>
            </a:r>
            <a:r>
              <a:rPr lang="en-GB" sz="1600" b="1" baseline="30000" dirty="0">
                <a:solidFill>
                  <a:schemeClr val="bg1"/>
                </a:solidFill>
                <a:latin typeface="Biome" panose="020B0502040204020203" pitchFamily="34" charset="0"/>
                <a:cs typeface="Biome" panose="020B0502040204020203" pitchFamily="34" charset="0"/>
              </a:rPr>
              <a:t>8</a:t>
            </a:r>
            <a:endParaRPr lang="en-GB" sz="2000" baseline="30000" dirty="0">
              <a:solidFill>
                <a:schemeClr val="bg1"/>
              </a:solidFill>
              <a:latin typeface="Biome" panose="020B0502040204020203" pitchFamily="34" charset="0"/>
              <a:cs typeface="Biome" panose="020B0502040204020203" pitchFamily="34" charset="0"/>
            </a:endParaRPr>
          </a:p>
        </p:txBody>
      </p:sp>
      <p:pic>
        <p:nvPicPr>
          <p:cNvPr id="3" name="Picture 11">
            <a:extLst>
              <a:ext uri="{FF2B5EF4-FFF2-40B4-BE49-F238E27FC236}">
                <a16:creationId xmlns:a16="http://schemas.microsoft.com/office/drawing/2014/main" id="{6380F078-F4E6-B506-1897-18270074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046" y="191474"/>
            <a:ext cx="2115095" cy="1848592"/>
          </a:xfrm>
          <a:prstGeom prst="rect">
            <a:avLst/>
          </a:prstGeom>
        </p:spPr>
      </p:pic>
    </p:spTree>
    <p:extLst>
      <p:ext uri="{BB962C8B-B14F-4D97-AF65-F5344CB8AC3E}">
        <p14:creationId xmlns:p14="http://schemas.microsoft.com/office/powerpoint/2010/main" val="3283349481"/>
      </p:ext>
    </p:extLst>
  </p:cSld>
  <p:clrMapOvr>
    <a:masterClrMapping/>
  </p:clrMapOvr>
  <mc:AlternateContent xmlns:mc="http://schemas.openxmlformats.org/markup-compatibility/2006" xmlns:p14="http://schemas.microsoft.com/office/powerpoint/2010/main">
    <mc:Choice Requires="p14">
      <p:transition spd="slow" p14:dur="2000" advTm="27049"/>
    </mc:Choice>
    <mc:Fallback xmlns="">
      <p:transition spd="slow" advTm="270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9EB70-49F8-7787-AFF4-702693A087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3AF449-E069-CC19-C351-B6191336243E}"/>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4CA3B4A9-1548-ECD4-C78E-05F71B1ABB00}"/>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Island of Texel – intensive visit pilot</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3E46F9CA-A687-70C4-0D8B-03E54E7B2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5" name="TextBox 4">
            <a:extLst>
              <a:ext uri="{FF2B5EF4-FFF2-40B4-BE49-F238E27FC236}">
                <a16:creationId xmlns:a16="http://schemas.microsoft.com/office/drawing/2014/main" id="{72D5E53A-DB0E-EAE5-C3A8-4F7048783EF7}"/>
              </a:ext>
            </a:extLst>
          </p:cNvPr>
          <p:cNvSpPr txBox="1"/>
          <p:nvPr/>
        </p:nvSpPr>
        <p:spPr>
          <a:xfrm>
            <a:off x="228599" y="1386498"/>
            <a:ext cx="6753226" cy="2677656"/>
          </a:xfrm>
          <a:prstGeom prst="rect">
            <a:avLst/>
          </a:prstGeom>
          <a:noFill/>
        </p:spPr>
        <p:txBody>
          <a:bodyPr wrap="square" rtlCol="0">
            <a:spAutoFit/>
          </a:bodyPr>
          <a:lstStyle/>
          <a:p>
            <a:r>
              <a:rPr lang="en-GB" sz="2400" dirty="0">
                <a:solidFill>
                  <a:srgbClr val="004C93"/>
                </a:solidFill>
                <a:cs typeface="Biome" panose="020B0503030204020804" pitchFamily="34" charset="0"/>
              </a:rPr>
              <a:t>Results</a:t>
            </a:r>
          </a:p>
          <a:p>
            <a:pPr marL="342900" indent="-342900">
              <a:buFont typeface="Arial" panose="020B0604020202020204" pitchFamily="34" charset="0"/>
              <a:buChar char="•"/>
            </a:pPr>
            <a:r>
              <a:rPr lang="en-GB" sz="2400" dirty="0">
                <a:solidFill>
                  <a:srgbClr val="004C93"/>
                </a:solidFill>
                <a:cs typeface="Biome" panose="020B0503030204020804" pitchFamily="34" charset="0"/>
              </a:rPr>
              <a:t>All 12 schools reached (76% of students)</a:t>
            </a:r>
          </a:p>
          <a:p>
            <a:pPr marL="342900" indent="-342900">
              <a:buFont typeface="Arial" panose="020B0604020202020204" pitchFamily="34" charset="0"/>
              <a:buChar char="•"/>
            </a:pPr>
            <a:r>
              <a:rPr lang="en-GB" sz="2400" dirty="0">
                <a:solidFill>
                  <a:srgbClr val="004C93"/>
                </a:solidFill>
                <a:cs typeface="Biome" panose="020B0503030204020804" pitchFamily="34" charset="0"/>
              </a:rPr>
              <a:t>350 other visitors</a:t>
            </a:r>
          </a:p>
          <a:p>
            <a:pPr marL="342900" indent="-342900">
              <a:buFont typeface="Arial" panose="020B0604020202020204" pitchFamily="34" charset="0"/>
              <a:buChar char="•"/>
            </a:pPr>
            <a:endParaRPr lang="en-GB" sz="2400" dirty="0">
              <a:solidFill>
                <a:srgbClr val="004C93"/>
              </a:solidFill>
              <a:cs typeface="Biome" panose="020B0503030204020804" pitchFamily="34" charset="0"/>
            </a:endParaRPr>
          </a:p>
          <a:p>
            <a:pPr marL="342900" indent="-342900">
              <a:buFont typeface="Arial" panose="020B0604020202020204" pitchFamily="34" charset="0"/>
              <a:buChar char="•"/>
            </a:pPr>
            <a:endParaRPr lang="en-GB" sz="2400" dirty="0">
              <a:solidFill>
                <a:srgbClr val="004C93"/>
              </a:solidFill>
              <a:cs typeface="Biome" panose="020B0503030204020804" pitchFamily="34" charset="0"/>
            </a:endParaRPr>
          </a:p>
          <a:p>
            <a:endParaRPr lang="en-GB" sz="2400" dirty="0">
              <a:solidFill>
                <a:srgbClr val="004C93"/>
              </a:solidFill>
              <a:cs typeface="Biome" panose="020B0503030204020804" pitchFamily="34" charset="0"/>
            </a:endParaRPr>
          </a:p>
          <a:p>
            <a:endParaRPr lang="en-GB" sz="2400" dirty="0">
              <a:solidFill>
                <a:srgbClr val="004C93"/>
              </a:solidFill>
              <a:cs typeface="Biome" panose="020B0503030204020804" pitchFamily="34" charset="0"/>
            </a:endParaRPr>
          </a:p>
        </p:txBody>
      </p:sp>
      <p:pic>
        <p:nvPicPr>
          <p:cNvPr id="10" name="Picture 9">
            <a:extLst>
              <a:ext uri="{FF2B5EF4-FFF2-40B4-BE49-F238E27FC236}">
                <a16:creationId xmlns:a16="http://schemas.microsoft.com/office/drawing/2014/main" id="{C68E8F93-D3E7-C717-AF17-F69A7C024834}"/>
              </a:ext>
            </a:extLst>
          </p:cNvPr>
          <p:cNvPicPr>
            <a:picLocks noChangeAspect="1"/>
          </p:cNvPicPr>
          <p:nvPr/>
        </p:nvPicPr>
        <p:blipFill>
          <a:blip r:embed="rId4">
            <a:extLst>
              <a:ext uri="{28A0092B-C50C-407E-A947-70E740481C1C}">
                <a14:useLocalDpi xmlns:a14="http://schemas.microsoft.com/office/drawing/2010/main" val="0"/>
              </a:ext>
            </a:extLst>
          </a:blip>
          <a:srcRect l="21667" r="10833"/>
          <a:stretch>
            <a:fillRect/>
          </a:stretch>
        </p:blipFill>
        <p:spPr>
          <a:xfrm rot="5400000">
            <a:off x="7026687" y="1694652"/>
            <a:ext cx="5628064" cy="4702560"/>
          </a:xfrm>
          <a:prstGeom prst="rect">
            <a:avLst/>
          </a:prstGeom>
        </p:spPr>
      </p:pic>
      <p:sp>
        <p:nvSpPr>
          <p:cNvPr id="3" name="TextBox 2">
            <a:extLst>
              <a:ext uri="{FF2B5EF4-FFF2-40B4-BE49-F238E27FC236}">
                <a16:creationId xmlns:a16="http://schemas.microsoft.com/office/drawing/2014/main" id="{0C819153-B432-CF1B-37FD-4312A110A0A6}"/>
              </a:ext>
            </a:extLst>
          </p:cNvPr>
          <p:cNvSpPr txBox="1"/>
          <p:nvPr/>
        </p:nvSpPr>
        <p:spPr>
          <a:xfrm>
            <a:off x="1328948" y="2820055"/>
            <a:ext cx="4552528" cy="523220"/>
          </a:xfrm>
          <a:prstGeom prst="rect">
            <a:avLst/>
          </a:prstGeom>
          <a:noFill/>
        </p:spPr>
        <p:txBody>
          <a:bodyPr wrap="none" rtlCol="0">
            <a:spAutoFit/>
          </a:bodyPr>
          <a:lstStyle/>
          <a:p>
            <a:r>
              <a:rPr lang="en-GB" sz="2800" b="1" dirty="0">
                <a:solidFill>
                  <a:srgbClr val="004C93"/>
                </a:solidFill>
                <a:latin typeface="+mj-lt"/>
                <a:sym typeface="Wingdings" panose="05000000000000000000" pitchFamily="2" charset="2"/>
              </a:rPr>
              <a:t> 10.85% of island population</a:t>
            </a:r>
            <a:endParaRPr lang="en-NL" sz="2800" b="1" dirty="0">
              <a:solidFill>
                <a:srgbClr val="004C93"/>
              </a:solidFill>
              <a:latin typeface="+mj-lt"/>
            </a:endParaRPr>
          </a:p>
        </p:txBody>
      </p:sp>
      <p:sp>
        <p:nvSpPr>
          <p:cNvPr id="8" name="TextBox 7">
            <a:extLst>
              <a:ext uri="{FF2B5EF4-FFF2-40B4-BE49-F238E27FC236}">
                <a16:creationId xmlns:a16="http://schemas.microsoft.com/office/drawing/2014/main" id="{7EECD309-1B3A-3051-43F8-195948B3AB56}"/>
              </a:ext>
            </a:extLst>
          </p:cNvPr>
          <p:cNvSpPr txBox="1"/>
          <p:nvPr/>
        </p:nvSpPr>
        <p:spPr>
          <a:xfrm>
            <a:off x="554831" y="4045932"/>
            <a:ext cx="6100762" cy="2246769"/>
          </a:xfrm>
          <a:prstGeom prst="rect">
            <a:avLst/>
          </a:prstGeom>
          <a:noFill/>
        </p:spPr>
        <p:txBody>
          <a:bodyPr wrap="square">
            <a:spAutoFit/>
          </a:bodyPr>
          <a:lstStyle/>
          <a:p>
            <a:r>
              <a:rPr lang="en-NL" sz="2000" i="1" dirty="0">
                <a:solidFill>
                  <a:srgbClr val="004C93"/>
                </a:solidFill>
              </a:rPr>
              <a:t> ‘We all had a wonderful </a:t>
            </a:r>
            <a:r>
              <a:rPr lang="en-GB" sz="2000" i="1" dirty="0">
                <a:solidFill>
                  <a:srgbClr val="004C93"/>
                </a:solidFill>
              </a:rPr>
              <a:t>visit</a:t>
            </a:r>
            <a:r>
              <a:rPr lang="en-NL" sz="2000" i="1" dirty="0">
                <a:solidFill>
                  <a:srgbClr val="004C93"/>
                </a:solidFill>
              </a:rPr>
              <a:t>. The </a:t>
            </a:r>
            <a:r>
              <a:rPr lang="en-NL" sz="2000" b="1" i="1" dirty="0">
                <a:solidFill>
                  <a:srgbClr val="004C93"/>
                </a:solidFill>
              </a:rPr>
              <a:t>children watched in awe</a:t>
            </a:r>
            <a:r>
              <a:rPr lang="en-NL" sz="2000" i="1" dirty="0">
                <a:solidFill>
                  <a:srgbClr val="004C93"/>
                </a:solidFill>
              </a:rPr>
              <a:t> and had lots of questions. The </a:t>
            </a:r>
            <a:r>
              <a:rPr lang="en-GB" sz="2000" i="1" dirty="0">
                <a:solidFill>
                  <a:srgbClr val="004C93"/>
                </a:solidFill>
              </a:rPr>
              <a:t>presenter </a:t>
            </a:r>
            <a:r>
              <a:rPr lang="en-NL" sz="2000" i="1" dirty="0">
                <a:solidFill>
                  <a:srgbClr val="004C93"/>
                </a:solidFill>
              </a:rPr>
              <a:t>was happy to answer any question, no matter how unusual, and had an answer for everything, which </a:t>
            </a:r>
            <a:r>
              <a:rPr lang="en-GB" sz="2000" i="1" dirty="0">
                <a:solidFill>
                  <a:srgbClr val="004C93"/>
                </a:solidFill>
              </a:rPr>
              <a:t>was </a:t>
            </a:r>
            <a:r>
              <a:rPr lang="en-NL" sz="2000" i="1" dirty="0">
                <a:solidFill>
                  <a:srgbClr val="004C93"/>
                </a:solidFill>
              </a:rPr>
              <a:t>immediately demonstrated. Afterwards, we all felt as though we’d briefly been in space. Thank you so much for this </a:t>
            </a:r>
            <a:r>
              <a:rPr lang="en-NL" sz="2000" b="1" i="1" dirty="0">
                <a:solidFill>
                  <a:srgbClr val="004C93"/>
                </a:solidFill>
              </a:rPr>
              <a:t>unforgettable experience</a:t>
            </a:r>
            <a:r>
              <a:rPr lang="en-NL" sz="2000" i="1" dirty="0">
                <a:solidFill>
                  <a:srgbClr val="004C93"/>
                </a:solidFill>
              </a:rPr>
              <a:t>!’</a:t>
            </a:r>
          </a:p>
        </p:txBody>
      </p:sp>
    </p:spTree>
    <p:extLst>
      <p:ext uri="{BB962C8B-B14F-4D97-AF65-F5344CB8AC3E}">
        <p14:creationId xmlns:p14="http://schemas.microsoft.com/office/powerpoint/2010/main" val="133822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31C5A-E9A3-03F2-7C16-720D881691C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A3282AF-E445-C747-FF9B-24821473B7D5}"/>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60DF617B-9B5A-C81E-BBB8-5867FBB9364B}"/>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Island of Texel – intensive visit pilot</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A80A3238-1B58-A0C9-8440-519613E3D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5" name="TextBox 4">
            <a:extLst>
              <a:ext uri="{FF2B5EF4-FFF2-40B4-BE49-F238E27FC236}">
                <a16:creationId xmlns:a16="http://schemas.microsoft.com/office/drawing/2014/main" id="{23D4DDD5-13D8-79E3-249F-1F076B36A996}"/>
              </a:ext>
            </a:extLst>
          </p:cNvPr>
          <p:cNvSpPr txBox="1"/>
          <p:nvPr/>
        </p:nvSpPr>
        <p:spPr>
          <a:xfrm>
            <a:off x="228599" y="1386498"/>
            <a:ext cx="5562601" cy="3416320"/>
          </a:xfrm>
          <a:prstGeom prst="rect">
            <a:avLst/>
          </a:prstGeom>
          <a:noFill/>
        </p:spPr>
        <p:txBody>
          <a:bodyPr wrap="square" rtlCol="0">
            <a:spAutoFit/>
          </a:bodyPr>
          <a:lstStyle/>
          <a:p>
            <a:r>
              <a:rPr lang="en-GB" sz="2400" dirty="0">
                <a:solidFill>
                  <a:srgbClr val="004C93"/>
                </a:solidFill>
                <a:cs typeface="Biome" panose="020B0503030204020804" pitchFamily="34" charset="0"/>
              </a:rPr>
              <a:t>Success through collaboration:</a:t>
            </a:r>
          </a:p>
          <a:p>
            <a:pPr marL="342900" indent="-342900">
              <a:buFont typeface="Arial" panose="020B0604020202020204" pitchFamily="34" charset="0"/>
              <a:buChar char="•"/>
            </a:pPr>
            <a:r>
              <a:rPr lang="en-GB" sz="2400" dirty="0">
                <a:solidFill>
                  <a:srgbClr val="004C93"/>
                </a:solidFill>
                <a:cs typeface="Biome" panose="020B0503030204020804" pitchFamily="34" charset="0"/>
              </a:rPr>
              <a:t>Local contact (science teacher &amp; coordinator for </a:t>
            </a:r>
            <a:r>
              <a:rPr lang="en-GB" sz="2400" dirty="0" err="1">
                <a:solidFill>
                  <a:srgbClr val="004C93"/>
                </a:solidFill>
                <a:cs typeface="Biome" panose="020B0503030204020804" pitchFamily="34" charset="0"/>
              </a:rPr>
              <a:t>Bètapartners</a:t>
            </a:r>
            <a:r>
              <a:rPr lang="en-GB" sz="2400" dirty="0">
                <a:solidFill>
                  <a:srgbClr val="004C93"/>
                </a:solidFill>
                <a:cs typeface="Biome" panose="020B0503030204020804" pitchFamily="34" charset="0"/>
              </a:rPr>
              <a:t>)</a:t>
            </a:r>
          </a:p>
          <a:p>
            <a:pPr marL="342900" indent="-342900">
              <a:buFont typeface="Arial" panose="020B0604020202020204" pitchFamily="34" charset="0"/>
              <a:buChar char="•"/>
            </a:pPr>
            <a:r>
              <a:rPr lang="en-GB" sz="2400" dirty="0">
                <a:solidFill>
                  <a:srgbClr val="004C93"/>
                </a:solidFill>
                <a:cs typeface="Biome" panose="020B0503030204020804" pitchFamily="34" charset="0"/>
              </a:rPr>
              <a:t>Community centres (for general public)</a:t>
            </a:r>
          </a:p>
          <a:p>
            <a:pPr marL="342900" indent="-342900">
              <a:buFont typeface="Arial" panose="020B0604020202020204" pitchFamily="34" charset="0"/>
              <a:buChar char="•"/>
            </a:pPr>
            <a:r>
              <a:rPr lang="en-GB" sz="2400" dirty="0">
                <a:solidFill>
                  <a:srgbClr val="004C93"/>
                </a:solidFill>
                <a:cs typeface="Biome" panose="020B0503030204020804" pitchFamily="34" charset="0"/>
              </a:rPr>
              <a:t>Local council</a:t>
            </a:r>
          </a:p>
          <a:p>
            <a:pPr marL="342900" indent="-342900">
              <a:buFont typeface="Arial" panose="020B0604020202020204" pitchFamily="34" charset="0"/>
              <a:buChar char="•"/>
            </a:pPr>
            <a:r>
              <a:rPr lang="en-GB" sz="2400" dirty="0">
                <a:solidFill>
                  <a:srgbClr val="004C93"/>
                </a:solidFill>
                <a:cs typeface="Biome" panose="020B0503030204020804" pitchFamily="34" charset="0"/>
              </a:rPr>
              <a:t>Good local press coverage</a:t>
            </a:r>
          </a:p>
          <a:p>
            <a:pPr marL="342900" indent="-342900">
              <a:buFont typeface="Arial" panose="020B0604020202020204" pitchFamily="34" charset="0"/>
              <a:buChar char="•"/>
            </a:pPr>
            <a:endParaRPr lang="en-GB" sz="2400" dirty="0">
              <a:solidFill>
                <a:srgbClr val="004C93"/>
              </a:solidFill>
              <a:cs typeface="Biome" panose="020B0503030204020804" pitchFamily="34" charset="0"/>
            </a:endParaRPr>
          </a:p>
          <a:p>
            <a:endParaRPr lang="en-GB" sz="2400" dirty="0">
              <a:solidFill>
                <a:srgbClr val="004C93"/>
              </a:solidFill>
              <a:cs typeface="Biome" panose="020B0503030204020804" pitchFamily="34" charset="0"/>
            </a:endParaRPr>
          </a:p>
          <a:p>
            <a:endParaRPr lang="en-GB" sz="2400" dirty="0">
              <a:solidFill>
                <a:srgbClr val="004C93"/>
              </a:solidFill>
              <a:cs typeface="Biome" panose="020B0503030204020804" pitchFamily="34" charset="0"/>
            </a:endParaRPr>
          </a:p>
        </p:txBody>
      </p:sp>
      <p:sp>
        <p:nvSpPr>
          <p:cNvPr id="9" name="TextBox 8">
            <a:extLst>
              <a:ext uri="{FF2B5EF4-FFF2-40B4-BE49-F238E27FC236}">
                <a16:creationId xmlns:a16="http://schemas.microsoft.com/office/drawing/2014/main" id="{C598F6A4-59B4-06AF-C99B-BCCD300F2C07}"/>
              </a:ext>
            </a:extLst>
          </p:cNvPr>
          <p:cNvSpPr txBox="1"/>
          <p:nvPr/>
        </p:nvSpPr>
        <p:spPr>
          <a:xfrm>
            <a:off x="228599" y="4066803"/>
            <a:ext cx="5867401" cy="2554545"/>
          </a:xfrm>
          <a:prstGeom prst="rect">
            <a:avLst/>
          </a:prstGeom>
          <a:noFill/>
        </p:spPr>
        <p:txBody>
          <a:bodyPr wrap="square">
            <a:spAutoFit/>
          </a:bodyPr>
          <a:lstStyle/>
          <a:p>
            <a:r>
              <a:rPr lang="en-NL" sz="2000" i="1" dirty="0">
                <a:solidFill>
                  <a:srgbClr val="004C93"/>
                </a:solidFill>
              </a:rPr>
              <a:t>“</a:t>
            </a:r>
            <a:r>
              <a:rPr lang="en-GB" sz="2000" i="1" dirty="0">
                <a:solidFill>
                  <a:srgbClr val="004C93"/>
                </a:solidFill>
              </a:rPr>
              <a:t>Everyone was very </a:t>
            </a:r>
            <a:r>
              <a:rPr lang="en-NL" sz="2000" i="1" dirty="0">
                <a:solidFill>
                  <a:srgbClr val="004C93"/>
                </a:solidFill>
              </a:rPr>
              <a:t>interested</a:t>
            </a:r>
            <a:r>
              <a:rPr lang="en-GB" sz="2000" i="1" dirty="0">
                <a:solidFill>
                  <a:srgbClr val="004C93"/>
                </a:solidFill>
              </a:rPr>
              <a:t> in the </a:t>
            </a:r>
            <a:r>
              <a:rPr lang="en-NL" sz="2000" i="1" dirty="0">
                <a:solidFill>
                  <a:srgbClr val="004C93"/>
                </a:solidFill>
              </a:rPr>
              <a:t>unique experience during which you feel as though you’re travelling through space…</a:t>
            </a:r>
            <a:r>
              <a:rPr lang="en-GB" sz="2000" i="1" dirty="0">
                <a:solidFill>
                  <a:srgbClr val="004C93"/>
                </a:solidFill>
              </a:rPr>
              <a:t>..</a:t>
            </a:r>
            <a:r>
              <a:rPr lang="en-NL" sz="2000" i="1" dirty="0">
                <a:solidFill>
                  <a:srgbClr val="004C93"/>
                </a:solidFill>
              </a:rPr>
              <a:t>Many people thanked us, the village committee, for bringing you here, but of course it wasn’t that difficult, given that you offered to do this for us. So, above all, a word of thanks from us to you and your team for making it possible for us to host this in our village hall."</a:t>
            </a:r>
          </a:p>
        </p:txBody>
      </p:sp>
      <p:pic>
        <p:nvPicPr>
          <p:cNvPr id="12" name="Picture 11">
            <a:extLst>
              <a:ext uri="{FF2B5EF4-FFF2-40B4-BE49-F238E27FC236}">
                <a16:creationId xmlns:a16="http://schemas.microsoft.com/office/drawing/2014/main" id="{D6FB4721-557C-72ED-3371-C82120C9E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103" y="1587259"/>
            <a:ext cx="3688127" cy="5235092"/>
          </a:xfrm>
          <a:prstGeom prst="rect">
            <a:avLst/>
          </a:prstGeom>
        </p:spPr>
      </p:pic>
      <p:pic>
        <p:nvPicPr>
          <p:cNvPr id="14" name="Picture 13">
            <a:extLst>
              <a:ext uri="{FF2B5EF4-FFF2-40B4-BE49-F238E27FC236}">
                <a16:creationId xmlns:a16="http://schemas.microsoft.com/office/drawing/2014/main" id="{5BD89F42-3868-856F-0760-C98405A88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578" y="1231900"/>
            <a:ext cx="2907525" cy="2959100"/>
          </a:xfrm>
          <a:prstGeom prst="rect">
            <a:avLst/>
          </a:prstGeom>
        </p:spPr>
      </p:pic>
      <p:pic>
        <p:nvPicPr>
          <p:cNvPr id="16" name="Picture 15">
            <a:extLst>
              <a:ext uri="{FF2B5EF4-FFF2-40B4-BE49-F238E27FC236}">
                <a16:creationId xmlns:a16="http://schemas.microsoft.com/office/drawing/2014/main" id="{11A6EA48-3CEC-BF13-3D27-CA5B38CF917B}"/>
              </a:ext>
            </a:extLst>
          </p:cNvPr>
          <p:cNvPicPr>
            <a:picLocks noChangeAspect="1"/>
          </p:cNvPicPr>
          <p:nvPr/>
        </p:nvPicPr>
        <p:blipFill>
          <a:blip r:embed="rId6">
            <a:extLst>
              <a:ext uri="{28A0092B-C50C-407E-A947-70E740481C1C}">
                <a14:useLocalDpi xmlns:a14="http://schemas.microsoft.com/office/drawing/2010/main" val="0"/>
              </a:ext>
            </a:extLst>
          </a:blip>
          <a:srcRect l="44584"/>
          <a:stretch>
            <a:fillRect/>
          </a:stretch>
        </p:blipFill>
        <p:spPr>
          <a:xfrm rot="5400000">
            <a:off x="6391375" y="3406337"/>
            <a:ext cx="2554546" cy="2599873"/>
          </a:xfrm>
          <a:prstGeom prst="rect">
            <a:avLst/>
          </a:prstGeom>
        </p:spPr>
      </p:pic>
    </p:spTree>
    <p:extLst>
      <p:ext uri="{BB962C8B-B14F-4D97-AF65-F5344CB8AC3E}">
        <p14:creationId xmlns:p14="http://schemas.microsoft.com/office/powerpoint/2010/main" val="86311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E99B6-86CB-2FA0-E7D6-3EC98D9BE3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FA27CBA-522A-4B7B-5682-1AEBE86AE4AF}"/>
              </a:ext>
            </a:extLst>
          </p:cNvPr>
          <p:cNvSpPr/>
          <p:nvPr/>
        </p:nvSpPr>
        <p:spPr>
          <a:xfrm>
            <a:off x="0" y="-35859"/>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01ED7A44-FC4A-9F58-4141-EA5F86997EAF}"/>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Looking ahead</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7C2AE6FD-81A4-4879-93EA-73F3B89A8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3" name="TextBox 2">
            <a:extLst>
              <a:ext uri="{FF2B5EF4-FFF2-40B4-BE49-F238E27FC236}">
                <a16:creationId xmlns:a16="http://schemas.microsoft.com/office/drawing/2014/main" id="{AA50A308-D462-EA47-9544-4F05D2EF5EBB}"/>
              </a:ext>
            </a:extLst>
          </p:cNvPr>
          <p:cNvSpPr txBox="1"/>
          <p:nvPr/>
        </p:nvSpPr>
        <p:spPr>
          <a:xfrm>
            <a:off x="275059" y="1586523"/>
            <a:ext cx="6836678" cy="1200329"/>
          </a:xfrm>
          <a:prstGeom prst="rect">
            <a:avLst/>
          </a:prstGeom>
          <a:noFill/>
        </p:spPr>
        <p:txBody>
          <a:bodyPr wrap="square" lIns="91440" tIns="45720" rIns="91440" bIns="45720" rtlCol="0" anchor="t">
            <a:spAutoFit/>
          </a:bodyPr>
          <a:lstStyle/>
          <a:p>
            <a:r>
              <a:rPr lang="en-GB" sz="2400" dirty="0">
                <a:solidFill>
                  <a:srgbClr val="004C93"/>
                </a:solidFill>
                <a:cs typeface="Biome"/>
              </a:rPr>
              <a:t>Targeted visits in remaining 11 provinces</a:t>
            </a:r>
            <a:endParaRPr lang="en-GB" dirty="0">
              <a:cs typeface="Biome"/>
            </a:endParaRPr>
          </a:p>
          <a:p>
            <a:endParaRPr lang="en-GB" sz="2400" dirty="0">
              <a:solidFill>
                <a:srgbClr val="004C93"/>
              </a:solidFill>
              <a:cs typeface="Biome" panose="020B0503030204020804" pitchFamily="34" charset="0"/>
            </a:endParaRPr>
          </a:p>
          <a:p>
            <a:r>
              <a:rPr lang="en-GB" sz="2400" dirty="0">
                <a:solidFill>
                  <a:srgbClr val="004C93"/>
                </a:solidFill>
                <a:cs typeface="Biome"/>
              </a:rPr>
              <a:t>Continued collaboration with IMC </a:t>
            </a:r>
            <a:r>
              <a:rPr lang="en-GB" sz="2400" dirty="0" err="1">
                <a:solidFill>
                  <a:srgbClr val="004C93"/>
                </a:solidFill>
                <a:cs typeface="Biome"/>
              </a:rPr>
              <a:t>Weekendschool</a:t>
            </a:r>
          </a:p>
        </p:txBody>
      </p:sp>
    </p:spTree>
    <p:extLst>
      <p:ext uri="{BB962C8B-B14F-4D97-AF65-F5344CB8AC3E}">
        <p14:creationId xmlns:p14="http://schemas.microsoft.com/office/powerpoint/2010/main" val="880948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6B5E-F81A-CFC7-14EE-EEBC995BAC7E}"/>
            </a:ext>
          </a:extLst>
        </p:cNvPr>
        <p:cNvGrpSpPr/>
        <p:nvPr/>
      </p:nvGrpSpPr>
      <p:grpSpPr>
        <a:xfrm>
          <a:off x="0" y="0"/>
          <a:ext cx="0" cy="0"/>
          <a:chOff x="0" y="0"/>
          <a:chExt cx="0" cy="0"/>
        </a:xfrm>
      </p:grpSpPr>
      <p:pic>
        <p:nvPicPr>
          <p:cNvPr id="10" name="Picture 9" descr="A map of a country with different colored areas&#10;&#10;AI-generated content may be incorrect.">
            <a:extLst>
              <a:ext uri="{FF2B5EF4-FFF2-40B4-BE49-F238E27FC236}">
                <a16:creationId xmlns:a16="http://schemas.microsoft.com/office/drawing/2014/main" id="{869E86ED-84D2-97EC-4C4A-5E3249DF1E22}"/>
              </a:ext>
            </a:extLst>
          </p:cNvPr>
          <p:cNvPicPr>
            <a:picLocks noChangeAspect="1"/>
          </p:cNvPicPr>
          <p:nvPr/>
        </p:nvPicPr>
        <p:blipFill>
          <a:blip r:embed="rId3"/>
          <a:stretch>
            <a:fillRect/>
          </a:stretch>
        </p:blipFill>
        <p:spPr>
          <a:xfrm>
            <a:off x="9608" y="-1"/>
            <a:ext cx="6100595" cy="6858000"/>
          </a:xfrm>
          <a:prstGeom prst="rect">
            <a:avLst/>
          </a:prstGeom>
        </p:spPr>
      </p:pic>
      <p:pic>
        <p:nvPicPr>
          <p:cNvPr id="7" name="Picture 6" descr="A logo with a circle and a circle with a black background&#10;&#10;Description automatically generated">
            <a:extLst>
              <a:ext uri="{FF2B5EF4-FFF2-40B4-BE49-F238E27FC236}">
                <a16:creationId xmlns:a16="http://schemas.microsoft.com/office/drawing/2014/main" id="{03843186-A1DD-55BD-D87A-571CACC55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pic>
        <p:nvPicPr>
          <p:cNvPr id="9" name="Picture 8" descr="A map of a country with different colored areas&#10;&#10;AI-generated content may be incorrect.">
            <a:extLst>
              <a:ext uri="{FF2B5EF4-FFF2-40B4-BE49-F238E27FC236}">
                <a16:creationId xmlns:a16="http://schemas.microsoft.com/office/drawing/2014/main" id="{26BBACF0-8BF4-CE8C-2E51-242BA5EF03F7}"/>
              </a:ext>
            </a:extLst>
          </p:cNvPr>
          <p:cNvPicPr>
            <a:picLocks noChangeAspect="1"/>
          </p:cNvPicPr>
          <p:nvPr/>
        </p:nvPicPr>
        <p:blipFill>
          <a:blip r:embed="rId5"/>
          <a:stretch>
            <a:fillRect/>
          </a:stretch>
        </p:blipFill>
        <p:spPr>
          <a:xfrm>
            <a:off x="6222082" y="-11907"/>
            <a:ext cx="5974805" cy="6869906"/>
          </a:xfrm>
          <a:prstGeom prst="rect">
            <a:avLst/>
          </a:prstGeom>
        </p:spPr>
      </p:pic>
    </p:spTree>
    <p:extLst>
      <p:ext uri="{BB962C8B-B14F-4D97-AF65-F5344CB8AC3E}">
        <p14:creationId xmlns:p14="http://schemas.microsoft.com/office/powerpoint/2010/main" val="463247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10C9A6-5547-E1B4-5ABA-3E6B69E63E84}"/>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57C54-FAE1-1CD7-43F8-1F7D5EBDD501}"/>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Want to know more? </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EE0190B2-0315-FB8C-F0D3-1BF8FADB5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8" name="TextBox 7">
            <a:extLst>
              <a:ext uri="{FF2B5EF4-FFF2-40B4-BE49-F238E27FC236}">
                <a16:creationId xmlns:a16="http://schemas.microsoft.com/office/drawing/2014/main" id="{DBE1B49E-7D75-5B2A-CD9B-A8FBD5B53D39}"/>
              </a:ext>
            </a:extLst>
          </p:cNvPr>
          <p:cNvSpPr txBox="1"/>
          <p:nvPr/>
        </p:nvSpPr>
        <p:spPr>
          <a:xfrm>
            <a:off x="400566" y="1586523"/>
            <a:ext cx="11265408" cy="3108543"/>
          </a:xfrm>
          <a:prstGeom prst="rect">
            <a:avLst/>
          </a:prstGeom>
          <a:noFill/>
        </p:spPr>
        <p:txBody>
          <a:bodyPr wrap="square" lIns="91440" tIns="45720" rIns="91440" bIns="45720" rtlCol="0" anchor="t">
            <a:spAutoFit/>
          </a:bodyPr>
          <a:lstStyle/>
          <a:p>
            <a:r>
              <a:rPr lang="en-GB" sz="2800" dirty="0">
                <a:solidFill>
                  <a:srgbClr val="004C93"/>
                </a:solidFill>
                <a:cs typeface="Biome" panose="020B0503030204020804" pitchFamily="34" charset="0"/>
              </a:rPr>
              <a:t>NOVA Mobile Planetarium</a:t>
            </a:r>
          </a:p>
          <a:p>
            <a:pPr marL="914400" lvl="1" indent="-457200">
              <a:buFont typeface="Arial" panose="020B0604020202020204" pitchFamily="34" charset="0"/>
              <a:buChar char="•"/>
            </a:pPr>
            <a:r>
              <a:rPr lang="en-GB" sz="2800" dirty="0">
                <a:solidFill>
                  <a:srgbClr val="004C93"/>
                </a:solidFill>
                <a:cs typeface="Biome" panose="020B0503030204020804" pitchFamily="34" charset="0"/>
                <a:hlinkClick r:id="rId4"/>
              </a:rPr>
              <a:t>www.astronomie.nl/planetarium</a:t>
            </a:r>
            <a:endParaRPr lang="en-GB" sz="2800" dirty="0">
              <a:solidFill>
                <a:srgbClr val="004C93"/>
              </a:solidFill>
              <a:cs typeface="Biome" panose="020B0503030204020804" pitchFamily="34" charset="0"/>
            </a:endParaRPr>
          </a:p>
          <a:p>
            <a:pPr marL="914400" lvl="1" indent="-457200">
              <a:buFont typeface="Arial" panose="020B0604020202020204" pitchFamily="34" charset="0"/>
              <a:buChar char="•"/>
            </a:pPr>
            <a:r>
              <a:rPr lang="nl-NL" sz="2800" dirty="0">
                <a:solidFill>
                  <a:srgbClr val="004C93"/>
                </a:solidFill>
              </a:rPr>
              <a:t>Holt, J., Hanse, J., Baan, M., (2023), CAP Journal 33, p35-42. </a:t>
            </a:r>
            <a:endParaRPr lang="en-GB" sz="1050" dirty="0">
              <a:solidFill>
                <a:srgbClr val="004C93"/>
              </a:solidFill>
              <a:cs typeface="Biome" panose="020B0503030204020804" pitchFamily="34" charset="0"/>
            </a:endParaRPr>
          </a:p>
          <a:p>
            <a:endParaRPr lang="en-GB" sz="2400" dirty="0">
              <a:solidFill>
                <a:srgbClr val="004C93"/>
              </a:solidFill>
              <a:cs typeface="Biome" panose="020B0503030204020804" pitchFamily="34" charset="0"/>
            </a:endParaRPr>
          </a:p>
          <a:p>
            <a:endParaRPr lang="en-GB" sz="2400" dirty="0">
              <a:solidFill>
                <a:srgbClr val="004C93"/>
              </a:solidFill>
              <a:cs typeface="Biome" panose="020B0503030204020804" pitchFamily="34" charset="0"/>
            </a:endParaRPr>
          </a:p>
          <a:p>
            <a:endParaRPr lang="en-GB" sz="2400" dirty="0">
              <a:solidFill>
                <a:srgbClr val="004C93"/>
              </a:solidFill>
              <a:cs typeface="Biome" panose="020B0503030204020804" pitchFamily="34" charset="0"/>
            </a:endParaRPr>
          </a:p>
          <a:p>
            <a:pPr algn="ctr"/>
            <a:r>
              <a:rPr lang="en-GB" sz="4000" dirty="0">
                <a:solidFill>
                  <a:srgbClr val="004C93"/>
                </a:solidFill>
                <a:cs typeface="Biome"/>
                <a:hlinkClick r:id="rId5"/>
              </a:rPr>
              <a:t>nova@astronomie.nl</a:t>
            </a:r>
            <a:r>
              <a:rPr lang="en-GB" sz="4000">
                <a:solidFill>
                  <a:srgbClr val="004C93"/>
                </a:solidFill>
                <a:cs typeface="Biome"/>
              </a:rPr>
              <a:t> / </a:t>
            </a:r>
            <a:r>
              <a:rPr lang="en-GB" sz="4000" dirty="0">
                <a:solidFill>
                  <a:srgbClr val="004C93"/>
                </a:solidFill>
                <a:cs typeface="Biome"/>
                <a:hlinkClick r:id="rId6"/>
              </a:rPr>
              <a:t>j.hanse@uva.nl</a:t>
            </a:r>
            <a:r>
              <a:rPr lang="en-GB" sz="4000" dirty="0">
                <a:solidFill>
                  <a:srgbClr val="004C93"/>
                </a:solidFill>
                <a:cs typeface="Biome"/>
              </a:rPr>
              <a:t> </a:t>
            </a:r>
            <a:endParaRPr lang="en-GB" sz="4000" dirty="0">
              <a:solidFill>
                <a:srgbClr val="004C93"/>
              </a:solidFill>
              <a:ea typeface="Calibri"/>
              <a:cs typeface="Biome"/>
            </a:endParaRPr>
          </a:p>
        </p:txBody>
      </p:sp>
    </p:spTree>
    <p:extLst>
      <p:ext uri="{BB962C8B-B14F-4D97-AF65-F5344CB8AC3E}">
        <p14:creationId xmlns:p14="http://schemas.microsoft.com/office/powerpoint/2010/main" val="98345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10C9A6-5547-E1B4-5ABA-3E6B69E63E84}"/>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57C54-FAE1-1CD7-43F8-1F7D5EBDD501}"/>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NOVA Mobile Planetarium</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EE0190B2-0315-FB8C-F0D3-1BF8FADB5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6" name="TextBox 5">
            <a:extLst>
              <a:ext uri="{FF2B5EF4-FFF2-40B4-BE49-F238E27FC236}">
                <a16:creationId xmlns:a16="http://schemas.microsoft.com/office/drawing/2014/main" id="{6207F073-B360-F760-06C3-4AF181762149}"/>
              </a:ext>
            </a:extLst>
          </p:cNvPr>
          <p:cNvSpPr txBox="1"/>
          <p:nvPr/>
        </p:nvSpPr>
        <p:spPr>
          <a:xfrm>
            <a:off x="233877" y="3979679"/>
            <a:ext cx="5975521" cy="2677656"/>
          </a:xfrm>
          <a:prstGeom prst="rect">
            <a:avLst/>
          </a:prstGeom>
          <a:noFill/>
        </p:spPr>
        <p:txBody>
          <a:bodyPr wrap="square" lIns="91440" tIns="45720" rIns="91440" bIns="45720" rtlCol="0" anchor="t">
            <a:spAutoFit/>
          </a:bodyPr>
          <a:lstStyle/>
          <a:p>
            <a:r>
              <a:rPr lang="en-GB" sz="2400" dirty="0">
                <a:solidFill>
                  <a:srgbClr val="004C93"/>
                </a:solidFill>
                <a:cs typeface="Biome" panose="020B0503030204020804" pitchFamily="34" charset="0"/>
              </a:rPr>
              <a:t>Unique approach</a:t>
            </a:r>
            <a:endParaRPr lang="en-US"/>
          </a:p>
          <a:p>
            <a:pPr marL="342900" indent="-342900">
              <a:buFont typeface="Arial" panose="020B0604020202020204" pitchFamily="34" charset="0"/>
              <a:buChar char="•"/>
            </a:pPr>
            <a:r>
              <a:rPr lang="en-GB" sz="2400" dirty="0">
                <a:solidFill>
                  <a:srgbClr val="004C93"/>
                </a:solidFill>
                <a:cs typeface="Biome" panose="020B0503030204020804" pitchFamily="34" charset="0"/>
              </a:rPr>
              <a:t>Live &amp; interactive shows</a:t>
            </a:r>
          </a:p>
          <a:p>
            <a:pPr marL="342900" indent="-342900">
              <a:buFont typeface="Arial" panose="020B0604020202020204" pitchFamily="34" charset="0"/>
              <a:buChar char="•"/>
            </a:pPr>
            <a:r>
              <a:rPr lang="en-GB" sz="2400" dirty="0">
                <a:solidFill>
                  <a:srgbClr val="004C93"/>
                </a:solidFill>
                <a:cs typeface="Biome" panose="020B0503030204020804" pitchFamily="34" charset="0"/>
              </a:rPr>
              <a:t>Actively engage leaners</a:t>
            </a:r>
          </a:p>
          <a:p>
            <a:pPr marL="342900" indent="-342900">
              <a:buFont typeface="Arial" panose="020B0604020202020204" pitchFamily="34" charset="0"/>
              <a:buChar char="•"/>
            </a:pPr>
            <a:r>
              <a:rPr lang="en-GB" sz="2400" dirty="0">
                <a:solidFill>
                  <a:srgbClr val="004C93"/>
                </a:solidFill>
                <a:cs typeface="Biome" panose="020B0503030204020804" pitchFamily="34" charset="0"/>
              </a:rPr>
              <a:t>Interests/questions of audience/school influence content</a:t>
            </a:r>
          </a:p>
          <a:p>
            <a:r>
              <a:rPr lang="en-GB" sz="2400" dirty="0">
                <a:solidFill>
                  <a:srgbClr val="004C93"/>
                </a:solidFill>
                <a:cs typeface="Biome" panose="020B0503030204020804" pitchFamily="34" charset="0"/>
                <a:sym typeface="Wingdings" panose="05000000000000000000" pitchFamily="2" charset="2"/>
              </a:rPr>
              <a:t> </a:t>
            </a:r>
            <a:r>
              <a:rPr lang="en-GB" sz="2400" dirty="0">
                <a:solidFill>
                  <a:srgbClr val="004C93"/>
                </a:solidFill>
                <a:cs typeface="Biome" panose="020B0503030204020804" pitchFamily="34" charset="0"/>
              </a:rPr>
              <a:t>Team expertise &amp; flexibility</a:t>
            </a:r>
          </a:p>
          <a:p>
            <a:pPr marL="1371600" lvl="2" indent="-457200">
              <a:buFont typeface="Arial" panose="020B0604020202020204" pitchFamily="34" charset="0"/>
              <a:buChar char="•"/>
            </a:pPr>
            <a:endParaRPr lang="en-GB" sz="2400" dirty="0">
              <a:solidFill>
                <a:srgbClr val="004C93"/>
              </a:solidFill>
              <a:cs typeface="Biome" panose="020B0503030204020804" pitchFamily="34" charset="0"/>
            </a:endParaRPr>
          </a:p>
        </p:txBody>
      </p:sp>
      <p:pic>
        <p:nvPicPr>
          <p:cNvPr id="3" name="Picture 2" descr="A group of inflatable balls in a room&#10;&#10;Description automatically generated">
            <a:extLst>
              <a:ext uri="{FF2B5EF4-FFF2-40B4-BE49-F238E27FC236}">
                <a16:creationId xmlns:a16="http://schemas.microsoft.com/office/drawing/2014/main" id="{AB63309D-EBFC-9ACA-934C-6DEB2518AABF}"/>
              </a:ext>
            </a:extLst>
          </p:cNvPr>
          <p:cNvPicPr>
            <a:picLocks noChangeAspect="1"/>
          </p:cNvPicPr>
          <p:nvPr/>
        </p:nvPicPr>
        <p:blipFill rotWithShape="1">
          <a:blip r:embed="rId4">
            <a:extLst>
              <a:ext uri="{28A0092B-C50C-407E-A947-70E740481C1C}">
                <a14:useLocalDpi xmlns:a14="http://schemas.microsoft.com/office/drawing/2010/main" val="0"/>
              </a:ext>
            </a:extLst>
          </a:blip>
          <a:srcRect l="6267" t="6805" b="15404"/>
          <a:stretch/>
        </p:blipFill>
        <p:spPr>
          <a:xfrm>
            <a:off x="6212485" y="1489131"/>
            <a:ext cx="5750010" cy="3579027"/>
          </a:xfrm>
          <a:prstGeom prst="rect">
            <a:avLst/>
          </a:prstGeom>
        </p:spPr>
      </p:pic>
      <p:pic>
        <p:nvPicPr>
          <p:cNvPr id="8" name="Picture 7" descr="A group of people sitting in a circle&#10;&#10;Description automatically generated">
            <a:extLst>
              <a:ext uri="{FF2B5EF4-FFF2-40B4-BE49-F238E27FC236}">
                <a16:creationId xmlns:a16="http://schemas.microsoft.com/office/drawing/2014/main" id="{C72C555D-1BBC-C872-DF00-867DD28D5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485" y="1489131"/>
            <a:ext cx="5768671" cy="4315963"/>
          </a:xfrm>
          <a:prstGeom prst="rect">
            <a:avLst/>
          </a:prstGeom>
        </p:spPr>
      </p:pic>
      <p:sp>
        <p:nvSpPr>
          <p:cNvPr id="9" name="TextBox 8">
            <a:extLst>
              <a:ext uri="{FF2B5EF4-FFF2-40B4-BE49-F238E27FC236}">
                <a16:creationId xmlns:a16="http://schemas.microsoft.com/office/drawing/2014/main" id="{3EF49DD6-8C0D-E913-8CDE-2772660F7A46}"/>
              </a:ext>
            </a:extLst>
          </p:cNvPr>
          <p:cNvSpPr txBox="1"/>
          <p:nvPr/>
        </p:nvSpPr>
        <p:spPr>
          <a:xfrm>
            <a:off x="8077200" y="6480170"/>
            <a:ext cx="4114801" cy="338554"/>
          </a:xfrm>
          <a:prstGeom prst="rect">
            <a:avLst/>
          </a:prstGeom>
          <a:noFill/>
        </p:spPr>
        <p:txBody>
          <a:bodyPr wrap="square" rtlCol="0">
            <a:spAutoFit/>
          </a:bodyPr>
          <a:lstStyle/>
          <a:p>
            <a:r>
              <a:rPr lang="en-GB" sz="1600" dirty="0">
                <a:solidFill>
                  <a:srgbClr val="003C74"/>
                </a:solidFill>
              </a:rPr>
              <a:t>Holt, Hanse &amp; Baan (2023) (CAP Journal nr 33) </a:t>
            </a:r>
            <a:endParaRPr lang="en-NL" sz="1600" dirty="0">
              <a:solidFill>
                <a:srgbClr val="003C74"/>
              </a:solidFill>
            </a:endParaRPr>
          </a:p>
        </p:txBody>
      </p:sp>
      <p:sp>
        <p:nvSpPr>
          <p:cNvPr id="10" name="TextBox 9">
            <a:extLst>
              <a:ext uri="{FF2B5EF4-FFF2-40B4-BE49-F238E27FC236}">
                <a16:creationId xmlns:a16="http://schemas.microsoft.com/office/drawing/2014/main" id="{EF56AE01-2784-F1F5-08E8-A36FDE3CDFC5}"/>
              </a:ext>
            </a:extLst>
          </p:cNvPr>
          <p:cNvSpPr txBox="1"/>
          <p:nvPr/>
        </p:nvSpPr>
        <p:spPr>
          <a:xfrm>
            <a:off x="231497" y="1488892"/>
            <a:ext cx="5975521" cy="1938992"/>
          </a:xfrm>
          <a:prstGeom prst="rect">
            <a:avLst/>
          </a:prstGeom>
          <a:noFill/>
        </p:spPr>
        <p:txBody>
          <a:bodyPr wrap="square" lIns="91440" tIns="45720" rIns="91440" bIns="45720" rtlCol="0" anchor="t">
            <a:spAutoFit/>
          </a:bodyPr>
          <a:lstStyle/>
          <a:p>
            <a:r>
              <a:rPr lang="en-GB" sz="2400" dirty="0">
                <a:solidFill>
                  <a:srgbClr val="004C93"/>
                </a:solidFill>
                <a:cs typeface="Biome"/>
              </a:rPr>
              <a:t>In a nutshell:</a:t>
            </a:r>
          </a:p>
          <a:p>
            <a:pPr marL="342900" indent="-342900">
              <a:buFont typeface="Arial" panose="020B0604020202020204" pitchFamily="34" charset="0"/>
              <a:buChar char="•"/>
            </a:pPr>
            <a:r>
              <a:rPr lang="en-GB" sz="2400" dirty="0">
                <a:solidFill>
                  <a:srgbClr val="004C93"/>
                </a:solidFill>
                <a:cs typeface="Biome"/>
              </a:rPr>
              <a:t>3 NOVA domes (+ sister dome @ </a:t>
            </a:r>
            <a:r>
              <a:rPr lang="en-GB" sz="2400" dirty="0" err="1">
                <a:solidFill>
                  <a:srgbClr val="004C93"/>
                </a:solidFill>
                <a:cs typeface="Biome"/>
              </a:rPr>
              <a:t>RuG</a:t>
            </a:r>
            <a:r>
              <a:rPr lang="en-GB" sz="2400" dirty="0">
                <a:solidFill>
                  <a:srgbClr val="004C93"/>
                </a:solidFill>
                <a:cs typeface="Biome"/>
              </a:rPr>
              <a:t>)</a:t>
            </a:r>
            <a:endParaRPr lang="en-GB" sz="2400" dirty="0">
              <a:solidFill>
                <a:srgbClr val="004C93"/>
              </a:solidFill>
              <a:ea typeface="Calibri"/>
              <a:cs typeface="Biome"/>
            </a:endParaRPr>
          </a:p>
          <a:p>
            <a:pPr marL="342900" indent="-342900">
              <a:buFont typeface="Arial" panose="020B0604020202020204" pitchFamily="34" charset="0"/>
              <a:buChar char="•"/>
            </a:pPr>
            <a:r>
              <a:rPr lang="en-GB" sz="2400" dirty="0">
                <a:solidFill>
                  <a:srgbClr val="004C93"/>
                </a:solidFill>
                <a:cs typeface="Biome" panose="020B0503030204020804" pitchFamily="34" charset="0"/>
              </a:rPr>
              <a:t>9/12 provinces</a:t>
            </a:r>
          </a:p>
          <a:p>
            <a:pPr marL="342900" indent="-342900">
              <a:buFont typeface="Arial" panose="020B0604020202020204" pitchFamily="34" charset="0"/>
              <a:buChar char="•"/>
            </a:pPr>
            <a:r>
              <a:rPr lang="en-GB" sz="2400" dirty="0">
                <a:solidFill>
                  <a:srgbClr val="004C93"/>
                </a:solidFill>
                <a:cs typeface="Biome" panose="020B0503030204020804" pitchFamily="34" charset="0"/>
              </a:rPr>
              <a:t>&gt;600,000 school children since 2009</a:t>
            </a:r>
          </a:p>
          <a:p>
            <a:pPr marL="342900" indent="-342900">
              <a:buFont typeface="Arial" panose="020B0604020202020204" pitchFamily="34" charset="0"/>
              <a:buChar char="•"/>
            </a:pPr>
            <a:r>
              <a:rPr lang="en-GB" sz="2400">
                <a:solidFill>
                  <a:srgbClr val="004C93"/>
                </a:solidFill>
                <a:cs typeface="Biome"/>
              </a:rPr>
              <a:t>12 schools/week</a:t>
            </a:r>
            <a:endParaRPr lang="en-GB" sz="2400">
              <a:solidFill>
                <a:srgbClr val="004C93"/>
              </a:solidFill>
              <a:ea typeface="Calibri"/>
              <a:cs typeface="Biome"/>
            </a:endParaRPr>
          </a:p>
        </p:txBody>
      </p:sp>
    </p:spTree>
    <p:extLst>
      <p:ext uri="{BB962C8B-B14F-4D97-AF65-F5344CB8AC3E}">
        <p14:creationId xmlns:p14="http://schemas.microsoft.com/office/powerpoint/2010/main" val="222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10C9A6-5547-E1B4-5ABA-3E6B69E63E84}"/>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57C54-FAE1-1CD7-43F8-1F7D5EBDD501}"/>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NOVA Education vision</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EE0190B2-0315-FB8C-F0D3-1BF8FADB5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14" name="TextBox 13">
            <a:extLst>
              <a:ext uri="{FF2B5EF4-FFF2-40B4-BE49-F238E27FC236}">
                <a16:creationId xmlns:a16="http://schemas.microsoft.com/office/drawing/2014/main" id="{4E32B976-4E0F-475C-AFD5-B355D87F2285}"/>
              </a:ext>
            </a:extLst>
          </p:cNvPr>
          <p:cNvSpPr txBox="1"/>
          <p:nvPr/>
        </p:nvSpPr>
        <p:spPr>
          <a:xfrm>
            <a:off x="2019300" y="2595570"/>
            <a:ext cx="8153400" cy="2123658"/>
          </a:xfrm>
          <a:prstGeom prst="rect">
            <a:avLst/>
          </a:prstGeom>
          <a:noFill/>
        </p:spPr>
        <p:txBody>
          <a:bodyPr wrap="square" rtlCol="0">
            <a:spAutoFit/>
          </a:bodyPr>
          <a:lstStyle/>
          <a:p>
            <a:pPr algn="ctr"/>
            <a:r>
              <a:rPr lang="en-GB" sz="4400" dirty="0">
                <a:solidFill>
                  <a:srgbClr val="004C93"/>
                </a:solidFill>
                <a:cs typeface="Biome" panose="020B0503030204020804" pitchFamily="34" charset="0"/>
              </a:rPr>
              <a:t>To give </a:t>
            </a:r>
            <a:r>
              <a:rPr lang="en-GB" sz="4400" i="1" dirty="0">
                <a:solidFill>
                  <a:srgbClr val="004C93"/>
                </a:solidFill>
                <a:cs typeface="Biome" panose="020B0503030204020804" pitchFamily="34" charset="0"/>
              </a:rPr>
              <a:t>every</a:t>
            </a:r>
            <a:r>
              <a:rPr lang="en-GB" sz="4400" dirty="0">
                <a:solidFill>
                  <a:srgbClr val="004C93"/>
                </a:solidFill>
                <a:cs typeface="Biome" panose="020B0503030204020804" pitchFamily="34" charset="0"/>
              </a:rPr>
              <a:t> child in NL an unforgettable STEM experience during his/her school career.</a:t>
            </a:r>
            <a:endParaRPr lang="en-GB" sz="4400" dirty="0">
              <a:solidFill>
                <a:srgbClr val="004C93"/>
              </a:solidFill>
            </a:endParaRPr>
          </a:p>
        </p:txBody>
      </p:sp>
    </p:spTree>
    <p:extLst>
      <p:ext uri="{BB962C8B-B14F-4D97-AF65-F5344CB8AC3E}">
        <p14:creationId xmlns:p14="http://schemas.microsoft.com/office/powerpoint/2010/main" val="399398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10C9A6-5547-E1B4-5ABA-3E6B69E63E84}"/>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57C54-FAE1-1CD7-43F8-1F7D5EBDD501}"/>
              </a:ext>
            </a:extLst>
          </p:cNvPr>
          <p:cNvSpPr>
            <a:spLocks noGrp="1"/>
          </p:cNvSpPr>
          <p:nvPr>
            <p:ph type="ctrTitle"/>
          </p:nvPr>
        </p:nvSpPr>
        <p:spPr>
          <a:xfrm>
            <a:off x="544901" y="292358"/>
            <a:ext cx="9144000" cy="723642"/>
          </a:xfrm>
        </p:spPr>
        <p:txBody>
          <a:bodyPr>
            <a:normAutofit fontScale="90000"/>
          </a:bodyPr>
          <a:lstStyle/>
          <a:p>
            <a:pPr algn="l"/>
            <a:r>
              <a:rPr lang="en-GB" sz="4800">
                <a:solidFill>
                  <a:schemeClr val="bg1"/>
                </a:solidFill>
                <a:latin typeface="+mn-lt"/>
              </a:rPr>
              <a:t>Visit distribution in 2023</a:t>
            </a:r>
            <a:endParaRPr lang="en-NL" sz="480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EE0190B2-0315-FB8C-F0D3-1BF8FADB5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3" name="TextBox 2">
            <a:extLst>
              <a:ext uri="{FF2B5EF4-FFF2-40B4-BE49-F238E27FC236}">
                <a16:creationId xmlns:a16="http://schemas.microsoft.com/office/drawing/2014/main" id="{967C1184-B6C2-B597-E6EE-59EC523BDCD3}"/>
              </a:ext>
            </a:extLst>
          </p:cNvPr>
          <p:cNvSpPr txBox="1"/>
          <p:nvPr/>
        </p:nvSpPr>
        <p:spPr>
          <a:xfrm>
            <a:off x="400565" y="1586523"/>
            <a:ext cx="6989280" cy="1938992"/>
          </a:xfrm>
          <a:prstGeom prst="rect">
            <a:avLst/>
          </a:prstGeom>
          <a:noFill/>
        </p:spPr>
        <p:txBody>
          <a:bodyPr wrap="square" rtlCol="0">
            <a:spAutoFit/>
          </a:bodyPr>
          <a:lstStyle/>
          <a:p>
            <a:r>
              <a:rPr lang="en-GB" sz="2400" dirty="0">
                <a:solidFill>
                  <a:srgbClr val="004C93"/>
                </a:solidFill>
                <a:cs typeface="Biome" panose="020B0503030204020804" pitchFamily="34" charset="0"/>
              </a:rPr>
              <a:t>Project structurally misses:</a:t>
            </a:r>
          </a:p>
          <a:p>
            <a:pPr marL="342900" indent="-342900">
              <a:buFont typeface="Arial" panose="020B0604020202020204" pitchFamily="34" charset="0"/>
              <a:buChar char="•"/>
            </a:pPr>
            <a:r>
              <a:rPr lang="en-GB" sz="2400" dirty="0">
                <a:solidFill>
                  <a:srgbClr val="004C93"/>
                </a:solidFill>
                <a:cs typeface="Biome" panose="020B0503030204020804" pitchFamily="34" charset="0"/>
              </a:rPr>
              <a:t>Poorer neighbourhoods in cities</a:t>
            </a:r>
          </a:p>
          <a:p>
            <a:pPr marL="342900" indent="-342900">
              <a:buFont typeface="Arial" panose="020B0604020202020204" pitchFamily="34" charset="0"/>
              <a:buChar char="•"/>
            </a:pPr>
            <a:r>
              <a:rPr lang="en-GB" sz="2400" dirty="0">
                <a:solidFill>
                  <a:srgbClr val="004C93"/>
                </a:solidFill>
                <a:cs typeface="Biome" panose="020B0503030204020804" pitchFamily="34" charset="0"/>
              </a:rPr>
              <a:t>Rural areas</a:t>
            </a:r>
          </a:p>
          <a:p>
            <a:endParaRPr lang="en-GB" sz="2400" dirty="0">
              <a:solidFill>
                <a:srgbClr val="004C93"/>
              </a:solidFill>
              <a:cs typeface="Biome" panose="020B0503030204020804" pitchFamily="34" charset="0"/>
            </a:endParaRPr>
          </a:p>
          <a:p>
            <a:pPr lvl="1"/>
            <a:endParaRPr lang="en-GB" sz="2400" dirty="0">
              <a:solidFill>
                <a:srgbClr val="004C93"/>
              </a:solidFill>
              <a:cs typeface="Biome" panose="020B0503030204020804" pitchFamily="34" charset="0"/>
            </a:endParaRPr>
          </a:p>
        </p:txBody>
      </p:sp>
      <p:pic>
        <p:nvPicPr>
          <p:cNvPr id="5" name="Picture 4">
            <a:extLst>
              <a:ext uri="{FF2B5EF4-FFF2-40B4-BE49-F238E27FC236}">
                <a16:creationId xmlns:a16="http://schemas.microsoft.com/office/drawing/2014/main" id="{2DDB3EA7-26BE-BF02-5445-8C998FD449CE}"/>
              </a:ext>
            </a:extLst>
          </p:cNvPr>
          <p:cNvPicPr>
            <a:picLocks noChangeAspect="1"/>
          </p:cNvPicPr>
          <p:nvPr/>
        </p:nvPicPr>
        <p:blipFill>
          <a:blip r:embed="rId4"/>
          <a:stretch>
            <a:fillRect/>
          </a:stretch>
        </p:blipFill>
        <p:spPr>
          <a:xfrm>
            <a:off x="6227796" y="-6349"/>
            <a:ext cx="5959442" cy="6871658"/>
          </a:xfrm>
          <a:prstGeom prst="rect">
            <a:avLst/>
          </a:prstGeom>
          <a:ln w="76200">
            <a:noFill/>
          </a:ln>
        </p:spPr>
      </p:pic>
    </p:spTree>
    <p:extLst>
      <p:ext uri="{BB962C8B-B14F-4D97-AF65-F5344CB8AC3E}">
        <p14:creationId xmlns:p14="http://schemas.microsoft.com/office/powerpoint/2010/main" val="2314279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0BAEC-48EF-E5D6-FFC5-5E3C295925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B9477DA-502E-CFB0-A3AE-2CF76F588810}"/>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79B28491-B307-23A1-A3DE-B88C73169E82}"/>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Action plan</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67D4D4CE-455B-CB7C-C48F-4CE134F29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12" name="Rectangle: Rounded Corners 11">
            <a:extLst>
              <a:ext uri="{FF2B5EF4-FFF2-40B4-BE49-F238E27FC236}">
                <a16:creationId xmlns:a16="http://schemas.microsoft.com/office/drawing/2014/main" id="{E827544F-82CD-88DF-0FF0-A7F9C151B9D1}"/>
              </a:ext>
            </a:extLst>
          </p:cNvPr>
          <p:cNvSpPr/>
          <p:nvPr/>
        </p:nvSpPr>
        <p:spPr>
          <a:xfrm>
            <a:off x="228599"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Understand</a:t>
            </a:r>
            <a:endParaRPr lang="en-NL" dirty="0">
              <a:solidFill>
                <a:srgbClr val="003C74"/>
              </a:solidFill>
            </a:endParaRPr>
          </a:p>
        </p:txBody>
      </p:sp>
      <p:sp>
        <p:nvSpPr>
          <p:cNvPr id="27" name="TextBox 26">
            <a:extLst>
              <a:ext uri="{FF2B5EF4-FFF2-40B4-BE49-F238E27FC236}">
                <a16:creationId xmlns:a16="http://schemas.microsoft.com/office/drawing/2014/main" id="{4FD21271-BE59-5C0C-6FAC-C84E2229523E}"/>
              </a:ext>
            </a:extLst>
          </p:cNvPr>
          <p:cNvSpPr txBox="1"/>
          <p:nvPr/>
        </p:nvSpPr>
        <p:spPr>
          <a:xfrm>
            <a:off x="228599" y="3148623"/>
            <a:ext cx="5695435" cy="2308324"/>
          </a:xfrm>
          <a:prstGeom prst="rect">
            <a:avLst/>
          </a:prstGeom>
          <a:noFill/>
        </p:spPr>
        <p:txBody>
          <a:bodyPr wrap="square" rtlCol="0">
            <a:spAutoFit/>
          </a:bodyPr>
          <a:lstStyle/>
          <a:p>
            <a:r>
              <a:rPr lang="en-GB" sz="2400" dirty="0">
                <a:solidFill>
                  <a:srgbClr val="004C93"/>
                </a:solidFill>
                <a:cs typeface="Biome" panose="020B0503030204020804" pitchFamily="34" charset="0"/>
              </a:rPr>
              <a:t>Small research project:</a:t>
            </a:r>
          </a:p>
          <a:p>
            <a:pPr algn="ctr"/>
            <a:r>
              <a:rPr lang="en-GB" sz="2400" dirty="0">
                <a:solidFill>
                  <a:srgbClr val="004C93"/>
                </a:solidFill>
                <a:cs typeface="Biome" panose="020B0503030204020804" pitchFamily="34" charset="0"/>
              </a:rPr>
              <a:t>Why do we miss schools in </a:t>
            </a:r>
          </a:p>
          <a:p>
            <a:pPr algn="ctr"/>
            <a:r>
              <a:rPr lang="en-GB" sz="2400" dirty="0">
                <a:solidFill>
                  <a:srgbClr val="004C93"/>
                </a:solidFill>
                <a:cs typeface="Biome" panose="020B0503030204020804" pitchFamily="34" charset="0"/>
              </a:rPr>
              <a:t>cities and rural areas?</a:t>
            </a:r>
          </a:p>
          <a:p>
            <a:endParaRPr lang="en-GB" sz="2400" dirty="0">
              <a:solidFill>
                <a:srgbClr val="004C93"/>
              </a:solidFill>
              <a:cs typeface="Biome" panose="020B0503030204020804" pitchFamily="34" charset="0"/>
            </a:endParaRPr>
          </a:p>
          <a:p>
            <a:pPr marL="342900" indent="-342900">
              <a:buFont typeface="Arial" panose="020B0604020202020204" pitchFamily="34" charset="0"/>
              <a:buChar char="•"/>
            </a:pPr>
            <a:r>
              <a:rPr lang="en-GB" sz="2400" dirty="0">
                <a:solidFill>
                  <a:srgbClr val="004C93"/>
                </a:solidFill>
                <a:cs typeface="Biome" panose="020B0503030204020804" pitchFamily="34" charset="0"/>
              </a:rPr>
              <a:t>Survey of schools in target areas</a:t>
            </a:r>
          </a:p>
          <a:p>
            <a:pPr lvl="1"/>
            <a:endParaRPr lang="en-GB" sz="2400" dirty="0">
              <a:solidFill>
                <a:srgbClr val="004C93"/>
              </a:solidFill>
              <a:cs typeface="Biome" panose="020B0503030204020804" pitchFamily="34" charset="0"/>
            </a:endParaRPr>
          </a:p>
        </p:txBody>
      </p:sp>
      <p:sp>
        <p:nvSpPr>
          <p:cNvPr id="28" name="TextBox 27">
            <a:extLst>
              <a:ext uri="{FF2B5EF4-FFF2-40B4-BE49-F238E27FC236}">
                <a16:creationId xmlns:a16="http://schemas.microsoft.com/office/drawing/2014/main" id="{80EEE4B5-BE67-00A5-0FCF-B6D829F9A950}"/>
              </a:ext>
            </a:extLst>
          </p:cNvPr>
          <p:cNvSpPr txBox="1"/>
          <p:nvPr/>
        </p:nvSpPr>
        <p:spPr>
          <a:xfrm>
            <a:off x="6429893" y="3148623"/>
            <a:ext cx="5695435" cy="3416320"/>
          </a:xfrm>
          <a:prstGeom prst="rect">
            <a:avLst/>
          </a:prstGeom>
          <a:noFill/>
        </p:spPr>
        <p:txBody>
          <a:bodyPr wrap="square" rtlCol="0">
            <a:spAutoFit/>
          </a:bodyPr>
          <a:lstStyle/>
          <a:p>
            <a:r>
              <a:rPr lang="en-GB" sz="2400" dirty="0">
                <a:solidFill>
                  <a:srgbClr val="004C93"/>
                </a:solidFill>
                <a:cs typeface="Biome" panose="020B0503030204020804" pitchFamily="34" charset="0"/>
              </a:rPr>
              <a:t>Complex answer including:</a:t>
            </a:r>
          </a:p>
          <a:p>
            <a:pPr marL="342900" indent="-342900">
              <a:buFont typeface="Arial" panose="020B0604020202020204" pitchFamily="34" charset="0"/>
              <a:buChar char="•"/>
            </a:pPr>
            <a:r>
              <a:rPr lang="en-GB" sz="2400" dirty="0">
                <a:solidFill>
                  <a:srgbClr val="004C93"/>
                </a:solidFill>
                <a:cs typeface="Biome" panose="020B0503030204020804" pitchFamily="34" charset="0"/>
              </a:rPr>
              <a:t>Lack of resources (including time)</a:t>
            </a:r>
          </a:p>
          <a:p>
            <a:pPr marL="342900" indent="-342900">
              <a:buFont typeface="Arial" panose="020B0604020202020204" pitchFamily="34" charset="0"/>
              <a:buChar char="•"/>
            </a:pPr>
            <a:r>
              <a:rPr lang="en-GB" sz="2400" dirty="0">
                <a:solidFill>
                  <a:srgbClr val="004C93"/>
                </a:solidFill>
                <a:cs typeface="Biome" panose="020B0503030204020804" pitchFamily="34" charset="0"/>
              </a:rPr>
              <a:t>Project not known</a:t>
            </a:r>
          </a:p>
          <a:p>
            <a:pPr marL="342900" indent="-342900">
              <a:buFont typeface="Arial" panose="020B0604020202020204" pitchFamily="34" charset="0"/>
              <a:buChar char="•"/>
            </a:pPr>
            <a:r>
              <a:rPr lang="en-GB" sz="2400" dirty="0">
                <a:solidFill>
                  <a:srgbClr val="004C93"/>
                </a:solidFill>
                <a:cs typeface="Biome" panose="020B0503030204020804" pitchFamily="34" charset="0"/>
              </a:rPr>
              <a:t>Incorrect perceptions (‘my area is too far away’)</a:t>
            </a:r>
          </a:p>
          <a:p>
            <a:pPr marL="342900" indent="-342900">
              <a:buFont typeface="Arial" panose="020B0604020202020204" pitchFamily="34" charset="0"/>
              <a:buChar char="•"/>
            </a:pPr>
            <a:endParaRPr lang="en-GB" sz="2400" dirty="0">
              <a:solidFill>
                <a:srgbClr val="004C93"/>
              </a:solidFill>
              <a:cs typeface="Biome" panose="020B0503030204020804" pitchFamily="34" charset="0"/>
            </a:endParaRPr>
          </a:p>
          <a:p>
            <a:pPr marL="342900" indent="-342900">
              <a:buFont typeface="Arial" panose="020B0604020202020204" pitchFamily="34" charset="0"/>
              <a:buChar char="•"/>
            </a:pPr>
            <a:endParaRPr lang="en-GB" sz="2400" dirty="0">
              <a:solidFill>
                <a:srgbClr val="004C93"/>
              </a:solidFill>
              <a:cs typeface="Biome" panose="020B0503030204020804" pitchFamily="34" charset="0"/>
            </a:endParaRPr>
          </a:p>
          <a:p>
            <a:endParaRPr lang="en-GB" sz="2400" dirty="0">
              <a:solidFill>
                <a:srgbClr val="004C93"/>
              </a:solidFill>
              <a:cs typeface="Biome" panose="020B0503030204020804" pitchFamily="34" charset="0"/>
            </a:endParaRPr>
          </a:p>
          <a:p>
            <a:pPr lvl="1"/>
            <a:endParaRPr lang="en-GB" sz="2400" dirty="0">
              <a:solidFill>
                <a:srgbClr val="004C93"/>
              </a:solidFill>
              <a:cs typeface="Biome" panose="020B0503030204020804" pitchFamily="34" charset="0"/>
            </a:endParaRPr>
          </a:p>
        </p:txBody>
      </p:sp>
    </p:spTree>
    <p:extLst>
      <p:ext uri="{BB962C8B-B14F-4D97-AF65-F5344CB8AC3E}">
        <p14:creationId xmlns:p14="http://schemas.microsoft.com/office/powerpoint/2010/main" val="33403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68DFB-8436-BC0F-27FD-9115E1139FC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FD5ECD4-29AF-7F4B-717E-F657ED59FF63}"/>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E3E08222-3014-B83E-9CFD-89A3476DFA8D}"/>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Action plan</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2263F9AD-1114-CFC7-D372-4E741CBEC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12" name="Rectangle: Rounded Corners 11">
            <a:extLst>
              <a:ext uri="{FF2B5EF4-FFF2-40B4-BE49-F238E27FC236}">
                <a16:creationId xmlns:a16="http://schemas.microsoft.com/office/drawing/2014/main" id="{9CB44EFB-0E42-A7EE-A847-B9D80880B75E}"/>
              </a:ext>
            </a:extLst>
          </p:cNvPr>
          <p:cNvSpPr/>
          <p:nvPr/>
        </p:nvSpPr>
        <p:spPr>
          <a:xfrm>
            <a:off x="228599"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Understand</a:t>
            </a:r>
            <a:endParaRPr lang="en-NL" dirty="0">
              <a:solidFill>
                <a:srgbClr val="003C74"/>
              </a:solidFill>
            </a:endParaRPr>
          </a:p>
        </p:txBody>
      </p:sp>
      <p:sp>
        <p:nvSpPr>
          <p:cNvPr id="13" name="Rectangle: Rounded Corners 12">
            <a:extLst>
              <a:ext uri="{FF2B5EF4-FFF2-40B4-BE49-F238E27FC236}">
                <a16:creationId xmlns:a16="http://schemas.microsoft.com/office/drawing/2014/main" id="{E9DB8A40-F8FE-D470-8B71-02BE696E3BEC}"/>
              </a:ext>
            </a:extLst>
          </p:cNvPr>
          <p:cNvSpPr/>
          <p:nvPr/>
        </p:nvSpPr>
        <p:spPr>
          <a:xfrm>
            <a:off x="2759868"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Build capacity</a:t>
            </a:r>
            <a:endParaRPr lang="en-NL" dirty="0">
              <a:solidFill>
                <a:srgbClr val="003C74"/>
              </a:solidFill>
            </a:endParaRPr>
          </a:p>
        </p:txBody>
      </p:sp>
      <p:cxnSp>
        <p:nvCxnSpPr>
          <p:cNvPr id="20" name="Straight Arrow Connector 19">
            <a:extLst>
              <a:ext uri="{FF2B5EF4-FFF2-40B4-BE49-F238E27FC236}">
                <a16:creationId xmlns:a16="http://schemas.microsoft.com/office/drawing/2014/main" id="{615A122A-6367-0998-8221-53EE5B50D744}"/>
              </a:ext>
            </a:extLst>
          </p:cNvPr>
          <p:cNvCxnSpPr>
            <a:cxnSpLocks/>
          </p:cNvCxnSpPr>
          <p:nvPr/>
        </p:nvCxnSpPr>
        <p:spPr>
          <a:xfrm>
            <a:off x="1943100" y="2241550"/>
            <a:ext cx="714375" cy="0"/>
          </a:xfrm>
          <a:prstGeom prst="straightConnector1">
            <a:avLst/>
          </a:prstGeom>
          <a:ln w="114300">
            <a:solidFill>
              <a:srgbClr val="004C93"/>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89F4C88-F136-3510-9454-E0088653F6BE}"/>
              </a:ext>
            </a:extLst>
          </p:cNvPr>
          <p:cNvSpPr txBox="1"/>
          <p:nvPr/>
        </p:nvSpPr>
        <p:spPr>
          <a:xfrm>
            <a:off x="228599" y="3148623"/>
            <a:ext cx="5695435" cy="2308324"/>
          </a:xfrm>
          <a:prstGeom prst="rect">
            <a:avLst/>
          </a:prstGeom>
          <a:noFill/>
        </p:spPr>
        <p:txBody>
          <a:bodyPr wrap="square" lIns="91440" tIns="45720" rIns="91440" bIns="45720" rtlCol="0" anchor="t">
            <a:spAutoFit/>
          </a:bodyPr>
          <a:lstStyle/>
          <a:p>
            <a:r>
              <a:rPr lang="en-GB" sz="2400" dirty="0">
                <a:solidFill>
                  <a:srgbClr val="004C93"/>
                </a:solidFill>
                <a:cs typeface="Biome" panose="020B0503030204020804" pitchFamily="34" charset="0"/>
              </a:rPr>
              <a:t>Funding for:</a:t>
            </a:r>
          </a:p>
          <a:p>
            <a:pPr marL="342900" indent="-342900">
              <a:buFont typeface="Arial" panose="020B0604020202020204" pitchFamily="34" charset="0"/>
              <a:buChar char="•"/>
            </a:pPr>
            <a:r>
              <a:rPr lang="en-GB" sz="2400" dirty="0">
                <a:solidFill>
                  <a:srgbClr val="004C93"/>
                </a:solidFill>
                <a:cs typeface="Biome"/>
              </a:rPr>
              <a:t>new planetarium</a:t>
            </a:r>
          </a:p>
          <a:p>
            <a:pPr marL="342900" indent="-342900">
              <a:buFont typeface="Arial" panose="020B0604020202020204" pitchFamily="34" charset="0"/>
              <a:buChar char="•"/>
            </a:pPr>
            <a:r>
              <a:rPr lang="en-GB" sz="2400" dirty="0">
                <a:solidFill>
                  <a:srgbClr val="004C93"/>
                </a:solidFill>
                <a:cs typeface="Biome" panose="020B0503030204020804" pitchFamily="34" charset="0"/>
              </a:rPr>
              <a:t>subsidised visits</a:t>
            </a:r>
          </a:p>
          <a:p>
            <a:pPr marL="342900" indent="-342900">
              <a:buFont typeface="Arial" panose="020B0604020202020204" pitchFamily="34" charset="0"/>
              <a:buChar char="•"/>
            </a:pPr>
            <a:r>
              <a:rPr lang="en-GB" sz="2400" dirty="0">
                <a:solidFill>
                  <a:srgbClr val="004C93"/>
                </a:solidFill>
                <a:cs typeface="Biome" panose="020B0503030204020804" pitchFamily="34" charset="0"/>
              </a:rPr>
              <a:t>special training for planetarium students</a:t>
            </a:r>
          </a:p>
          <a:p>
            <a:endParaRPr lang="en-GB" sz="2400" dirty="0">
              <a:solidFill>
                <a:srgbClr val="004C93"/>
              </a:solidFill>
              <a:cs typeface="Biome" panose="020B0503030204020804" pitchFamily="34" charset="0"/>
            </a:endParaRPr>
          </a:p>
          <a:p>
            <a:pPr lvl="1"/>
            <a:endParaRPr lang="en-GB" sz="2400" dirty="0">
              <a:solidFill>
                <a:srgbClr val="004C93"/>
              </a:solidFill>
              <a:cs typeface="Biome" panose="020B0503030204020804" pitchFamily="34" charset="0"/>
            </a:endParaRPr>
          </a:p>
        </p:txBody>
      </p:sp>
      <p:sp>
        <p:nvSpPr>
          <p:cNvPr id="6" name="TextBox 5">
            <a:extLst>
              <a:ext uri="{FF2B5EF4-FFF2-40B4-BE49-F238E27FC236}">
                <a16:creationId xmlns:a16="http://schemas.microsoft.com/office/drawing/2014/main" id="{89B269F0-120A-99D8-2006-8CE5CCD02213}"/>
              </a:ext>
            </a:extLst>
          </p:cNvPr>
          <p:cNvSpPr txBox="1"/>
          <p:nvPr/>
        </p:nvSpPr>
        <p:spPr>
          <a:xfrm>
            <a:off x="6429894" y="3148623"/>
            <a:ext cx="3979872" cy="1200329"/>
          </a:xfrm>
          <a:prstGeom prst="rect">
            <a:avLst/>
          </a:prstGeom>
          <a:noFill/>
        </p:spPr>
        <p:txBody>
          <a:bodyPr wrap="square" rtlCol="0">
            <a:spAutoFit/>
          </a:bodyPr>
          <a:lstStyle/>
          <a:p>
            <a:r>
              <a:rPr lang="en-GB" sz="2400" dirty="0">
                <a:solidFill>
                  <a:srgbClr val="004C93"/>
                </a:solidFill>
                <a:cs typeface="Biome" panose="020B0503030204020804" pitchFamily="34" charset="0"/>
              </a:rPr>
              <a:t>Thanks to:</a:t>
            </a:r>
          </a:p>
          <a:p>
            <a:endParaRPr lang="en-GB" sz="2400" dirty="0">
              <a:solidFill>
                <a:srgbClr val="004C93"/>
              </a:solidFill>
              <a:cs typeface="Biome" panose="020B0503030204020804" pitchFamily="34" charset="0"/>
            </a:endParaRPr>
          </a:p>
          <a:p>
            <a:pPr lvl="1"/>
            <a:endParaRPr lang="en-GB" sz="2400" dirty="0">
              <a:solidFill>
                <a:srgbClr val="004C93"/>
              </a:solidFill>
              <a:cs typeface="Biome" panose="020B0503030204020804" pitchFamily="34" charset="0"/>
            </a:endParaRPr>
          </a:p>
        </p:txBody>
      </p:sp>
      <p:pic>
        <p:nvPicPr>
          <p:cNvPr id="1026" name="Picture 2">
            <a:extLst>
              <a:ext uri="{FF2B5EF4-FFF2-40B4-BE49-F238E27FC236}">
                <a16:creationId xmlns:a16="http://schemas.microsoft.com/office/drawing/2014/main" id="{5FC180D5-7F02-7BD8-3EDC-84FD781426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425" y="3999301"/>
            <a:ext cx="2933676" cy="606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WA-wecom grant for our ADHDplaza project – Research group 'Strengths,  positive aspects and resilience factors in neurodevelopmental conditions'">
            <a:extLst>
              <a:ext uri="{FF2B5EF4-FFF2-40B4-BE49-F238E27FC236}">
                <a16:creationId xmlns:a16="http://schemas.microsoft.com/office/drawing/2014/main" id="{A3C3BFA6-BC51-D90D-BF2C-E2ECD2A0E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4989325"/>
            <a:ext cx="711791" cy="1152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E54289-359C-069D-DD68-123CD46464F8}"/>
              </a:ext>
            </a:extLst>
          </p:cNvPr>
          <p:cNvSpPr txBox="1"/>
          <p:nvPr/>
        </p:nvSpPr>
        <p:spPr>
          <a:xfrm>
            <a:off x="9966561" y="3864060"/>
            <a:ext cx="2225439" cy="1569660"/>
          </a:xfrm>
          <a:prstGeom prst="rect">
            <a:avLst/>
          </a:prstGeom>
          <a:noFill/>
        </p:spPr>
        <p:txBody>
          <a:bodyPr wrap="square" rtlCol="0">
            <a:spAutoFit/>
          </a:bodyPr>
          <a:lstStyle/>
          <a:p>
            <a:r>
              <a:rPr lang="en-GB" sz="2400" dirty="0">
                <a:solidFill>
                  <a:srgbClr val="004C93"/>
                </a:solidFill>
                <a:cs typeface="Biome" panose="020B0503030204020804" pitchFamily="34" charset="0"/>
              </a:rPr>
              <a:t>sponsorship of new dome</a:t>
            </a:r>
          </a:p>
          <a:p>
            <a:endParaRPr lang="en-GB" sz="2400" dirty="0">
              <a:solidFill>
                <a:srgbClr val="004C93"/>
              </a:solidFill>
              <a:cs typeface="Biome" panose="020B0503030204020804" pitchFamily="34" charset="0"/>
            </a:endParaRPr>
          </a:p>
          <a:p>
            <a:pPr lvl="1"/>
            <a:endParaRPr lang="en-GB" sz="2400" dirty="0">
              <a:solidFill>
                <a:srgbClr val="004C93"/>
              </a:solidFill>
              <a:cs typeface="Biome" panose="020B0503030204020804" pitchFamily="34" charset="0"/>
            </a:endParaRPr>
          </a:p>
        </p:txBody>
      </p:sp>
      <p:sp>
        <p:nvSpPr>
          <p:cNvPr id="9" name="TextBox 8">
            <a:extLst>
              <a:ext uri="{FF2B5EF4-FFF2-40B4-BE49-F238E27FC236}">
                <a16:creationId xmlns:a16="http://schemas.microsoft.com/office/drawing/2014/main" id="{8D3408C0-292D-4DFD-D4DB-11FA9989437B}"/>
              </a:ext>
            </a:extLst>
          </p:cNvPr>
          <p:cNvSpPr txBox="1"/>
          <p:nvPr/>
        </p:nvSpPr>
        <p:spPr>
          <a:xfrm>
            <a:off x="7744676" y="5064389"/>
            <a:ext cx="3745393" cy="1569660"/>
          </a:xfrm>
          <a:prstGeom prst="rect">
            <a:avLst/>
          </a:prstGeom>
          <a:noFill/>
        </p:spPr>
        <p:txBody>
          <a:bodyPr wrap="square" rtlCol="0">
            <a:spAutoFit/>
          </a:bodyPr>
          <a:lstStyle/>
          <a:p>
            <a:r>
              <a:rPr lang="en-GB" sz="2400" dirty="0">
                <a:solidFill>
                  <a:srgbClr val="004C93"/>
                </a:solidFill>
                <a:cs typeface="Biome" panose="020B0503030204020804" pitchFamily="34" charset="0"/>
              </a:rPr>
              <a:t>NWO-NWA Science Communication grant</a:t>
            </a:r>
          </a:p>
          <a:p>
            <a:endParaRPr lang="en-GB" sz="2400" dirty="0">
              <a:solidFill>
                <a:srgbClr val="004C93"/>
              </a:solidFill>
              <a:cs typeface="Biome" panose="020B0503030204020804" pitchFamily="34" charset="0"/>
            </a:endParaRPr>
          </a:p>
          <a:p>
            <a:pPr lvl="1"/>
            <a:endParaRPr lang="en-GB" sz="2400" dirty="0">
              <a:solidFill>
                <a:srgbClr val="004C93"/>
              </a:solidFill>
              <a:cs typeface="Biome" panose="020B0503030204020804" pitchFamily="34" charset="0"/>
            </a:endParaRPr>
          </a:p>
        </p:txBody>
      </p:sp>
    </p:spTree>
    <p:extLst>
      <p:ext uri="{BB962C8B-B14F-4D97-AF65-F5344CB8AC3E}">
        <p14:creationId xmlns:p14="http://schemas.microsoft.com/office/powerpoint/2010/main" val="421324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left)">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wipe(left)">
                                      <p:cBhvr>
                                        <p:cTn id="32" dur="500"/>
                                        <p:tgtEl>
                                          <p:spTgt spid="1026"/>
                                        </p:tgtEl>
                                      </p:cBhvr>
                                    </p:animEffect>
                                  </p:childTnLst>
                                </p:cTn>
                              </p:par>
                              <p:par>
                                <p:cTn id="33" presetID="22" presetClass="entr" presetSubtype="8"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wipe(left)">
                                      <p:cBhvr>
                                        <p:cTn id="35" dur="500"/>
                                        <p:tgtEl>
                                          <p:spTgt spid="102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allAtOnce"/>
      <p:bldP spid="6" grpId="0" build="allAtOnce"/>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E851-7AD7-F810-9B50-514CE4ABD18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CC4DBB-EE54-563F-EF8F-75DB7F1979D2}"/>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78D50EF0-7789-33A9-3A78-9777D50E8DBD}"/>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Action plan</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A8377B00-B842-E3D8-76E8-FCB7541BB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12" name="Rectangle: Rounded Corners 11">
            <a:extLst>
              <a:ext uri="{FF2B5EF4-FFF2-40B4-BE49-F238E27FC236}">
                <a16:creationId xmlns:a16="http://schemas.microsoft.com/office/drawing/2014/main" id="{4D3F6538-8317-4FE6-03FF-15D37CD2F3D8}"/>
              </a:ext>
            </a:extLst>
          </p:cNvPr>
          <p:cNvSpPr/>
          <p:nvPr/>
        </p:nvSpPr>
        <p:spPr>
          <a:xfrm>
            <a:off x="228599"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Understand</a:t>
            </a:r>
            <a:endParaRPr lang="en-NL" dirty="0">
              <a:solidFill>
                <a:srgbClr val="003C74"/>
              </a:solidFill>
            </a:endParaRPr>
          </a:p>
        </p:txBody>
      </p:sp>
      <p:sp>
        <p:nvSpPr>
          <p:cNvPr id="13" name="Rectangle: Rounded Corners 12">
            <a:extLst>
              <a:ext uri="{FF2B5EF4-FFF2-40B4-BE49-F238E27FC236}">
                <a16:creationId xmlns:a16="http://schemas.microsoft.com/office/drawing/2014/main" id="{FA83B4CA-B2C8-F8F7-F6FD-50ED5241F9BA}"/>
              </a:ext>
            </a:extLst>
          </p:cNvPr>
          <p:cNvSpPr/>
          <p:nvPr/>
        </p:nvSpPr>
        <p:spPr>
          <a:xfrm>
            <a:off x="2759868"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Build capacity</a:t>
            </a:r>
            <a:endParaRPr lang="en-NL" dirty="0">
              <a:solidFill>
                <a:srgbClr val="003C74"/>
              </a:solidFill>
            </a:endParaRPr>
          </a:p>
        </p:txBody>
      </p:sp>
      <p:sp>
        <p:nvSpPr>
          <p:cNvPr id="14" name="Rectangle: Rounded Corners 13">
            <a:extLst>
              <a:ext uri="{FF2B5EF4-FFF2-40B4-BE49-F238E27FC236}">
                <a16:creationId xmlns:a16="http://schemas.microsoft.com/office/drawing/2014/main" id="{CDFECA6D-FFF1-BF23-0E10-44B16EFEEADC}"/>
              </a:ext>
            </a:extLst>
          </p:cNvPr>
          <p:cNvSpPr/>
          <p:nvPr/>
        </p:nvSpPr>
        <p:spPr>
          <a:xfrm>
            <a:off x="5291137"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Intervention (cities)</a:t>
            </a:r>
            <a:endParaRPr lang="en-NL" dirty="0">
              <a:solidFill>
                <a:srgbClr val="003C74"/>
              </a:solidFill>
            </a:endParaRPr>
          </a:p>
        </p:txBody>
      </p:sp>
      <p:cxnSp>
        <p:nvCxnSpPr>
          <p:cNvPr id="20" name="Straight Arrow Connector 19">
            <a:extLst>
              <a:ext uri="{FF2B5EF4-FFF2-40B4-BE49-F238E27FC236}">
                <a16:creationId xmlns:a16="http://schemas.microsoft.com/office/drawing/2014/main" id="{AE90E7EF-DDBF-031E-3AF2-45F0883FD467}"/>
              </a:ext>
            </a:extLst>
          </p:cNvPr>
          <p:cNvCxnSpPr>
            <a:cxnSpLocks/>
          </p:cNvCxnSpPr>
          <p:nvPr/>
        </p:nvCxnSpPr>
        <p:spPr>
          <a:xfrm>
            <a:off x="1943100" y="2241550"/>
            <a:ext cx="714375" cy="0"/>
          </a:xfrm>
          <a:prstGeom prst="straightConnector1">
            <a:avLst/>
          </a:prstGeom>
          <a:ln w="114300">
            <a:solidFill>
              <a:srgbClr val="004C9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E36CEE3-0DA8-A551-957D-D7CC9731A196}"/>
              </a:ext>
            </a:extLst>
          </p:cNvPr>
          <p:cNvCxnSpPr>
            <a:cxnSpLocks/>
          </p:cNvCxnSpPr>
          <p:nvPr/>
        </p:nvCxnSpPr>
        <p:spPr>
          <a:xfrm>
            <a:off x="4495800" y="2241550"/>
            <a:ext cx="714375" cy="0"/>
          </a:xfrm>
          <a:prstGeom prst="straightConnector1">
            <a:avLst/>
          </a:prstGeom>
          <a:ln w="114300">
            <a:solidFill>
              <a:srgbClr val="004C93"/>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BFAB5B8-4033-DCB2-0F5B-815630DFAA70}"/>
              </a:ext>
            </a:extLst>
          </p:cNvPr>
          <p:cNvSpPr txBox="1"/>
          <p:nvPr/>
        </p:nvSpPr>
        <p:spPr>
          <a:xfrm>
            <a:off x="228599" y="3148623"/>
            <a:ext cx="5695435" cy="1569660"/>
          </a:xfrm>
          <a:prstGeom prst="rect">
            <a:avLst/>
          </a:prstGeom>
          <a:noFill/>
        </p:spPr>
        <p:txBody>
          <a:bodyPr wrap="square" lIns="91440" tIns="45720" rIns="91440" bIns="45720" rtlCol="0" anchor="t">
            <a:spAutoFit/>
          </a:bodyPr>
          <a:lstStyle/>
          <a:p>
            <a:r>
              <a:rPr lang="en-GB" sz="2400" dirty="0">
                <a:solidFill>
                  <a:srgbClr val="004C93"/>
                </a:solidFill>
                <a:cs typeface="Biome" panose="020B0503030204020804" pitchFamily="34" charset="0"/>
              </a:rPr>
              <a:t>Targeted visits to schools in poorer neighbourhoods in cities</a:t>
            </a:r>
          </a:p>
          <a:p>
            <a:pPr marL="342900" indent="-342900">
              <a:buFont typeface="Arial" panose="020B0604020202020204" pitchFamily="34" charset="0"/>
              <a:buChar char="•"/>
            </a:pPr>
            <a:r>
              <a:rPr lang="en-GB" sz="2400" dirty="0">
                <a:solidFill>
                  <a:srgbClr val="004C93"/>
                </a:solidFill>
                <a:cs typeface="Biome" panose="020B0503030204020804" pitchFamily="34" charset="0"/>
              </a:rPr>
              <a:t>Primary schools</a:t>
            </a:r>
          </a:p>
          <a:p>
            <a:pPr marL="342900" indent="-342900">
              <a:buFont typeface="Arial" panose="020B0604020202020204" pitchFamily="34" charset="0"/>
              <a:buChar char="•"/>
            </a:pPr>
            <a:r>
              <a:rPr lang="en-GB" sz="2400">
                <a:solidFill>
                  <a:srgbClr val="004C93"/>
                </a:solidFill>
                <a:cs typeface="Biome"/>
              </a:rPr>
              <a:t>‘Weekend’ schools</a:t>
            </a:r>
            <a:endParaRPr lang="en-GB" sz="2400">
              <a:solidFill>
                <a:srgbClr val="004C93"/>
              </a:solidFill>
              <a:ea typeface="Calibri"/>
              <a:cs typeface="Biome"/>
            </a:endParaRPr>
          </a:p>
        </p:txBody>
      </p:sp>
      <p:sp>
        <p:nvSpPr>
          <p:cNvPr id="6" name="TextBox 5">
            <a:extLst>
              <a:ext uri="{FF2B5EF4-FFF2-40B4-BE49-F238E27FC236}">
                <a16:creationId xmlns:a16="http://schemas.microsoft.com/office/drawing/2014/main" id="{E1AB1524-9BD6-EEBE-10BF-D6A85546C4BB}"/>
              </a:ext>
            </a:extLst>
          </p:cNvPr>
          <p:cNvSpPr txBox="1"/>
          <p:nvPr/>
        </p:nvSpPr>
        <p:spPr>
          <a:xfrm>
            <a:off x="6429893" y="3148623"/>
            <a:ext cx="5695435" cy="1569660"/>
          </a:xfrm>
          <a:prstGeom prst="rect">
            <a:avLst/>
          </a:prstGeom>
          <a:noFill/>
        </p:spPr>
        <p:txBody>
          <a:bodyPr wrap="square" rtlCol="0">
            <a:spAutoFit/>
          </a:bodyPr>
          <a:lstStyle/>
          <a:p>
            <a:r>
              <a:rPr lang="en-GB" sz="2400" dirty="0">
                <a:solidFill>
                  <a:srgbClr val="004C93"/>
                </a:solidFill>
                <a:cs typeface="Biome" panose="020B0503030204020804" pitchFamily="34" charset="0"/>
              </a:rPr>
              <a:t>Structural collaboration with IMC </a:t>
            </a:r>
            <a:r>
              <a:rPr lang="en-GB" sz="2400" dirty="0" err="1">
                <a:solidFill>
                  <a:srgbClr val="004C93"/>
                </a:solidFill>
                <a:cs typeface="Biome" panose="020B0503030204020804" pitchFamily="34" charset="0"/>
              </a:rPr>
              <a:t>Weekendschool</a:t>
            </a:r>
            <a:endParaRPr lang="en-GB" sz="2400" dirty="0">
              <a:solidFill>
                <a:srgbClr val="004C93"/>
              </a:solidFill>
              <a:cs typeface="Biome" panose="020B0503030204020804" pitchFamily="34" charset="0"/>
            </a:endParaRPr>
          </a:p>
          <a:p>
            <a:endParaRPr lang="en-GB" sz="2400" dirty="0">
              <a:solidFill>
                <a:srgbClr val="004C93"/>
              </a:solidFill>
              <a:cs typeface="Biome" panose="020B0503030204020804" pitchFamily="34" charset="0"/>
            </a:endParaRPr>
          </a:p>
          <a:p>
            <a:pPr lvl="1"/>
            <a:endParaRPr lang="en-GB" sz="2400" dirty="0">
              <a:solidFill>
                <a:srgbClr val="004C93"/>
              </a:solidFill>
              <a:cs typeface="Biome" panose="020B0503030204020804" pitchFamily="34" charset="0"/>
            </a:endParaRPr>
          </a:p>
        </p:txBody>
      </p:sp>
      <p:pic>
        <p:nvPicPr>
          <p:cNvPr id="2050" name="Picture 2" descr="IMC Weekendschool - ToekomstExpeditie">
            <a:extLst>
              <a:ext uri="{FF2B5EF4-FFF2-40B4-BE49-F238E27FC236}">
                <a16:creationId xmlns:a16="http://schemas.microsoft.com/office/drawing/2014/main" id="{CC2B997B-43B0-19E2-463E-7B73E2C76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4161681"/>
            <a:ext cx="4197868" cy="19142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78DA50-CB8E-7B08-65A3-6868984AD54C}"/>
              </a:ext>
            </a:extLst>
          </p:cNvPr>
          <p:cNvSpPr txBox="1"/>
          <p:nvPr/>
        </p:nvSpPr>
        <p:spPr>
          <a:xfrm>
            <a:off x="202405" y="5086961"/>
            <a:ext cx="5695435" cy="156966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400">
                <a:solidFill>
                  <a:srgbClr val="004C93"/>
                </a:solidFill>
                <a:cs typeface="Biome"/>
              </a:rPr>
              <a:t>New training for students</a:t>
            </a:r>
            <a:endParaRPr lang="en-US">
              <a:cs typeface="Biome"/>
            </a:endParaRPr>
          </a:p>
          <a:p>
            <a:pPr marL="342900" indent="-342900">
              <a:buFont typeface="Arial" panose="020B0604020202020204" pitchFamily="34" charset="0"/>
              <a:buChar char="•"/>
            </a:pPr>
            <a:r>
              <a:rPr lang="en-GB" sz="2400" dirty="0">
                <a:solidFill>
                  <a:srgbClr val="004C93"/>
                </a:solidFill>
                <a:cs typeface="Biome" panose="020B0503030204020804" pitchFamily="34" charset="0"/>
              </a:rPr>
              <a:t>Reach:</a:t>
            </a:r>
          </a:p>
          <a:p>
            <a:pPr marL="800100" lvl="1" indent="-342900">
              <a:buFont typeface="Arial" panose="020B0604020202020204" pitchFamily="34" charset="0"/>
              <a:buChar char="•"/>
            </a:pPr>
            <a:r>
              <a:rPr lang="en-GB" sz="2400">
                <a:solidFill>
                  <a:srgbClr val="004C93"/>
                </a:solidFill>
                <a:cs typeface="Biome"/>
              </a:rPr>
              <a:t>~ 35 locations</a:t>
            </a:r>
            <a:endParaRPr lang="en-GB" sz="2400">
              <a:solidFill>
                <a:srgbClr val="004C93"/>
              </a:solidFill>
              <a:ea typeface="Calibri"/>
              <a:cs typeface="Biome"/>
            </a:endParaRPr>
          </a:p>
          <a:p>
            <a:pPr marL="800100" lvl="1" indent="-342900">
              <a:buFont typeface="Arial" panose="020B0604020202020204" pitchFamily="34" charset="0"/>
              <a:buChar char="•"/>
            </a:pPr>
            <a:r>
              <a:rPr lang="en-GB" sz="2400">
                <a:solidFill>
                  <a:srgbClr val="004C93"/>
                </a:solidFill>
                <a:cs typeface="Biome"/>
              </a:rPr>
              <a:t>~ 1600 students / 70</a:t>
            </a:r>
            <a:r>
              <a:rPr lang="en-GB" sz="2400" dirty="0">
                <a:solidFill>
                  <a:srgbClr val="004C93"/>
                </a:solidFill>
                <a:cs typeface="Biome"/>
              </a:rPr>
              <a:t> teachers</a:t>
            </a:r>
            <a:endParaRPr lang="en-GB" sz="2400" dirty="0">
              <a:solidFill>
                <a:srgbClr val="004C93"/>
              </a:solidFill>
              <a:ea typeface="Calibri"/>
              <a:cs typeface="Biome"/>
            </a:endParaRPr>
          </a:p>
        </p:txBody>
      </p:sp>
    </p:spTree>
    <p:extLst>
      <p:ext uri="{BB962C8B-B14F-4D97-AF65-F5344CB8AC3E}">
        <p14:creationId xmlns:p14="http://schemas.microsoft.com/office/powerpoint/2010/main" val="15410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wipe(left)">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left)">
                                      <p:cBhvr>
                                        <p:cTn id="34" dur="500"/>
                                        <p:tgtEl>
                                          <p:spTgt spid="8">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wipe(left)">
                                      <p:cBhvr>
                                        <p:cTn id="37" dur="500"/>
                                        <p:tgtEl>
                                          <p:spTgt spid="8">
                                            <p:txEl>
                                              <p:pRg st="1" end="1"/>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wipe(left)">
                                      <p:cBhvr>
                                        <p:cTn id="40" dur="500"/>
                                        <p:tgtEl>
                                          <p:spTgt spid="8">
                                            <p:txEl>
                                              <p:pRg st="2" end="2"/>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wipe(left)">
                                      <p:cBhvr>
                                        <p:cTn id="4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build="allAtOnce"/>
      <p:bldP spid="6" grpId="0" build="allAtOnce"/>
      <p:bldP spid="8"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8EA5E-5329-160A-12B4-633A337C7C7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65DC5B-98CB-6A1D-D07A-EAFB590702C2}"/>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219B4ECF-EC6F-98C8-0CCD-75A892AEA3B6}"/>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Action plan</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8B38B883-BD1E-3D03-8210-CCE428D50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12" name="Rectangle: Rounded Corners 11">
            <a:extLst>
              <a:ext uri="{FF2B5EF4-FFF2-40B4-BE49-F238E27FC236}">
                <a16:creationId xmlns:a16="http://schemas.microsoft.com/office/drawing/2014/main" id="{D6403D40-83DE-AD55-53A1-52D7B81A4582}"/>
              </a:ext>
            </a:extLst>
          </p:cNvPr>
          <p:cNvSpPr/>
          <p:nvPr/>
        </p:nvSpPr>
        <p:spPr>
          <a:xfrm>
            <a:off x="228599"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Understand</a:t>
            </a:r>
            <a:endParaRPr lang="en-NL" dirty="0">
              <a:solidFill>
                <a:srgbClr val="003C74"/>
              </a:solidFill>
            </a:endParaRPr>
          </a:p>
        </p:txBody>
      </p:sp>
      <p:sp>
        <p:nvSpPr>
          <p:cNvPr id="13" name="Rectangle: Rounded Corners 12">
            <a:extLst>
              <a:ext uri="{FF2B5EF4-FFF2-40B4-BE49-F238E27FC236}">
                <a16:creationId xmlns:a16="http://schemas.microsoft.com/office/drawing/2014/main" id="{9C98305D-AA92-4B08-4570-B16A4ABE5D66}"/>
              </a:ext>
            </a:extLst>
          </p:cNvPr>
          <p:cNvSpPr/>
          <p:nvPr/>
        </p:nvSpPr>
        <p:spPr>
          <a:xfrm>
            <a:off x="2759868"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Build capacity</a:t>
            </a:r>
            <a:endParaRPr lang="en-NL" dirty="0">
              <a:solidFill>
                <a:srgbClr val="003C74"/>
              </a:solidFill>
            </a:endParaRPr>
          </a:p>
        </p:txBody>
      </p:sp>
      <p:sp>
        <p:nvSpPr>
          <p:cNvPr id="14" name="Rectangle: Rounded Corners 13">
            <a:extLst>
              <a:ext uri="{FF2B5EF4-FFF2-40B4-BE49-F238E27FC236}">
                <a16:creationId xmlns:a16="http://schemas.microsoft.com/office/drawing/2014/main" id="{EE5F8D40-B8D2-B796-E928-27CFB9D9E46B}"/>
              </a:ext>
            </a:extLst>
          </p:cNvPr>
          <p:cNvSpPr/>
          <p:nvPr/>
        </p:nvSpPr>
        <p:spPr>
          <a:xfrm>
            <a:off x="5291137"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Intervention (cities)</a:t>
            </a:r>
            <a:endParaRPr lang="en-NL" dirty="0">
              <a:solidFill>
                <a:srgbClr val="003C74"/>
              </a:solidFill>
            </a:endParaRPr>
          </a:p>
        </p:txBody>
      </p:sp>
      <p:cxnSp>
        <p:nvCxnSpPr>
          <p:cNvPr id="20" name="Straight Arrow Connector 19">
            <a:extLst>
              <a:ext uri="{FF2B5EF4-FFF2-40B4-BE49-F238E27FC236}">
                <a16:creationId xmlns:a16="http://schemas.microsoft.com/office/drawing/2014/main" id="{7F334FDF-BD3F-E0F4-119A-C8A76735C16D}"/>
              </a:ext>
            </a:extLst>
          </p:cNvPr>
          <p:cNvCxnSpPr>
            <a:cxnSpLocks/>
          </p:cNvCxnSpPr>
          <p:nvPr/>
        </p:nvCxnSpPr>
        <p:spPr>
          <a:xfrm>
            <a:off x="1943100" y="2241550"/>
            <a:ext cx="714375" cy="0"/>
          </a:xfrm>
          <a:prstGeom prst="straightConnector1">
            <a:avLst/>
          </a:prstGeom>
          <a:ln w="114300">
            <a:solidFill>
              <a:srgbClr val="004C9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0C58A5F-79AF-C6C4-8A9D-51778E193079}"/>
              </a:ext>
            </a:extLst>
          </p:cNvPr>
          <p:cNvCxnSpPr>
            <a:cxnSpLocks/>
          </p:cNvCxnSpPr>
          <p:nvPr/>
        </p:nvCxnSpPr>
        <p:spPr>
          <a:xfrm>
            <a:off x="4495800" y="2241550"/>
            <a:ext cx="714375" cy="0"/>
          </a:xfrm>
          <a:prstGeom prst="straightConnector1">
            <a:avLst/>
          </a:prstGeom>
          <a:ln w="114300">
            <a:solidFill>
              <a:srgbClr val="004C93"/>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BA7DC07-5FCD-A314-685A-FC3862A33A6D}"/>
              </a:ext>
            </a:extLst>
          </p:cNvPr>
          <p:cNvSpPr txBox="1"/>
          <p:nvPr/>
        </p:nvSpPr>
        <p:spPr>
          <a:xfrm>
            <a:off x="228599" y="3148623"/>
            <a:ext cx="5695435" cy="1938992"/>
          </a:xfrm>
          <a:prstGeom prst="rect">
            <a:avLst/>
          </a:prstGeom>
          <a:noFill/>
        </p:spPr>
        <p:txBody>
          <a:bodyPr wrap="square" rtlCol="0">
            <a:spAutoFit/>
          </a:bodyPr>
          <a:lstStyle/>
          <a:p>
            <a:r>
              <a:rPr lang="en-GB" sz="2400" dirty="0">
                <a:solidFill>
                  <a:srgbClr val="004C93"/>
                </a:solidFill>
                <a:cs typeface="Biome" panose="020B0503030204020804" pitchFamily="34" charset="0"/>
              </a:rPr>
              <a:t>Targeted visits to missed rural areas</a:t>
            </a:r>
          </a:p>
          <a:p>
            <a:pPr marL="342900" indent="-342900">
              <a:buFont typeface="Arial" panose="020B0604020202020204" pitchFamily="34" charset="0"/>
              <a:buChar char="•"/>
            </a:pPr>
            <a:r>
              <a:rPr lang="en-GB" sz="2400" dirty="0">
                <a:solidFill>
                  <a:srgbClr val="004C93"/>
                </a:solidFill>
                <a:cs typeface="Biome" panose="020B0503030204020804" pitchFamily="34" charset="0"/>
              </a:rPr>
              <a:t>2 approaches</a:t>
            </a:r>
          </a:p>
          <a:p>
            <a:pPr marL="800100" lvl="1" indent="-342900">
              <a:buFont typeface="Arial" panose="020B0604020202020204" pitchFamily="34" charset="0"/>
              <a:buChar char="•"/>
            </a:pPr>
            <a:r>
              <a:rPr lang="en-GB" sz="2400" dirty="0">
                <a:solidFill>
                  <a:srgbClr val="004C93"/>
                </a:solidFill>
                <a:cs typeface="Biome" panose="020B0503030204020804" pitchFamily="34" charset="0"/>
              </a:rPr>
              <a:t>Individual schools</a:t>
            </a:r>
          </a:p>
          <a:p>
            <a:pPr marL="800100" lvl="1" indent="-342900">
              <a:buFont typeface="Arial" panose="020B0604020202020204" pitchFamily="34" charset="0"/>
              <a:buChar char="•"/>
            </a:pPr>
            <a:r>
              <a:rPr lang="en-GB" sz="2400" dirty="0">
                <a:solidFill>
                  <a:srgbClr val="004C93"/>
                </a:solidFill>
                <a:cs typeface="Biome" panose="020B0503030204020804" pitchFamily="34" charset="0"/>
              </a:rPr>
              <a:t>Intensive area visits: 1 per province</a:t>
            </a:r>
          </a:p>
          <a:p>
            <a:pPr marL="342900" indent="-342900">
              <a:buFont typeface="Arial" panose="020B0604020202020204" pitchFamily="34" charset="0"/>
              <a:buChar char="•"/>
            </a:pPr>
            <a:endParaRPr lang="en-GB" sz="2400" dirty="0">
              <a:solidFill>
                <a:srgbClr val="004C93"/>
              </a:solidFill>
              <a:cs typeface="Biome" panose="020B0503030204020804" pitchFamily="34" charset="0"/>
            </a:endParaRPr>
          </a:p>
        </p:txBody>
      </p:sp>
      <p:sp>
        <p:nvSpPr>
          <p:cNvPr id="3" name="Rectangle: Rounded Corners 2">
            <a:extLst>
              <a:ext uri="{FF2B5EF4-FFF2-40B4-BE49-F238E27FC236}">
                <a16:creationId xmlns:a16="http://schemas.microsoft.com/office/drawing/2014/main" id="{42F451F9-2921-EF63-0802-C505F8CF8532}"/>
              </a:ext>
            </a:extLst>
          </p:cNvPr>
          <p:cNvSpPr/>
          <p:nvPr/>
        </p:nvSpPr>
        <p:spPr>
          <a:xfrm>
            <a:off x="7822406"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Intervention (rural areas)</a:t>
            </a:r>
            <a:endParaRPr lang="en-NL" dirty="0">
              <a:solidFill>
                <a:srgbClr val="003C74"/>
              </a:solidFill>
            </a:endParaRPr>
          </a:p>
        </p:txBody>
      </p:sp>
      <p:cxnSp>
        <p:nvCxnSpPr>
          <p:cNvPr id="8" name="Straight Arrow Connector 7">
            <a:extLst>
              <a:ext uri="{FF2B5EF4-FFF2-40B4-BE49-F238E27FC236}">
                <a16:creationId xmlns:a16="http://schemas.microsoft.com/office/drawing/2014/main" id="{03EF3CB2-0903-0D17-E47E-444FD7FD7F55}"/>
              </a:ext>
            </a:extLst>
          </p:cNvPr>
          <p:cNvCxnSpPr>
            <a:cxnSpLocks/>
          </p:cNvCxnSpPr>
          <p:nvPr/>
        </p:nvCxnSpPr>
        <p:spPr>
          <a:xfrm>
            <a:off x="7027069" y="2241550"/>
            <a:ext cx="714375" cy="0"/>
          </a:xfrm>
          <a:prstGeom prst="straightConnector1">
            <a:avLst/>
          </a:prstGeom>
          <a:ln w="114300">
            <a:solidFill>
              <a:srgbClr val="004C93"/>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6ADAA0F-16CB-37D5-BCF4-E5F950882A46}"/>
              </a:ext>
            </a:extLst>
          </p:cNvPr>
          <p:cNvSpPr/>
          <p:nvPr/>
        </p:nvSpPr>
        <p:spPr>
          <a:xfrm>
            <a:off x="10353675" y="1816100"/>
            <a:ext cx="1609726" cy="850900"/>
          </a:xfrm>
          <a:prstGeom prst="roundRect">
            <a:avLst/>
          </a:prstGeom>
          <a:noFill/>
          <a:ln w="38100">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3C74"/>
                </a:solidFill>
              </a:rPr>
              <a:t>Initial results</a:t>
            </a:r>
            <a:endParaRPr lang="en-NL" dirty="0">
              <a:solidFill>
                <a:srgbClr val="003C74"/>
              </a:solidFill>
            </a:endParaRPr>
          </a:p>
        </p:txBody>
      </p:sp>
      <p:cxnSp>
        <p:nvCxnSpPr>
          <p:cNvPr id="10" name="Straight Arrow Connector 9">
            <a:extLst>
              <a:ext uri="{FF2B5EF4-FFF2-40B4-BE49-F238E27FC236}">
                <a16:creationId xmlns:a16="http://schemas.microsoft.com/office/drawing/2014/main" id="{3DA5DC98-16AD-380F-7250-AF9B02436EFC}"/>
              </a:ext>
            </a:extLst>
          </p:cNvPr>
          <p:cNvCxnSpPr>
            <a:cxnSpLocks/>
          </p:cNvCxnSpPr>
          <p:nvPr/>
        </p:nvCxnSpPr>
        <p:spPr>
          <a:xfrm>
            <a:off x="9558338" y="2241550"/>
            <a:ext cx="714375" cy="0"/>
          </a:xfrm>
          <a:prstGeom prst="straightConnector1">
            <a:avLst/>
          </a:prstGeom>
          <a:ln w="114300">
            <a:solidFill>
              <a:srgbClr val="004C93"/>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76770D-350F-AA38-02D2-D74423198723}"/>
              </a:ext>
            </a:extLst>
          </p:cNvPr>
          <p:cNvSpPr txBox="1"/>
          <p:nvPr/>
        </p:nvSpPr>
        <p:spPr>
          <a:xfrm>
            <a:off x="3399685" y="5104433"/>
            <a:ext cx="5392630" cy="523220"/>
          </a:xfrm>
          <a:prstGeom prst="rect">
            <a:avLst/>
          </a:prstGeom>
          <a:noFill/>
        </p:spPr>
        <p:txBody>
          <a:bodyPr wrap="none" rtlCol="0">
            <a:spAutoFit/>
          </a:bodyPr>
          <a:lstStyle/>
          <a:p>
            <a:r>
              <a:rPr lang="en-GB" sz="2800" b="1" dirty="0">
                <a:solidFill>
                  <a:srgbClr val="004C93"/>
                </a:solidFill>
                <a:latin typeface="+mj-lt"/>
                <a:sym typeface="Wingdings" panose="05000000000000000000" pitchFamily="2" charset="2"/>
              </a:rPr>
              <a:t> Pilot intensive visit: island of Texel</a:t>
            </a:r>
            <a:endParaRPr lang="en-NL" sz="2800" b="1" dirty="0">
              <a:solidFill>
                <a:srgbClr val="004C93"/>
              </a:solidFill>
              <a:latin typeface="+mj-lt"/>
            </a:endParaRPr>
          </a:p>
        </p:txBody>
      </p:sp>
    </p:spTree>
    <p:extLst>
      <p:ext uri="{BB962C8B-B14F-4D97-AF65-F5344CB8AC3E}">
        <p14:creationId xmlns:p14="http://schemas.microsoft.com/office/powerpoint/2010/main" val="94904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left)">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3" grpId="0" animBg="1"/>
      <p:bldP spid="9"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30656-EB35-1AA8-D603-B662DDCA7D35}"/>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E6300000-DEDC-0AEA-BAFD-1777AB5C6A2E}"/>
              </a:ext>
            </a:extLst>
          </p:cNvPr>
          <p:cNvPicPr>
            <a:picLocks noChangeAspect="1"/>
          </p:cNvPicPr>
          <p:nvPr/>
        </p:nvPicPr>
        <p:blipFill>
          <a:blip r:embed="rId3"/>
          <a:stretch>
            <a:fillRect/>
          </a:stretch>
        </p:blipFill>
        <p:spPr>
          <a:xfrm>
            <a:off x="6417253" y="1220296"/>
            <a:ext cx="5765222" cy="5626100"/>
          </a:xfrm>
          <a:prstGeom prst="rect">
            <a:avLst/>
          </a:prstGeom>
        </p:spPr>
      </p:pic>
      <p:sp>
        <p:nvSpPr>
          <p:cNvPr id="4" name="Rectangle 3">
            <a:extLst>
              <a:ext uri="{FF2B5EF4-FFF2-40B4-BE49-F238E27FC236}">
                <a16:creationId xmlns:a16="http://schemas.microsoft.com/office/drawing/2014/main" id="{4F329469-5240-7EB9-76E7-B3A52443091F}"/>
              </a:ext>
            </a:extLst>
          </p:cNvPr>
          <p:cNvSpPr/>
          <p:nvPr/>
        </p:nvSpPr>
        <p:spPr>
          <a:xfrm>
            <a:off x="0" y="0"/>
            <a:ext cx="12192000" cy="1231900"/>
          </a:xfrm>
          <a:prstGeom prst="rect">
            <a:avLst/>
          </a:prstGeom>
          <a:solidFill>
            <a:srgbClr val="004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8B66A8FE-7E76-1DFA-4215-064CD3B509EB}"/>
              </a:ext>
            </a:extLst>
          </p:cNvPr>
          <p:cNvSpPr>
            <a:spLocks noGrp="1"/>
          </p:cNvSpPr>
          <p:nvPr>
            <p:ph type="ctrTitle"/>
          </p:nvPr>
        </p:nvSpPr>
        <p:spPr>
          <a:xfrm>
            <a:off x="544901" y="292358"/>
            <a:ext cx="9144000" cy="723642"/>
          </a:xfrm>
        </p:spPr>
        <p:txBody>
          <a:bodyPr>
            <a:normAutofit fontScale="90000"/>
          </a:bodyPr>
          <a:lstStyle/>
          <a:p>
            <a:pPr algn="l"/>
            <a:r>
              <a:rPr lang="en-GB" sz="4800" dirty="0">
                <a:solidFill>
                  <a:schemeClr val="bg1"/>
                </a:solidFill>
                <a:latin typeface="+mn-lt"/>
              </a:rPr>
              <a:t>Island of Texel – intensive visit pilot</a:t>
            </a:r>
            <a:endParaRPr lang="en-NL" sz="4800" dirty="0">
              <a:solidFill>
                <a:schemeClr val="bg1"/>
              </a:solidFill>
              <a:latin typeface="+mn-lt"/>
            </a:endParaRPr>
          </a:p>
        </p:txBody>
      </p:sp>
      <p:pic>
        <p:nvPicPr>
          <p:cNvPr id="7" name="Picture 6" descr="A logo with a circle and a circle with a black background&#10;&#10;Description automatically generated">
            <a:extLst>
              <a:ext uri="{FF2B5EF4-FFF2-40B4-BE49-F238E27FC236}">
                <a16:creationId xmlns:a16="http://schemas.microsoft.com/office/drawing/2014/main" id="{6F3D8126-8E0C-B2F6-CC18-008E7D865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3100" y="515"/>
            <a:ext cx="1358900" cy="1187679"/>
          </a:xfrm>
          <a:prstGeom prst="rect">
            <a:avLst/>
          </a:prstGeom>
        </p:spPr>
      </p:pic>
      <p:sp>
        <p:nvSpPr>
          <p:cNvPr id="5" name="TextBox 4">
            <a:extLst>
              <a:ext uri="{FF2B5EF4-FFF2-40B4-BE49-F238E27FC236}">
                <a16:creationId xmlns:a16="http://schemas.microsoft.com/office/drawing/2014/main" id="{3C80800A-C61B-EE48-77E2-4FBF0FAB859D}"/>
              </a:ext>
            </a:extLst>
          </p:cNvPr>
          <p:cNvSpPr txBox="1"/>
          <p:nvPr/>
        </p:nvSpPr>
        <p:spPr>
          <a:xfrm>
            <a:off x="228599" y="1386498"/>
            <a:ext cx="5695435" cy="1938992"/>
          </a:xfrm>
          <a:prstGeom prst="rect">
            <a:avLst/>
          </a:prstGeom>
          <a:noFill/>
        </p:spPr>
        <p:txBody>
          <a:bodyPr wrap="square" lIns="91440" tIns="45720" rIns="91440" bIns="45720" rtlCol="0" anchor="t">
            <a:spAutoFit/>
          </a:bodyPr>
          <a:lstStyle/>
          <a:p>
            <a:r>
              <a:rPr lang="en-GB" sz="2400" dirty="0">
                <a:solidFill>
                  <a:srgbClr val="004C93"/>
                </a:solidFill>
                <a:cs typeface="Biome" panose="020B0503030204020804" pitchFamily="34" charset="0"/>
              </a:rPr>
              <a:t>Why Texel?</a:t>
            </a:r>
          </a:p>
          <a:p>
            <a:pPr marL="342900" indent="-342900">
              <a:buFont typeface="Arial" panose="020B0604020202020204" pitchFamily="34" charset="0"/>
              <a:buChar char="•"/>
            </a:pPr>
            <a:r>
              <a:rPr lang="en-GB" sz="2400" dirty="0">
                <a:solidFill>
                  <a:srgbClr val="004C93"/>
                </a:solidFill>
                <a:cs typeface="Biome" panose="020B0503030204020804" pitchFamily="34" charset="0"/>
              </a:rPr>
              <a:t>Never visited</a:t>
            </a:r>
          </a:p>
          <a:p>
            <a:pPr marL="342900" indent="-342900">
              <a:buFont typeface="Arial" panose="020B0604020202020204" pitchFamily="34" charset="0"/>
              <a:buChar char="•"/>
            </a:pPr>
            <a:r>
              <a:rPr lang="en-GB" sz="2400" dirty="0">
                <a:solidFill>
                  <a:srgbClr val="004C93"/>
                </a:solidFill>
                <a:cs typeface="Biome" panose="020B0503030204020804" pitchFamily="34" charset="0"/>
              </a:rPr>
              <a:t>Geography defines visit boundaries</a:t>
            </a:r>
          </a:p>
          <a:p>
            <a:pPr marL="342900" indent="-342900">
              <a:buFont typeface="Arial" panose="020B0604020202020204" pitchFamily="34" charset="0"/>
              <a:buChar char="•"/>
            </a:pPr>
            <a:r>
              <a:rPr lang="en-GB" sz="2400" dirty="0">
                <a:solidFill>
                  <a:srgbClr val="004C93"/>
                </a:solidFill>
                <a:cs typeface="Biome" panose="020B0503030204020804" pitchFamily="34" charset="0"/>
              </a:rPr>
              <a:t>Small student population (~1500)</a:t>
            </a:r>
          </a:p>
          <a:p>
            <a:pPr marL="800100" lvl="1" indent="-342900">
              <a:buFont typeface="Arial" panose="020B0604020202020204" pitchFamily="34" charset="0"/>
              <a:buChar char="•"/>
            </a:pPr>
            <a:r>
              <a:rPr lang="en-GB" sz="2400">
                <a:solidFill>
                  <a:srgbClr val="004C93"/>
                </a:solidFill>
                <a:cs typeface="Biome"/>
              </a:rPr>
              <a:t>1 secondary/11 primary schools</a:t>
            </a:r>
            <a:endParaRPr lang="en-GB" sz="2400">
              <a:solidFill>
                <a:srgbClr val="004C93"/>
              </a:solidFill>
              <a:ea typeface="Calibri"/>
              <a:cs typeface="Biome"/>
            </a:endParaRPr>
          </a:p>
        </p:txBody>
      </p:sp>
      <p:sp>
        <p:nvSpPr>
          <p:cNvPr id="16" name="TextBox 15">
            <a:extLst>
              <a:ext uri="{FF2B5EF4-FFF2-40B4-BE49-F238E27FC236}">
                <a16:creationId xmlns:a16="http://schemas.microsoft.com/office/drawing/2014/main" id="{0CC64ACD-003B-31DC-7898-24F9EF7E056D}"/>
              </a:ext>
            </a:extLst>
          </p:cNvPr>
          <p:cNvSpPr txBox="1"/>
          <p:nvPr/>
        </p:nvSpPr>
        <p:spPr>
          <a:xfrm>
            <a:off x="7006700" y="1188194"/>
            <a:ext cx="1146019" cy="646331"/>
          </a:xfrm>
          <a:prstGeom prst="rect">
            <a:avLst/>
          </a:prstGeom>
          <a:noFill/>
        </p:spPr>
        <p:txBody>
          <a:bodyPr wrap="none" rtlCol="0">
            <a:spAutoFit/>
          </a:bodyPr>
          <a:lstStyle/>
          <a:p>
            <a:r>
              <a:rPr lang="en-GB" sz="3600" b="1" dirty="0">
                <a:solidFill>
                  <a:srgbClr val="003C74"/>
                </a:solidFill>
              </a:rPr>
              <a:t>Texel</a:t>
            </a:r>
            <a:endParaRPr lang="en-NL" sz="3600" b="1" dirty="0">
              <a:solidFill>
                <a:srgbClr val="003C74"/>
              </a:solidFill>
            </a:endParaRPr>
          </a:p>
        </p:txBody>
      </p:sp>
      <p:sp>
        <p:nvSpPr>
          <p:cNvPr id="19" name="Oval 18">
            <a:extLst>
              <a:ext uri="{FF2B5EF4-FFF2-40B4-BE49-F238E27FC236}">
                <a16:creationId xmlns:a16="http://schemas.microsoft.com/office/drawing/2014/main" id="{2B68B61C-C797-9960-0E3B-3D4E28B46FD4}"/>
              </a:ext>
            </a:extLst>
          </p:cNvPr>
          <p:cNvSpPr/>
          <p:nvPr/>
        </p:nvSpPr>
        <p:spPr>
          <a:xfrm rot="905078">
            <a:off x="7946554" y="1652502"/>
            <a:ext cx="578554" cy="781013"/>
          </a:xfrm>
          <a:prstGeom prst="ellipse">
            <a:avLst/>
          </a:prstGeom>
          <a:noFill/>
          <a:ln w="76200">
            <a:solidFill>
              <a:srgbClr val="003C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C64CD0DA-D4CA-4E7A-DBB9-EAA711BF6061}"/>
              </a:ext>
            </a:extLst>
          </p:cNvPr>
          <p:cNvSpPr txBox="1"/>
          <p:nvPr/>
        </p:nvSpPr>
        <p:spPr>
          <a:xfrm>
            <a:off x="228600" y="3922530"/>
            <a:ext cx="5695435" cy="2677656"/>
          </a:xfrm>
          <a:prstGeom prst="rect">
            <a:avLst/>
          </a:prstGeom>
          <a:noFill/>
        </p:spPr>
        <p:txBody>
          <a:bodyPr wrap="square" lIns="91440" tIns="45720" rIns="91440" bIns="45720" rtlCol="0" anchor="t">
            <a:spAutoFit/>
          </a:bodyPr>
          <a:lstStyle/>
          <a:p>
            <a:r>
              <a:rPr lang="en-GB" sz="2400">
                <a:solidFill>
                  <a:srgbClr val="004C93"/>
                </a:solidFill>
                <a:cs typeface="Biome"/>
              </a:rPr>
              <a:t>Goal</a:t>
            </a:r>
            <a:endParaRPr lang="en-US">
              <a:cs typeface="Biome"/>
            </a:endParaRPr>
          </a:p>
          <a:p>
            <a:pPr marL="342900" indent="-342900">
              <a:buFont typeface="Arial" panose="020B0604020202020204" pitchFamily="34" charset="0"/>
              <a:buChar char="•"/>
            </a:pPr>
            <a:r>
              <a:rPr lang="en-GB" sz="2400" dirty="0">
                <a:solidFill>
                  <a:srgbClr val="004C93"/>
                </a:solidFill>
                <a:cs typeface="Biome"/>
              </a:rPr>
              <a:t>To reach </a:t>
            </a:r>
            <a:r>
              <a:rPr lang="en-GB" sz="2400" i="1" dirty="0">
                <a:solidFill>
                  <a:srgbClr val="004C93"/>
                </a:solidFill>
                <a:cs typeface="Biome"/>
              </a:rPr>
              <a:t>all</a:t>
            </a:r>
            <a:r>
              <a:rPr lang="en-GB" sz="2400" dirty="0">
                <a:solidFill>
                  <a:srgbClr val="004C93"/>
                </a:solidFill>
                <a:cs typeface="Biome"/>
              </a:rPr>
              <a:t> students within a 2-3 week period</a:t>
            </a:r>
            <a:endParaRPr lang="en-GB" sz="2400" dirty="0">
              <a:solidFill>
                <a:srgbClr val="004C93"/>
              </a:solidFill>
              <a:ea typeface="Calibri"/>
              <a:cs typeface="Biome"/>
            </a:endParaRPr>
          </a:p>
          <a:p>
            <a:pPr marL="342900" indent="-342900">
              <a:buFont typeface="Arial" panose="020B0604020202020204" pitchFamily="34" charset="0"/>
              <a:buChar char="•"/>
            </a:pPr>
            <a:endParaRPr lang="en-GB" sz="2400" dirty="0">
              <a:solidFill>
                <a:srgbClr val="004C93"/>
              </a:solidFill>
              <a:cs typeface="Biome" panose="020B0503030204020804" pitchFamily="34" charset="0"/>
            </a:endParaRPr>
          </a:p>
          <a:p>
            <a:r>
              <a:rPr lang="en-GB" sz="2400" dirty="0">
                <a:solidFill>
                  <a:srgbClr val="004C93"/>
                </a:solidFill>
                <a:cs typeface="Biome" panose="020B0503030204020804" pitchFamily="34" charset="0"/>
              </a:rPr>
              <a:t>Secondary goal</a:t>
            </a:r>
          </a:p>
          <a:p>
            <a:pPr marL="342900" indent="-342900">
              <a:buFont typeface="Arial" panose="020B0604020202020204" pitchFamily="34" charset="0"/>
              <a:buChar char="•"/>
            </a:pPr>
            <a:r>
              <a:rPr lang="en-GB" sz="2400" dirty="0">
                <a:solidFill>
                  <a:srgbClr val="004C93"/>
                </a:solidFill>
                <a:cs typeface="Biome" panose="020B0503030204020804" pitchFamily="34" charset="0"/>
              </a:rPr>
              <a:t>Reach parents &amp; other residents 		</a:t>
            </a:r>
            <a:r>
              <a:rPr lang="en-GB" sz="2400" dirty="0">
                <a:solidFill>
                  <a:srgbClr val="004C93"/>
                </a:solidFill>
                <a:cs typeface="Biome" panose="020B0503030204020804" pitchFamily="34" charset="0"/>
                <a:sym typeface="Wingdings" panose="05000000000000000000" pitchFamily="2" charset="2"/>
              </a:rPr>
              <a:t> increase impact</a:t>
            </a:r>
            <a:endParaRPr lang="en-GB" sz="2400" dirty="0">
              <a:solidFill>
                <a:srgbClr val="004C93"/>
              </a:solidFill>
              <a:cs typeface="Biome" panose="020B0503030204020804" pitchFamily="34" charset="0"/>
            </a:endParaRPr>
          </a:p>
        </p:txBody>
      </p:sp>
    </p:spTree>
    <p:extLst>
      <p:ext uri="{BB962C8B-B14F-4D97-AF65-F5344CB8AC3E}">
        <p14:creationId xmlns:p14="http://schemas.microsoft.com/office/powerpoint/2010/main" val="204311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FBD55C1CF18C42A010FEB06295D929" ma:contentTypeVersion="19" ma:contentTypeDescription="Een nieuw document maken." ma:contentTypeScope="" ma:versionID="e6c220e592dc6196c485758ea4544af7">
  <xsd:schema xmlns:xsd="http://www.w3.org/2001/XMLSchema" xmlns:xs="http://www.w3.org/2001/XMLSchema" xmlns:p="http://schemas.microsoft.com/office/2006/metadata/properties" xmlns:ns2="74bcfc1c-969f-4cdb-8b35-b87afef9f8ac" xmlns:ns3="cdc5eea0-3d78-4d6a-96b1-b3837f71b0e0" targetNamespace="http://schemas.microsoft.com/office/2006/metadata/properties" ma:root="true" ma:fieldsID="c7996bd75d10c83a71012f2e68a3a5bc" ns2:_="" ns3:_="">
    <xsd:import namespace="74bcfc1c-969f-4cdb-8b35-b87afef9f8ac"/>
    <xsd:import namespace="cdc5eea0-3d78-4d6a-96b1-b3837f71b0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Thumbnail"/>
                <xsd:element ref="ns2:Preview" minOccurs="0"/>
                <xsd:element ref="ns2:Image"/>
                <xsd:element ref="ns2:Foto"/>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bcfc1c-969f-4cdb-8b35-b87afef9f8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99b6ca76-abda-4f5c-bf70-6374a71c10d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Thumbnail" ma:index="22" ma:displayName="Thumbnail" ma:format="Thumbnail" ma:internalName="Thumbnail">
      <xsd:simpleType>
        <xsd:restriction base="dms:Unknown"/>
      </xsd:simpleType>
    </xsd:element>
    <xsd:element name="Preview" ma:index="23" nillable="true" ma:displayName="Preview" ma:format="Thumbnail" ma:internalName="Preview">
      <xsd:simpleType>
        <xsd:restriction base="dms:Unknown"/>
      </xsd:simpleType>
    </xsd:element>
    <xsd:element name="Image" ma:index="24" ma:displayName="Image" ma:format="Thumbnail" ma:internalName="Image">
      <xsd:simpleType>
        <xsd:restriction base="dms:Unknown"/>
      </xsd:simpleType>
    </xsd:element>
    <xsd:element name="Foto" ma:index="25" ma:displayName="Foto" ma:format="Thumbnail" ma:internalName="Foto">
      <xsd:simpleType>
        <xsd:restriction base="dms:Unknown"/>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c5eea0-3d78-4d6a-96b1-b3837f71b0e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deb3fabd-08cb-4773-90a9-b1c299d4fe4d}" ma:internalName="TaxCatchAll" ma:showField="CatchAllData" ma:web="cdc5eea0-3d78-4d6a-96b1-b3837f71b0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4bcfc1c-969f-4cdb-8b35-b87afef9f8ac">
      <Terms xmlns="http://schemas.microsoft.com/office/infopath/2007/PartnerControls"/>
    </lcf76f155ced4ddcb4097134ff3c332f>
    <Thumbnail xmlns="74bcfc1c-969f-4cdb-8b35-b87afef9f8ac"/>
    <Foto xmlns="74bcfc1c-969f-4cdb-8b35-b87afef9f8ac"/>
    <Preview xmlns="74bcfc1c-969f-4cdb-8b35-b87afef9f8ac" xsi:nil="true"/>
    <TaxCatchAll xmlns="cdc5eea0-3d78-4d6a-96b1-b3837f71b0e0" xsi:nil="true"/>
    <Image xmlns="74bcfc1c-969f-4cdb-8b35-b87afef9f8ac"/>
  </documentManagement>
</p:properties>
</file>

<file path=customXml/itemProps1.xml><?xml version="1.0" encoding="utf-8"?>
<ds:datastoreItem xmlns:ds="http://schemas.openxmlformats.org/officeDocument/2006/customXml" ds:itemID="{52EC6AA2-DC15-4ED5-B498-62739F008E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bcfc1c-969f-4cdb-8b35-b87afef9f8ac"/>
    <ds:schemaRef ds:uri="cdc5eea0-3d78-4d6a-96b1-b3837f71b0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4ABF1A-7287-4C31-9A8A-2A3F756880E0}">
  <ds:schemaRefs>
    <ds:schemaRef ds:uri="http://schemas.microsoft.com/sharepoint/v3/contenttype/forms"/>
  </ds:schemaRefs>
</ds:datastoreItem>
</file>

<file path=customXml/itemProps3.xml><?xml version="1.0" encoding="utf-8"?>
<ds:datastoreItem xmlns:ds="http://schemas.openxmlformats.org/officeDocument/2006/customXml" ds:itemID="{9752635E-4093-49C2-9470-E7CEF2098656}">
  <ds:schemaRefs>
    <ds:schemaRef ds:uri="http://schemas.microsoft.com/office/2006/metadata/properties"/>
    <ds:schemaRef ds:uri="http://schemas.microsoft.com/office/infopath/2007/PartnerControls"/>
    <ds:schemaRef ds:uri="74bcfc1c-969f-4cdb-8b35-b87afef9f8ac"/>
    <ds:schemaRef ds:uri="cdc5eea0-3d78-4d6a-96b1-b3837f71b0e0"/>
  </ds:schemaRefs>
</ds:datastoreItem>
</file>

<file path=docProps/app.xml><?xml version="1.0" encoding="utf-8"?>
<Properties xmlns="http://schemas.openxmlformats.org/officeDocument/2006/extended-properties" xmlns:vt="http://schemas.openxmlformats.org/officeDocument/2006/docPropsVTypes">
  <TotalTime>0</TotalTime>
  <Words>1951</Words>
  <Application>Microsoft Office PowerPoint</Application>
  <PresentationFormat>Widescreen</PresentationFormat>
  <Paragraphs>212</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NOVA Mobile Planetarium</vt:lpstr>
      <vt:lpstr>NOVA Education vision</vt:lpstr>
      <vt:lpstr>Visit distribution in 2023</vt:lpstr>
      <vt:lpstr>Action plan</vt:lpstr>
      <vt:lpstr>Action plan</vt:lpstr>
      <vt:lpstr>Action plan</vt:lpstr>
      <vt:lpstr>Action plan</vt:lpstr>
      <vt:lpstr>Island of Texel – intensive visit pilot</vt:lpstr>
      <vt:lpstr>Island of Texel – intensive visit pilot</vt:lpstr>
      <vt:lpstr>Island of Texel – intensive visit pilot</vt:lpstr>
      <vt:lpstr>Looking ahead</vt:lpstr>
      <vt:lpstr>PowerPoint Presentation</vt:lpstr>
      <vt:lpstr>Want to know more?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 NOVA-NIC</dc:title>
  <dc:creator>Joanna Holt</dc:creator>
  <cp:lastModifiedBy>Joanna Holt</cp:lastModifiedBy>
  <cp:revision>148</cp:revision>
  <dcterms:created xsi:type="dcterms:W3CDTF">2024-05-08T09:09:32Z</dcterms:created>
  <dcterms:modified xsi:type="dcterms:W3CDTF">2026-05-11T20:26:38Z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0x010100A0FBD55C1CF18C42A010FEB06295D929</vt:lpwstr>
  </property>
  <property fmtid="{D5CDD505-2E9C-101B-9397-08002B2CF9AE}" pid="3" name="MediaServiceImageTags">
    <vt:lpwstr/>
  </property>
</Properties>
</file>