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25" r:id="rId2"/>
    <p:sldId id="311" r:id="rId3"/>
    <p:sldId id="259" r:id="rId4"/>
    <p:sldId id="312" r:id="rId5"/>
    <p:sldId id="343" r:id="rId6"/>
    <p:sldId id="349" r:id="rId7"/>
    <p:sldId id="350" r:id="rId8"/>
    <p:sldId id="351" r:id="rId9"/>
    <p:sldId id="355" r:id="rId10"/>
    <p:sldId id="317" r:id="rId11"/>
    <p:sldId id="338" r:id="rId12"/>
    <p:sldId id="303" r:id="rId13"/>
    <p:sldId id="319" r:id="rId14"/>
    <p:sldId id="320" r:id="rId15"/>
    <p:sldId id="321" r:id="rId16"/>
    <p:sldId id="322" r:id="rId17"/>
    <p:sldId id="323" r:id="rId18"/>
    <p:sldId id="329" r:id="rId19"/>
    <p:sldId id="347" r:id="rId20"/>
    <p:sldId id="356" r:id="rId21"/>
    <p:sldId id="348" r:id="rId22"/>
    <p:sldId id="353" r:id="rId23"/>
    <p:sldId id="357" r:id="rId24"/>
    <p:sldId id="286" r:id="rId25"/>
    <p:sldId id="300" r:id="rId26"/>
    <p:sldId id="354" r:id="rId27"/>
    <p:sldId id="346" r:id="rId28"/>
    <p:sldId id="345" r:id="rId29"/>
    <p:sldId id="258" r:id="rId30"/>
    <p:sldId id="282" r:id="rId31"/>
    <p:sldId id="257" r:id="rId32"/>
    <p:sldId id="31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70"/>
    <a:srgbClr val="447D53"/>
    <a:srgbClr val="287D58"/>
    <a:srgbClr val="C02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94693"/>
  </p:normalViewPr>
  <p:slideViewPr>
    <p:cSldViewPr snapToGrid="0" showGuides="1">
      <p:cViewPr varScale="1">
        <p:scale>
          <a:sx n="118" d="100"/>
          <a:sy n="118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55014-DBF5-7848-B79E-C09B58A3C0DD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59C89-3F9D-4042-AFD2-1A95CDFF2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5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1D8C-18CD-468A-A325-4E434620A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4EDF5-F2E3-007A-BF9F-B02D91416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F2E82-3048-5389-A586-BBAF208743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89A2D-35F0-AE6A-7D69-324C0922B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5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7AAD-DB72-786A-A258-271BCDCC3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E1C8A8-BC18-1F4C-AC0C-028D89C69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929FA-DE32-F3F1-19FE-061BD7DD3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2B50B-9B6F-FFE9-E4F5-193BABA80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0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086C9-1266-3848-6FED-68EB473F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979CF3-A3F7-36F6-219C-9597CE281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A926C-DF53-2DE2-C1CC-A3ED01221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2C260-75E5-7600-1386-47FFE1D09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67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BD914-0440-DF0A-956A-4FFA46E7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DBB3D1-3453-EC3E-10B1-8665D9027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5873D8-CCBA-68FD-E1B3-959D6AC38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A8E09-D1F6-C487-ECC2-1F24841E1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0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DA137-1DA4-3E9B-A6A0-5039FC38A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3DE8A-4189-6C15-5C43-0AD2AD30D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323DA-9EBB-6C5B-5C7D-498E77E61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C84A1-5AA8-6D90-1EF1-EF22F5512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8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D95D-3564-0228-4A03-C7821BCD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F9553-AD2C-74BF-F4FC-F06DFC306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065A3-ADFA-34E0-B4E3-12EE2F78F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8BB26-610B-06DC-74A6-EEBBAA2D2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5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22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47246-8232-303F-7E08-CEA31CFD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FF28A-86B9-2044-B549-96385523C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7E9BA-D71F-51AA-F7C5-D15DFF739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73BDB-176C-8062-BDD0-39B191C97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95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12E2-7D3C-4776-FCAC-D86FCFB5E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FAA1F-EF85-F13A-06F2-ED93B44E0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EF6A72-E1E2-4FF7-47F5-8A68F9A88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EF6D2-97EE-08C7-D442-A0C3878A9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23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5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3BBBE-89A3-872B-A67F-CDCFB5529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A2790-8559-CCF1-62E6-F6B7F9F19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2F8059-6108-1EE3-C609-7102A9AC1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47852-5A47-539B-11BF-90283FB93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44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9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E731A-EE39-2395-20CF-E40B6B849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FFBDF-836C-4BDB-B8F9-4B930A4F3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01C02-DD87-6B33-5B58-D6AFF8E31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B4CF7-8743-5F37-D123-2F545B050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9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48430-85C4-CEF5-B16C-B865BFAEC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3E7E1-AF24-5B24-2A8E-5E5289867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9A775D-0D3D-3BEC-79EC-56B13FD03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3B24C-4ECB-30A1-2A46-CCB58BFB9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3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2D2FF-DB5A-B568-1468-BDDCBC15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A78B2-23FE-0C8C-7513-27AF905EC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F6DAC-769E-547B-F980-E6959C62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7DB98-A8D2-507B-A169-926DD2C79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53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FEC0F-0DF8-57C5-A540-EDCB4D261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17E05-415B-3483-30CA-01CBB4BDA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CFF29-B98B-F94F-10B7-17AFDAC0F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52296-499A-636A-429D-993779BDE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354D0-E494-178C-8306-D4BFCCDCC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0CE47-7340-1AC5-E35C-70959A924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CEBB8-D27E-8356-36E1-99F4D67F1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E5913-1892-8B4B-3545-663BE8BD1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4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58390-651C-A658-C361-6CEC0576D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DBE26-9AA3-21E6-86D9-91D95033E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2D5A7-A2BD-C6E6-0C73-43CF566AD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9372A-716B-2D86-4661-5A3C06772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81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B9ADA-2F1B-D9C8-8C6D-19DB1FBF8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8A9494-F5C6-4F13-30FF-4E2943079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016335-2430-D2C3-7D9C-645F043D9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CBA2F-C349-8FA2-8C75-5A75504BD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59C89-3F9D-4042-AFD2-1A95CDFF27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2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2D3A-36CA-65F0-2B1D-892009783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524D69-8CBB-93CB-734F-0CEF8D972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117A9-D8EC-18C8-9918-98EACCA0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580DD-0D1C-BA7A-701A-20CACA1B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02A21-6C77-AD41-21C1-E8A53794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2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DF6E-D548-57F8-0947-365EEEA6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6F031-9B24-8EBF-55F3-A53E5734A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AF1B8-E4F9-1F45-613A-0D157AF6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07476-994D-FD25-2669-D29034202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2066B-8E84-A057-E5FA-6BA02647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5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507EE-A7D5-3C49-F0A4-104E7BE59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D63C2-5914-63D4-9CD2-A4D42A150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8F07-3AEC-07E4-A328-2BBAEC04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0642B-FA45-3B6A-1898-253A7D39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21646-1C72-BB9C-546C-371F45C4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3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DD546-7A93-050A-B532-377B7D13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04DD0-A1EA-2FC5-48E9-33A04A233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84AC5-A8E9-3B1C-C5D0-8A1AFEBA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FF46E-5258-7CBF-0718-B7341A94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6E6AF-C15C-6115-64EF-CA55583C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678B-B064-696A-35B2-4A00B005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40EDD-10B8-D5BA-18AA-3AD4461FD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B5564-48D2-3026-8BA0-F45F4480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53F89-BEA7-1414-0ECE-64579C011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845D0-691E-9EBF-D7A8-4062D4DB9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16FE7-718E-F45C-3507-14995443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80564-9905-0393-00D7-59B5065AD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C194E-3651-33E4-1E45-C0183005D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935C7-3A41-525F-2213-9CC6F018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13C31-082B-4FA0-5822-71CBEF04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58E76-E795-2254-D80E-328B9D68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59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3653-CB3C-5A53-6CCE-A1B8EA03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22501-D9E1-4BD4-0EC9-D0285C629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5B09D-0094-471C-1D87-36964EE18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FB52E8-3072-C7D3-7E6A-692148D71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E65A1-E198-ECD4-D114-FA8D4354C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AB6A3-0381-FA43-4D35-604EC44E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4A370-9299-8411-C9E5-7FDCB60B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108920-A300-396D-2B13-C2227696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038B-E784-F79F-8C38-069CAD58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8AE2E-B432-F46E-0191-CCD30336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3FB48-37B6-62E6-17E2-A1E02F99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BFD9E-4B5C-5D4A-EB62-DF80CF45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0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5CAC8-771D-800D-F382-207452B3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B5C30E-7F54-1015-F5C0-A81F73D6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29F23-F5EA-6639-6F61-C41683DA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8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B7649-DF83-7EE8-2039-85030816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828AB-1F2C-6C65-92B6-34D10B919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2FDF9-1970-770C-4171-9B4DC532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FC903-9FD0-6ABE-53DF-5B9719BF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FC930-1689-6A4A-71F0-B7A4628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736D0-8CE0-6F1D-C9C8-020E24E4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7022-2196-53F5-E001-372E8503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3AED5-836B-8434-DCE4-F8B9F8E8E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D04F46-2D68-EC0C-BBAE-319B07E9E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CBA44-37B9-5AF2-1940-B0A3A753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CE3E5-07A0-13BA-8786-EC015E91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D73BF-C1C8-E407-2631-CE0F2C6A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8D4E5B-EEB9-849D-7BDE-3B9190577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EBBEB-502B-7E26-43FD-1042DE997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AC5CF-A80F-ACEF-1E4B-489D97F8E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32927-E592-B447-9CB7-01F9C03FB9A1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9C0E2-5F1F-8B70-7D04-1443BBC3B1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ECA71-B219-522C-EFBE-131EC5CE4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152240-EB6A-F849-BAFB-EB68E3366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5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6.emf"/><Relationship Id="rId4" Type="http://schemas.openxmlformats.org/officeDocument/2006/relationships/image" Target="../media/image27.png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0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search?people=Andrew%20J%20Christensen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F0E9-CF44-B431-884F-7B64AC0BF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.0: Artist impression of a black hole system generating powerful jets and a massive bow shock structure. Artist impression by Danielle Futselaar.">
            <a:extLst>
              <a:ext uri="{FF2B5EF4-FFF2-40B4-BE49-F238E27FC236}">
                <a16:creationId xmlns:a16="http://schemas.microsoft.com/office/drawing/2014/main" id="{F67EC17A-45E9-D74D-CE92-06CDC8C1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3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4678FD-C921-EE8B-09C1-D5599284E42D}"/>
              </a:ext>
            </a:extLst>
          </p:cNvPr>
          <p:cNvSpPr/>
          <p:nvPr/>
        </p:nvSpPr>
        <p:spPr>
          <a:xfrm>
            <a:off x="-1" y="6362258"/>
            <a:ext cx="12192000" cy="50766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1D9D0-CFC1-905B-A3EC-405A046E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Helvetica" pitchFamily="2" charset="0"/>
              </a:rPr>
              <a:t>A dramatic jet reorientation in </a:t>
            </a:r>
            <a:br>
              <a:rPr lang="en-US" sz="5200" dirty="0">
                <a:solidFill>
                  <a:srgbClr val="FFFFFF"/>
                </a:solidFill>
                <a:latin typeface="Helvetica" pitchFamily="2" charset="0"/>
              </a:rPr>
            </a:br>
            <a:r>
              <a:rPr lang="en-US" sz="5200" dirty="0">
                <a:solidFill>
                  <a:srgbClr val="FFFFFF"/>
                </a:solidFill>
                <a:latin typeface="Helvetica" pitchFamily="2" charset="0"/>
              </a:rPr>
              <a:t>GRS 1915+105: </a:t>
            </a:r>
            <a:br>
              <a:rPr lang="en-US" sz="5200" dirty="0">
                <a:solidFill>
                  <a:srgbClr val="FFFFFF"/>
                </a:solidFill>
                <a:latin typeface="Helvetica" pitchFamily="2" charset="0"/>
              </a:rPr>
            </a:br>
            <a:r>
              <a:rPr lang="en-US" sz="5200" dirty="0">
                <a:solidFill>
                  <a:srgbClr val="FFFFFF"/>
                </a:solidFill>
                <a:latin typeface="Helvetica" pitchFamily="2" charset="0"/>
              </a:rPr>
              <a:t>VLBI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D9ABF-3D54-609B-5132-EB0570AD6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20358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Lieuwe de Regt, 2</a:t>
            </a:r>
            <a:r>
              <a:rPr lang="en-US" baseline="30000" dirty="0">
                <a:solidFill>
                  <a:srgbClr val="FFFFFF"/>
                </a:solidFill>
              </a:rPr>
              <a:t>nd</a:t>
            </a:r>
            <a:r>
              <a:rPr lang="en-US" dirty="0">
                <a:solidFill>
                  <a:srgbClr val="FFFFFF"/>
                </a:solidFill>
              </a:rPr>
              <a:t> year PhD student</a:t>
            </a:r>
          </a:p>
          <a:p>
            <a:r>
              <a:rPr lang="en-US" dirty="0">
                <a:solidFill>
                  <a:srgbClr val="FFFFFF"/>
                </a:solidFill>
              </a:rPr>
              <a:t>Supervisors: Dr. </a:t>
            </a:r>
            <a:r>
              <a:rPr lang="en-US" dirty="0" err="1">
                <a:solidFill>
                  <a:srgbClr val="FFFFFF"/>
                </a:solidFill>
              </a:rPr>
              <a:t>Pikky</a:t>
            </a:r>
            <a:r>
              <a:rPr lang="en-US" dirty="0">
                <a:solidFill>
                  <a:srgbClr val="FFFFFF"/>
                </a:solidFill>
              </a:rPr>
              <a:t> Atri, Dr. Sara Motta</a:t>
            </a:r>
          </a:p>
          <a:p>
            <a:r>
              <a:rPr lang="en-US" dirty="0">
                <a:solidFill>
                  <a:srgbClr val="FFFFFF"/>
                </a:solidFill>
              </a:rPr>
              <a:t>NAC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49AC6C-BF68-5E5C-7A01-E35106611A07}"/>
              </a:ext>
            </a:extLst>
          </p:cNvPr>
          <p:cNvSpPr txBox="1"/>
          <p:nvPr/>
        </p:nvSpPr>
        <p:spPr>
          <a:xfrm>
            <a:off x="3868189" y="6488658"/>
            <a:ext cx="4516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Artist impression by Danielle </a:t>
            </a:r>
            <a:r>
              <a:rPr lang="en-US" sz="1400" dirty="0" err="1"/>
              <a:t>Futselaar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65B5D-27B4-43E6-2362-47661F0E2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47" y="6362258"/>
            <a:ext cx="1560437" cy="50766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9013342-1F49-0DB7-4A08-9FDD1FC3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412" y="5957388"/>
            <a:ext cx="2661041" cy="129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04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1E5DE-10C4-FBD6-9726-093E0B53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E490-1F57-D4D0-6E30-EAFEA092820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VLBI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(Very Long Baseline Interferometry)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About the EVN | EVLBI">
            <a:extLst>
              <a:ext uri="{FF2B5EF4-FFF2-40B4-BE49-F238E27FC236}">
                <a16:creationId xmlns:a16="http://schemas.microsoft.com/office/drawing/2014/main" id="{25A2663E-ABD7-2863-4927-9077E5F3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67" y="3953536"/>
            <a:ext cx="5026895" cy="28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ery long baseline array (VLBA) network. The 8 GHz−40 GHz radio... |  Download Scientific Diagram">
            <a:extLst>
              <a:ext uri="{FF2B5EF4-FFF2-40B4-BE49-F238E27FC236}">
                <a16:creationId xmlns:a16="http://schemas.microsoft.com/office/drawing/2014/main" id="{5381CA42-DDA6-42AE-8A35-7465B94D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67" y="365125"/>
            <a:ext cx="5026894" cy="31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2409C-0855-1178-7764-F4B0F454462C}"/>
              </a:ext>
            </a:extLst>
          </p:cNvPr>
          <p:cNvSpPr txBox="1"/>
          <p:nvPr/>
        </p:nvSpPr>
        <p:spPr>
          <a:xfrm>
            <a:off x="7415753" y="36576"/>
            <a:ext cx="378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Very Long Baseline Array (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VLBA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DF5F6-229C-DBD5-4AEB-53169D2D03B0}"/>
              </a:ext>
            </a:extLst>
          </p:cNvPr>
          <p:cNvSpPr txBox="1"/>
          <p:nvPr/>
        </p:nvSpPr>
        <p:spPr>
          <a:xfrm>
            <a:off x="6259914" y="35842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European VLBI Network (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196" name="Picture 4" descr="Very-long-baseline interferometry - Wikipedia">
            <a:extLst>
              <a:ext uri="{FF2B5EF4-FFF2-40B4-BE49-F238E27FC236}">
                <a16:creationId xmlns:a16="http://schemas.microsoft.com/office/drawing/2014/main" id="{AA1F8E6F-F872-E53F-FCA5-CE604BA5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5" y="1508232"/>
            <a:ext cx="5326332" cy="498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6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6EED31-4D0B-9708-4D61-04E495375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128" y="175185"/>
            <a:ext cx="9854411" cy="6507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CB7EF-3FAF-0462-7602-857F8DCCFF68}"/>
              </a:ext>
            </a:extLst>
          </p:cNvPr>
          <p:cNvSpPr txBox="1"/>
          <p:nvPr/>
        </p:nvSpPr>
        <p:spPr>
          <a:xfrm>
            <a:off x="-1995872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136157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C23BC-2863-1901-1B78-3A2C3264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68A2-DDE1-68F0-5A56-50806471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All four epochs are different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DF736-5506-63A2-285E-2D408DDCD69F}"/>
                  </a:ext>
                </a:extLst>
              </p:cNvPr>
              <p:cNvSpPr txBox="1"/>
              <p:nvPr/>
            </p:nvSpPr>
            <p:spPr>
              <a:xfrm>
                <a:off x="9800966" y="1676848"/>
                <a:ext cx="2292555" cy="427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𝒑𝒆𝒂𝒌</m:t>
                        </m:r>
                      </m:sub>
                    </m:sSub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𝟎𝟑</m:t>
                    </m:r>
                  </m:oMath>
                </a14:m>
                <a:r>
                  <a:rPr lang="en-US" sz="2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mJy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DF736-5506-63A2-285E-2D408DDCD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966" y="1676848"/>
                <a:ext cx="2292555" cy="427618"/>
              </a:xfrm>
              <a:prstGeom prst="rect">
                <a:avLst/>
              </a:prstGeom>
              <a:blipFill>
                <a:blip r:embed="rId2"/>
                <a:stretch>
                  <a:fillRect t="-5882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A7ED89-8E32-8D2A-EAA2-3748A0B3ABC2}"/>
                  </a:ext>
                </a:extLst>
              </p:cNvPr>
              <p:cNvSpPr txBox="1"/>
              <p:nvPr/>
            </p:nvSpPr>
            <p:spPr>
              <a:xfrm>
                <a:off x="7320298" y="1690515"/>
                <a:ext cx="1806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𝒕𝒐𝒕</m:t>
                        </m:r>
                      </m:sub>
                    </m:sSub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~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mJy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A7ED89-8E32-8D2A-EAA2-3748A0B3A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298" y="1690515"/>
                <a:ext cx="1806222" cy="400110"/>
              </a:xfrm>
              <a:prstGeom prst="rect">
                <a:avLst/>
              </a:prstGeom>
              <a:blipFill>
                <a:blip r:embed="rId3"/>
                <a:stretch>
                  <a:fillRect t="-303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9A3477-E849-BEF7-6FE5-F70531450881}"/>
                  </a:ext>
                </a:extLst>
              </p:cNvPr>
              <p:cNvSpPr txBox="1"/>
              <p:nvPr/>
            </p:nvSpPr>
            <p:spPr>
              <a:xfrm>
                <a:off x="4103010" y="1690515"/>
                <a:ext cx="1806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𝒕𝒐𝒕</m:t>
                        </m:r>
                      </m:sub>
                    </m:sSub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~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nl-NL" sz="2000" b="1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mJy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9A3477-E849-BEF7-6FE5-F70531450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010" y="1690515"/>
                <a:ext cx="1806222" cy="400110"/>
              </a:xfrm>
              <a:prstGeom prst="rect">
                <a:avLst/>
              </a:prstGeom>
              <a:blipFill>
                <a:blip r:embed="rId4"/>
                <a:stretch>
                  <a:fillRect t="-3030" r="-699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CF496-4D84-6A45-CE80-B401099A72C8}"/>
                  </a:ext>
                </a:extLst>
              </p:cNvPr>
              <p:cNvSpPr txBox="1"/>
              <p:nvPr/>
            </p:nvSpPr>
            <p:spPr>
              <a:xfrm>
                <a:off x="885722" y="1690515"/>
                <a:ext cx="18062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nl-NL" sz="2000" b="1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𝒕𝒐𝒕</m:t>
                        </m:r>
                      </m:sub>
                    </m:sSub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~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000" b="1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nl-NL" sz="2000" b="1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mJy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5CF496-4D84-6A45-CE80-B401099A7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22" y="1690515"/>
                <a:ext cx="1806222" cy="400110"/>
              </a:xfrm>
              <a:prstGeom prst="rect">
                <a:avLst/>
              </a:prstGeom>
              <a:blipFill>
                <a:blip r:embed="rId7"/>
                <a:stretch>
                  <a:fillRect t="-303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E5E141C-8EB7-F207-59F4-1445FA74D4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79" y="2090626"/>
            <a:ext cx="3181314" cy="3436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AF368-C009-1966-4CA9-42EAF1AB8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532" y="2090626"/>
            <a:ext cx="3136249" cy="3443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B8470-E744-5CD6-2F55-3858143BA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3304" y="2090625"/>
            <a:ext cx="3130188" cy="3436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A94AD-DA9A-F1C0-7821-BCA0144D14D7}"/>
              </a:ext>
            </a:extLst>
          </p:cNvPr>
          <p:cNvSpPr txBox="1"/>
          <p:nvPr/>
        </p:nvSpPr>
        <p:spPr>
          <a:xfrm>
            <a:off x="10103600" y="3147383"/>
            <a:ext cx="1687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0C81B-386F-385D-45AD-C0EFFD7F948C}"/>
              </a:ext>
            </a:extLst>
          </p:cNvPr>
          <p:cNvSpPr txBox="1"/>
          <p:nvPr/>
        </p:nvSpPr>
        <p:spPr>
          <a:xfrm>
            <a:off x="662609" y="5658678"/>
            <a:ext cx="202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VLBA – Oct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6BE4D-A93D-2549-4981-64422296FD87}"/>
              </a:ext>
            </a:extLst>
          </p:cNvPr>
          <p:cNvSpPr txBox="1"/>
          <p:nvPr/>
        </p:nvSpPr>
        <p:spPr>
          <a:xfrm>
            <a:off x="3991453" y="5626399"/>
            <a:ext cx="202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EVN E1 – Oct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4E7143-1C9E-F5FD-45C8-B096BD7D8CE8}"/>
              </a:ext>
            </a:extLst>
          </p:cNvPr>
          <p:cNvSpPr txBox="1"/>
          <p:nvPr/>
        </p:nvSpPr>
        <p:spPr>
          <a:xfrm>
            <a:off x="7208741" y="5619715"/>
            <a:ext cx="202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EVN E2 – Mar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44F2B-D296-07EE-9A54-500A4164918E}"/>
              </a:ext>
            </a:extLst>
          </p:cNvPr>
          <p:cNvSpPr txBox="1"/>
          <p:nvPr/>
        </p:nvSpPr>
        <p:spPr>
          <a:xfrm>
            <a:off x="9932574" y="5619714"/>
            <a:ext cx="202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EVN E3 – Jun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E030AD-E8C5-780C-F36C-5AFD705C798D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166776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7337-33C0-61DD-99B3-0141994D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83CFE6-73F9-13A3-F0A0-17DDB63EB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E6307B-E2E3-56AB-C9A6-6D2B34A15F1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Jet orientation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440FEC-1CBA-77A6-E135-C099B7FC6BED}"/>
              </a:ext>
            </a:extLst>
          </p:cNvPr>
          <p:cNvSpPr txBox="1">
            <a:spLocks/>
          </p:cNvSpPr>
          <p:nvPr/>
        </p:nvSpPr>
        <p:spPr>
          <a:xfrm>
            <a:off x="386229" y="1706606"/>
            <a:ext cx="71850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Archival VLBA/VLA jets</a:t>
            </a:r>
            <a:r>
              <a:rPr lang="en-US" dirty="0">
                <a:solidFill>
                  <a:schemeClr val="bg1"/>
                </a:solidFill>
              </a:rPr>
              <a:t> are aligned at ~140°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9BA59-9730-D679-F729-32AA8E54B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93" y="0"/>
            <a:ext cx="46624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27F327-D688-36C1-CE62-CB4AEB771299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83798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BA1BC-57C5-4A11-FD3C-2080A9AEA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CEBAAD-D3EE-3A78-F032-CFAF4438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3EEBFE0-EEAF-8CBA-CD56-5227BB8174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Jet orientation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B12A20-BB84-7ABF-8C04-AFEE209E124C}"/>
              </a:ext>
            </a:extLst>
          </p:cNvPr>
          <p:cNvSpPr txBox="1">
            <a:spLocks/>
          </p:cNvSpPr>
          <p:nvPr/>
        </p:nvSpPr>
        <p:spPr>
          <a:xfrm>
            <a:off x="386229" y="1706606"/>
            <a:ext cx="71850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Archival VLBA/VLA jets</a:t>
            </a:r>
            <a:r>
              <a:rPr lang="en-US" dirty="0">
                <a:solidFill>
                  <a:schemeClr val="bg1"/>
                </a:solidFill>
              </a:rPr>
              <a:t> are aligned at ~140°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42EE1-8E74-67DA-2853-C4E4B4C4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93" y="0"/>
            <a:ext cx="46624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97600-47AD-9FB3-CB38-8B55BCBAE9ED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308291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62A5-3209-AB4D-347D-451FD1EA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F6292F-5E58-D53C-33E2-9119E16E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827765-191F-9C04-8433-7930662B6E2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Jet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FAC3CF0-2B34-F1D1-8E44-9B63F7740E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Archival VLBA/VLA jets</a:t>
                </a:r>
                <a:r>
                  <a:rPr lang="en-US" dirty="0">
                    <a:solidFill>
                      <a:schemeClr val="bg1"/>
                    </a:solidFill>
                  </a:rPr>
                  <a:t> are aligned at ~140°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Our VLBI epochs</a:t>
                </a:r>
                <a:r>
                  <a:rPr lang="en-US" dirty="0">
                    <a:solidFill>
                      <a:schemeClr val="bg1"/>
                    </a:solidFill>
                  </a:rPr>
                  <a:t> show jets at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distinctly different angles (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nl-NL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lang="nl-NL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offset) 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FAC3CF0-2B34-F1D1-8E44-9B63F774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  <a:blipFill>
                <a:blip r:embed="rId3"/>
                <a:stretch>
                  <a:fillRect l="-1411" t="-2326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0B2F09-40E4-7CB0-1B8D-573A85CB2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593" y="1"/>
            <a:ext cx="46624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447A6B-9166-C234-F48B-A93AEE20143E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96650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99B3F-A966-69B6-F4B3-2EF7BDF71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8FB33B6-555C-DE90-C135-767AA87B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219550-FF49-7989-E4B3-9AEC3560045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Jet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BC90676-9C5B-BDE8-6C75-9C5AD5ED9C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Archival VLBA/VLA jets</a:t>
                </a:r>
                <a:r>
                  <a:rPr lang="en-US" dirty="0">
                    <a:solidFill>
                      <a:schemeClr val="bg1"/>
                    </a:solidFill>
                  </a:rPr>
                  <a:t> are aligned at ~140°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Our VLBI epochs</a:t>
                </a:r>
                <a:r>
                  <a:rPr lang="en-US" dirty="0">
                    <a:solidFill>
                      <a:schemeClr val="bg1"/>
                    </a:solidFill>
                  </a:rPr>
                  <a:t> show jets at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distinctly different angles (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offset)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BC90676-9C5B-BDE8-6C75-9C5AD5ED9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  <a:blipFill>
                <a:blip r:embed="rId3"/>
                <a:stretch>
                  <a:fillRect l="-1411" t="-2326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AA8467-E95F-5217-D2A5-C94DE9214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593" y="0"/>
            <a:ext cx="46624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62596A-C86E-8A47-800C-2340FCA6C613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171346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3F10-D393-374E-346A-F1D1D5BC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E9C96C1-C4A4-F56B-0339-FE48B87C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6D6044-3B41-D295-95E7-11414BCA18F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Jet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628BCAD-895D-2900-7C1D-778200CB1E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Archival VLBA/VLA jets</a:t>
                </a:r>
                <a:r>
                  <a:rPr lang="en-US" dirty="0">
                    <a:solidFill>
                      <a:schemeClr val="bg1"/>
                    </a:solidFill>
                  </a:rPr>
                  <a:t> are aligned at ~140°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Our VLBI epochs</a:t>
                </a:r>
                <a:r>
                  <a:rPr lang="en-US" dirty="0">
                    <a:solidFill>
                      <a:schemeClr val="bg1"/>
                    </a:solidFill>
                  </a:rPr>
                  <a:t> show jets at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distinctly different angles (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offset)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628BCAD-895D-2900-7C1D-778200CB1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  <a:blipFill>
                <a:blip r:embed="rId3"/>
                <a:stretch>
                  <a:fillRect l="-1411" t="-2326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B4E0F51-A749-1DAB-6EED-AD2E1FA12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593" y="1"/>
            <a:ext cx="46624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2DECE1-C744-0E8F-E724-7A1C30534172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2236336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2E9D-4FE4-8603-8DC9-65A5552FA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E0AA-721E-42CD-2C11-EBE298C74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Jet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B5D6440-2F57-79B0-947A-52E3F85B1E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</a:rPr>
                  <a:t>Archival VLBA/VLA jets</a:t>
                </a:r>
                <a:r>
                  <a:rPr lang="en-US" dirty="0">
                    <a:solidFill>
                      <a:schemeClr val="bg1"/>
                    </a:solidFill>
                  </a:rPr>
                  <a:t> are aligned at ~140°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Our VLBI epochs</a:t>
                </a:r>
                <a:r>
                  <a:rPr lang="en-US" dirty="0">
                    <a:solidFill>
                      <a:schemeClr val="bg1"/>
                    </a:solidFill>
                  </a:rPr>
                  <a:t> show jets at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distinctly different angles (</a:t>
                </a:r>
                <a14:m>
                  <m:oMath xmlns:m="http://schemas.openxmlformats.org/officeDocument/2006/math">
                    <m:r>
                      <a:rPr lang="nl-NL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55</m:t>
                        </m:r>
                      </m:e>
                      <m:sup>
                        <m:r>
                          <a:rPr lang="nl-NL" i="1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offset)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2023 VLA jet</a:t>
                </a:r>
                <a:r>
                  <a:rPr lang="en-US" dirty="0">
                    <a:solidFill>
                      <a:schemeClr val="bg1"/>
                    </a:solidFill>
                  </a:rPr>
                  <a:t> matches EVN Epoch 2, confirming the change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B5D6440-2F57-79B0-947A-52E3F85B1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9" y="1706606"/>
                <a:ext cx="7185004" cy="4351338"/>
              </a:xfrm>
              <a:prstGeom prst="rect">
                <a:avLst/>
              </a:prstGeom>
              <a:blipFill>
                <a:blip r:embed="rId3"/>
                <a:stretch>
                  <a:fillRect l="-1411" t="-2326" r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DF39194-21BE-1C5A-D61E-B1B341BAC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593" y="0"/>
            <a:ext cx="466240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93F0CE-6BA9-8057-6322-62E50AC2875D}"/>
              </a:ext>
            </a:extLst>
          </p:cNvPr>
          <p:cNvSpPr txBox="1"/>
          <p:nvPr/>
        </p:nvSpPr>
        <p:spPr>
          <a:xfrm>
            <a:off x="3048000" y="649287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 Regt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3979265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4D545-A1F9-30C4-75F8-9B5D8BA12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9374-8237-6584-A747-357CA7D9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Steady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precession? </a:t>
            </a:r>
          </a:p>
        </p:txBody>
      </p:sp>
      <p:pic>
        <p:nvPicPr>
          <p:cNvPr id="11" name="Picture 8" descr="The Mystery of SS433 - StarDate's Black Hole Encyclopedia">
            <a:extLst>
              <a:ext uri="{FF2B5EF4-FFF2-40B4-BE49-F238E27FC236}">
                <a16:creationId xmlns:a16="http://schemas.microsoft.com/office/drawing/2014/main" id="{1368C2A7-3C14-7DF8-FEAB-051F2C55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70" y="2422854"/>
            <a:ext cx="4678570" cy="260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C06DDA-3C4C-199E-7551-A7D16406CABD}"/>
              </a:ext>
            </a:extLst>
          </p:cNvPr>
          <p:cNvSpPr txBox="1"/>
          <p:nvPr/>
        </p:nvSpPr>
        <p:spPr>
          <a:xfrm>
            <a:off x="7621564" y="4847390"/>
            <a:ext cx="3583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SS 433 ; Blundel &amp; Bowler 2004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BEBFC-AB27-589E-AAB1-66239660B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8"/>
          <a:stretch>
            <a:fillRect/>
          </a:stretch>
        </p:blipFill>
        <p:spPr>
          <a:xfrm>
            <a:off x="0" y="1716965"/>
            <a:ext cx="7189670" cy="5141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637B8F-C62D-8870-2742-B2D26A88F3EF}"/>
              </a:ext>
            </a:extLst>
          </p:cNvPr>
          <p:cNvSpPr txBox="1"/>
          <p:nvPr/>
        </p:nvSpPr>
        <p:spPr>
          <a:xfrm>
            <a:off x="215345" y="6492875"/>
            <a:ext cx="174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Ma et al. 2020</a:t>
            </a:r>
          </a:p>
        </p:txBody>
      </p:sp>
    </p:spTree>
    <p:extLst>
      <p:ext uri="{BB962C8B-B14F-4D97-AF65-F5344CB8AC3E}">
        <p14:creationId xmlns:p14="http://schemas.microsoft.com/office/powerpoint/2010/main" val="218545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E682-E551-E373-BB24-D004F9ADE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305885D8-432B-394D-7149-7E39DF508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05C788-0205-A36B-2ED0-202298DA8F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7C13F67-09DB-8122-0E78-420CE4DF75EE}"/>
              </a:ext>
            </a:extLst>
          </p:cNvPr>
          <p:cNvCxnSpPr>
            <a:cxnSpLocks/>
          </p:cNvCxnSpPr>
          <p:nvPr/>
        </p:nvCxnSpPr>
        <p:spPr>
          <a:xfrm>
            <a:off x="4249271" y="1210235"/>
            <a:ext cx="4640729" cy="2320365"/>
          </a:xfrm>
          <a:prstGeom prst="curvedConnector3">
            <a:avLst>
              <a:gd name="adj1" fmla="val 50000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DBA566D-0EE2-1025-FC10-9525F52E5783}"/>
              </a:ext>
            </a:extLst>
          </p:cNvPr>
          <p:cNvCxnSpPr>
            <a:cxnSpLocks/>
          </p:cNvCxnSpPr>
          <p:nvPr/>
        </p:nvCxnSpPr>
        <p:spPr>
          <a:xfrm flipV="1">
            <a:off x="4249271" y="957431"/>
            <a:ext cx="5895190" cy="1563955"/>
          </a:xfrm>
          <a:prstGeom prst="curvedConnector3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313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04DFF-2A6F-548D-7A12-6A102BE43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75450-D8DF-DD20-3506-4A606958B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Steady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precession?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66406-2129-5728-DFDC-41F9BE524D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258"/>
          <a:stretch>
            <a:fillRect/>
          </a:stretch>
        </p:blipFill>
        <p:spPr>
          <a:xfrm>
            <a:off x="0" y="1716965"/>
            <a:ext cx="5839968" cy="5141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827789-6616-3912-79BB-A484C90393FA}"/>
              </a:ext>
            </a:extLst>
          </p:cNvPr>
          <p:cNvSpPr/>
          <p:nvPr/>
        </p:nvSpPr>
        <p:spPr>
          <a:xfrm>
            <a:off x="4913376" y="1597151"/>
            <a:ext cx="938784" cy="514103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53E7F-CE91-9BB8-C05F-5801CDCBB401}"/>
              </a:ext>
            </a:extLst>
          </p:cNvPr>
          <p:cNvSpPr txBox="1"/>
          <p:nvPr/>
        </p:nvSpPr>
        <p:spPr>
          <a:xfrm>
            <a:off x="215345" y="6492875"/>
            <a:ext cx="210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Ma et al. 2020</a:t>
            </a:r>
          </a:p>
        </p:txBody>
      </p:sp>
      <p:pic>
        <p:nvPicPr>
          <p:cNvPr id="7" name="V404Cyg_Video.mp4">
            <a:hlinkClick r:id="" action="ppaction://media"/>
            <a:extLst>
              <a:ext uri="{FF2B5EF4-FFF2-40B4-BE49-F238E27FC236}">
                <a16:creationId xmlns:a16="http://schemas.microsoft.com/office/drawing/2014/main" id="{534A4F96-A1FE-DED1-F0A3-EF68FA1C92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4029" y="1477891"/>
            <a:ext cx="6547971" cy="489846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F366A-895E-92BC-6825-9813E11F5FD7}"/>
              </a:ext>
            </a:extLst>
          </p:cNvPr>
          <p:cNvSpPr txBox="1"/>
          <p:nvPr/>
        </p:nvSpPr>
        <p:spPr>
          <a:xfrm>
            <a:off x="7559040" y="6398843"/>
            <a:ext cx="319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Miller-Jones et al.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F36E1-CFE3-F8D4-E8DC-68F20C270B7D}"/>
              </a:ext>
            </a:extLst>
          </p:cNvPr>
          <p:cNvSpPr txBox="1"/>
          <p:nvPr/>
        </p:nvSpPr>
        <p:spPr>
          <a:xfrm>
            <a:off x="7320862" y="1027906"/>
            <a:ext cx="319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V404 Cygni</a:t>
            </a:r>
          </a:p>
        </p:txBody>
      </p:sp>
    </p:spTree>
    <p:extLst>
      <p:ext uri="{BB962C8B-B14F-4D97-AF65-F5344CB8AC3E}">
        <p14:creationId xmlns:p14="http://schemas.microsoft.com/office/powerpoint/2010/main" val="42583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9D074-6EFE-7A40-8570-B145CA9C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6E99-7A68-2363-D252-67D40513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Steady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precession? Or something else?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790A2-B568-0DD3-7DA0-CBEF1860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258"/>
          <a:stretch>
            <a:fillRect/>
          </a:stretch>
        </p:blipFill>
        <p:spPr>
          <a:xfrm>
            <a:off x="0" y="1716965"/>
            <a:ext cx="5839968" cy="5141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8E5EE1-CB54-5C29-376F-D5AFE560FDE5}"/>
              </a:ext>
            </a:extLst>
          </p:cNvPr>
          <p:cNvSpPr/>
          <p:nvPr/>
        </p:nvSpPr>
        <p:spPr>
          <a:xfrm>
            <a:off x="4913376" y="1597151"/>
            <a:ext cx="938784" cy="514103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7AC379A-669D-8298-51ED-1A2D1C88E9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098"/>
          <a:stretch>
            <a:fillRect/>
          </a:stretch>
        </p:blipFill>
        <p:spPr>
          <a:xfrm>
            <a:off x="5171373" y="2495821"/>
            <a:ext cx="7020627" cy="3583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CD1AD7-A574-AAC4-4EEC-4CF82F9E1B84}"/>
              </a:ext>
            </a:extLst>
          </p:cNvPr>
          <p:cNvSpPr txBox="1"/>
          <p:nvPr/>
        </p:nvSpPr>
        <p:spPr>
          <a:xfrm>
            <a:off x="215345" y="6492875"/>
            <a:ext cx="2101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chemeClr val="bg1"/>
                </a:solidFill>
                <a:effectLst/>
              </a:rPr>
              <a:t>Ma et al. 2020</a:t>
            </a:r>
          </a:p>
        </p:txBody>
      </p:sp>
    </p:spTree>
    <p:extLst>
      <p:ext uri="{BB962C8B-B14F-4D97-AF65-F5344CB8AC3E}">
        <p14:creationId xmlns:p14="http://schemas.microsoft.com/office/powerpoint/2010/main" val="2233035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DB38-8EFE-E290-F351-8DBF57E79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E65116-53DE-B4A0-008D-89FD8729F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408" y="71247"/>
            <a:ext cx="4521592" cy="3508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94FC23-3940-D118-6A7F-90EA9855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Possible explanations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5DAB19-5E63-2602-45A6-8DE4D6C5E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27371" cy="4351338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>
                <a:solidFill>
                  <a:schemeClr val="accent4"/>
                </a:solidFill>
              </a:rPr>
              <a:t>Warped</a:t>
            </a:r>
            <a:r>
              <a:rPr lang="en-US" sz="3400" dirty="0">
                <a:solidFill>
                  <a:schemeClr val="bg1"/>
                </a:solidFill>
              </a:rPr>
              <a:t> accretion disk</a:t>
            </a:r>
          </a:p>
          <a:p>
            <a:pPr lvl="1"/>
            <a:r>
              <a:rPr lang="en-US" sz="2600" dirty="0">
                <a:solidFill>
                  <a:schemeClr val="accent4"/>
                </a:solidFill>
              </a:rPr>
              <a:t>Longer timescale </a:t>
            </a:r>
            <a:r>
              <a:rPr lang="en-US" sz="2600" dirty="0">
                <a:solidFill>
                  <a:schemeClr val="bg1"/>
                </a:solidFill>
              </a:rPr>
              <a:t>jet changes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Near complete absorption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Lower intrinsic brightness temperature (Miller et al. 2025)</a:t>
            </a:r>
          </a:p>
          <a:p>
            <a:endParaRPr lang="en-US" sz="3400" dirty="0">
              <a:solidFill>
                <a:schemeClr val="bg1"/>
              </a:solidFill>
            </a:endParaRPr>
          </a:p>
          <a:p>
            <a:r>
              <a:rPr lang="en-US" sz="3400" dirty="0">
                <a:solidFill>
                  <a:schemeClr val="accent4"/>
                </a:solidFill>
              </a:rPr>
              <a:t>Radiation-driven</a:t>
            </a:r>
            <a:r>
              <a:rPr lang="en-US" sz="3400" dirty="0">
                <a:solidFill>
                  <a:schemeClr val="bg1"/>
                </a:solidFill>
              </a:rPr>
              <a:t> warping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Can drive a stable, </a:t>
            </a:r>
            <a:r>
              <a:rPr lang="en-US" sz="2600" dirty="0" err="1">
                <a:solidFill>
                  <a:schemeClr val="bg1"/>
                </a:solidFill>
              </a:rPr>
              <a:t>precessing</a:t>
            </a:r>
            <a:r>
              <a:rPr lang="en-US" sz="2600" dirty="0">
                <a:solidFill>
                  <a:schemeClr val="bg1"/>
                </a:solidFill>
              </a:rPr>
              <a:t>, bending mode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GRS 1915+105’s </a:t>
            </a:r>
            <a:r>
              <a:rPr lang="en-US" sz="2600" dirty="0">
                <a:solidFill>
                  <a:schemeClr val="accent4"/>
                </a:solidFill>
              </a:rPr>
              <a:t>large disk </a:t>
            </a:r>
            <a:r>
              <a:rPr lang="en-US" sz="2600" dirty="0">
                <a:solidFill>
                  <a:schemeClr val="bg1"/>
                </a:solidFill>
              </a:rPr>
              <a:t>makes it susceptible to radiation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Changes in accretion efficiency and viscosity could have a large effect on the disk geometry</a:t>
            </a:r>
          </a:p>
          <a:p>
            <a:endParaRPr lang="en-US" sz="3400" dirty="0">
              <a:solidFill>
                <a:schemeClr val="bg1"/>
              </a:solidFill>
            </a:endParaRPr>
          </a:p>
          <a:p>
            <a:r>
              <a:rPr lang="en-US" sz="3400" dirty="0">
                <a:solidFill>
                  <a:schemeClr val="bg1"/>
                </a:solidFill>
              </a:rPr>
              <a:t>Simulations show that large warps can cause </a:t>
            </a:r>
            <a:r>
              <a:rPr lang="en-US" sz="3400" dirty="0">
                <a:solidFill>
                  <a:schemeClr val="accent4"/>
                </a:solidFill>
              </a:rPr>
              <a:t>disk tearing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Could explain one-sided jet changes and irregular precession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But disk tearing has never been observed before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6C38B8-0B54-76B1-9440-6019A93EFC98}"/>
              </a:ext>
            </a:extLst>
          </p:cNvPr>
          <p:cNvSpPr txBox="1"/>
          <p:nvPr/>
        </p:nvSpPr>
        <p:spPr>
          <a:xfrm>
            <a:off x="8782481" y="3612337"/>
            <a:ext cx="319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Miller et al.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629A32-DDAB-0820-F123-67AAB53090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668"/>
          <a:stretch>
            <a:fillRect/>
          </a:stretch>
        </p:blipFill>
        <p:spPr>
          <a:xfrm>
            <a:off x="6811701" y="4911472"/>
            <a:ext cx="5380299" cy="1581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F36A5-569A-F687-B897-3C6397C98983}"/>
              </a:ext>
            </a:extLst>
          </p:cNvPr>
          <p:cNvSpPr txBox="1"/>
          <p:nvPr/>
        </p:nvSpPr>
        <p:spPr>
          <a:xfrm>
            <a:off x="7904698" y="6519446"/>
            <a:ext cx="319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Fragile et al. 2026</a:t>
            </a:r>
          </a:p>
        </p:txBody>
      </p:sp>
    </p:spTree>
    <p:extLst>
      <p:ext uri="{BB962C8B-B14F-4D97-AF65-F5344CB8AC3E}">
        <p14:creationId xmlns:p14="http://schemas.microsoft.com/office/powerpoint/2010/main" val="7435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C2CF1-C85A-4685-E704-250E38562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1.0: Artist impression of a black hole system generating powerful jets and a massive bow shock structure. Artist impression by Danielle Futselaar.">
            <a:extLst>
              <a:ext uri="{FF2B5EF4-FFF2-40B4-BE49-F238E27FC236}">
                <a16:creationId xmlns:a16="http://schemas.microsoft.com/office/drawing/2014/main" id="{3337F099-52BA-F3A7-E28C-29861A66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DCC17-9524-3263-AE52-204222CB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Summary</a:t>
            </a:r>
            <a:r>
              <a:rPr lang="en-US" dirty="0">
                <a:solidFill>
                  <a:schemeClr val="bg1"/>
                </a:solidFill>
              </a:rPr>
              <a:t> – GRS 1915+015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35B87-5131-0E7C-A6CB-D0309CAB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64" y="1581785"/>
            <a:ext cx="7496556" cy="491109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Breaks the standard radio–X-ray correlation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→ Likely due to a </a:t>
            </a:r>
            <a:r>
              <a:rPr lang="en-US" sz="2400" b="1" dirty="0">
                <a:solidFill>
                  <a:schemeClr val="bg1"/>
                </a:solidFill>
              </a:rPr>
              <a:t>local Compton-thick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obscurer</a:t>
            </a:r>
            <a:r>
              <a:rPr lang="en-US" sz="2400" dirty="0">
                <a:solidFill>
                  <a:schemeClr val="bg1"/>
                </a:solidFill>
              </a:rPr>
              <a:t> (winds / puffed-up disk)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VLBI imaging</a:t>
            </a:r>
            <a:r>
              <a:rPr lang="en-US" sz="2400" dirty="0">
                <a:solidFill>
                  <a:schemeClr val="bg1"/>
                </a:solidFill>
              </a:rPr>
              <a:t>: jets at a 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 position angle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r>
              <a:rPr lang="en-US" sz="2400" dirty="0">
                <a:solidFill>
                  <a:schemeClr val="bg1"/>
                </a:solidFill>
              </a:rPr>
              <a:t>vs. archival VLBA/VLA data</a:t>
            </a:r>
          </a:p>
          <a:p>
            <a:r>
              <a:rPr lang="en-US" sz="2400" dirty="0">
                <a:solidFill>
                  <a:schemeClr val="bg1"/>
                </a:solidFill>
              </a:rPr>
              <a:t>Dramatic jet angle change is likely connected to the obscuration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a warped or torn disk?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Future directions:</a:t>
            </a:r>
          </a:p>
          <a:p>
            <a:pPr lvl="1"/>
            <a:r>
              <a:rPr lang="en-US" b="1" dirty="0">
                <a:solidFill>
                  <a:srgbClr val="00B0F0"/>
                </a:solidFill>
              </a:rPr>
              <a:t>New higher-cadence EVN observations </a:t>
            </a:r>
            <a:r>
              <a:rPr lang="en-US" b="1" dirty="0">
                <a:solidFill>
                  <a:schemeClr val="bg1"/>
                </a:solidFill>
              </a:rPr>
              <a:t>incoming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46EF4-E69A-4147-5AE9-72DBE7F3A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672" y="0"/>
            <a:ext cx="3767327" cy="55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7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hardness-intensity diagram (HID) for an outburst of XRB GX339−4,... |  Download Scientific Diagram">
            <a:extLst>
              <a:ext uri="{FF2B5EF4-FFF2-40B4-BE49-F238E27FC236}">
                <a16:creationId xmlns:a16="http://schemas.microsoft.com/office/drawing/2014/main" id="{4D1E068C-0D1E-E5AD-6E75-6163A2EF8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828" y="225912"/>
            <a:ext cx="8120167" cy="59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B51CC-389C-772E-598E-EA35447FE599}"/>
              </a:ext>
            </a:extLst>
          </p:cNvPr>
          <p:cNvSpPr txBox="1"/>
          <p:nvPr/>
        </p:nvSpPr>
        <p:spPr>
          <a:xfrm>
            <a:off x="3650624" y="6211669"/>
            <a:ext cx="432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The hardness-intensity diagram (HID) for the LMXB GX339-4 (Romero et al. 2016)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F4BC29-BA50-22D3-39D0-CF03DDEF7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828" y="225912"/>
            <a:ext cx="10515600" cy="1325563"/>
          </a:xfrm>
        </p:spPr>
        <p:txBody>
          <a:bodyPr/>
          <a:lstStyle/>
          <a:p>
            <a:r>
              <a:rPr lang="en-US" dirty="0"/>
              <a:t>Accretion states</a:t>
            </a:r>
          </a:p>
        </p:txBody>
      </p:sp>
    </p:spTree>
    <p:extLst>
      <p:ext uri="{BB962C8B-B14F-4D97-AF65-F5344CB8AC3E}">
        <p14:creationId xmlns:p14="http://schemas.microsoft.com/office/powerpoint/2010/main" val="1344807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85DE-85C8-0C6D-4F38-EC7C5839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GRS1915+105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60B99-88F3-E2B7-F3F4-23326451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217" y="1327201"/>
            <a:ext cx="6267365" cy="503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98C1C-7FF8-2049-1D52-00AA8217B406}"/>
              </a:ext>
            </a:extLst>
          </p:cNvPr>
          <p:cNvSpPr txBox="1"/>
          <p:nvPr/>
        </p:nvSpPr>
        <p:spPr>
          <a:xfrm>
            <a:off x="4645510" y="6359576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Fender et al. 2004</a:t>
            </a:r>
          </a:p>
        </p:txBody>
      </p:sp>
    </p:spTree>
    <p:extLst>
      <p:ext uri="{BB962C8B-B14F-4D97-AF65-F5344CB8AC3E}">
        <p14:creationId xmlns:p14="http://schemas.microsoft.com/office/powerpoint/2010/main" val="224499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39FF485-0792-EE64-3384-2987083C3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ew picture">
            <a:extLst>
              <a:ext uri="{FF2B5EF4-FFF2-40B4-BE49-F238E27FC236}">
                <a16:creationId xmlns:a16="http://schemas.microsoft.com/office/drawing/2014/main" id="{BB800ED3-4576-2AF3-449E-482B2A88BC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659658" y="4950618"/>
            <a:ext cx="3180008" cy="1907382"/>
          </a:xfrm>
          <a:prstGeom prst="rect">
            <a:avLst/>
          </a:prstGeom>
        </p:spPr>
      </p:pic>
      <p:sp>
        <p:nvSpPr>
          <p:cNvPr id="38" name="Curved Left Arrow 37">
            <a:extLst>
              <a:ext uri="{FF2B5EF4-FFF2-40B4-BE49-F238E27FC236}">
                <a16:creationId xmlns:a16="http://schemas.microsoft.com/office/drawing/2014/main" id="{C53A3319-78EE-C67E-5AC4-0E44D434F5AD}"/>
              </a:ext>
            </a:extLst>
          </p:cNvPr>
          <p:cNvSpPr/>
          <p:nvPr/>
        </p:nvSpPr>
        <p:spPr>
          <a:xfrm rot="5400000" flipV="1">
            <a:off x="3510951" y="5540237"/>
            <a:ext cx="654365" cy="113423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Left Arrow 36">
            <a:extLst>
              <a:ext uri="{FF2B5EF4-FFF2-40B4-BE49-F238E27FC236}">
                <a16:creationId xmlns:a16="http://schemas.microsoft.com/office/drawing/2014/main" id="{51105081-DD6F-3B93-04C1-B7CE0A724B3A}"/>
              </a:ext>
            </a:extLst>
          </p:cNvPr>
          <p:cNvSpPr/>
          <p:nvPr/>
        </p:nvSpPr>
        <p:spPr>
          <a:xfrm rot="5400000">
            <a:off x="1728593" y="5615395"/>
            <a:ext cx="555690" cy="108366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18" name="Picture 2" descr=" Artist impression of an X-ray binary with a strong disk wind. Credit: NASA’s Goddard Space Flight Center / Chandra X-ray observatory / M. Weiss ">
            <a:extLst>
              <a:ext uri="{FF2B5EF4-FFF2-40B4-BE49-F238E27FC236}">
                <a16:creationId xmlns:a16="http://schemas.microsoft.com/office/drawing/2014/main" id="{9E087698-0A1F-7DF0-D523-1A30BE7C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8" y="1679232"/>
            <a:ext cx="4094733" cy="28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36E044-DDA0-34B7-277E-644284BEC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Explaining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GRS 1915+105’s low X-ray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14998-1199-50BD-8F3A-B756BD59C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864"/>
            <a:ext cx="4734433" cy="4327666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Fast near-infrared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winds</a:t>
            </a:r>
            <a:r>
              <a:rPr lang="en-US" sz="2400" dirty="0">
                <a:solidFill>
                  <a:schemeClr val="bg1"/>
                </a:solidFill>
              </a:rPr>
              <a:t> (Sanchez-Sierras et al. 2023)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Failed winds (Miller et al. 2020)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5ED0D-FABD-2D16-FFC0-6F1C7915800D}"/>
              </a:ext>
            </a:extLst>
          </p:cNvPr>
          <p:cNvSpPr txBox="1"/>
          <p:nvPr/>
        </p:nvSpPr>
        <p:spPr>
          <a:xfrm>
            <a:off x="9517519" y="4236440"/>
            <a:ext cx="1836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Motta et al.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4B749-0043-81DA-43B8-A42FA85AD7E2}"/>
              </a:ext>
            </a:extLst>
          </p:cNvPr>
          <p:cNvSpPr txBox="1"/>
          <p:nvPr/>
        </p:nvSpPr>
        <p:spPr>
          <a:xfrm>
            <a:off x="5994146" y="1507728"/>
            <a:ext cx="611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Slim disk scenario (</a:t>
            </a:r>
            <a:r>
              <a:rPr lang="en-US" sz="2000" b="1" dirty="0" err="1">
                <a:solidFill>
                  <a:schemeClr val="bg1"/>
                </a:solidFill>
              </a:rPr>
              <a:t>Ambramowicz</a:t>
            </a:r>
            <a:r>
              <a:rPr lang="en-US" sz="2000" b="1" dirty="0">
                <a:solidFill>
                  <a:schemeClr val="bg1"/>
                </a:solidFill>
              </a:rPr>
              <a:t> et al. 1988):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Disk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puffed-up</a:t>
            </a:r>
            <a:r>
              <a:rPr lang="en-US" sz="2000" dirty="0">
                <a:solidFill>
                  <a:schemeClr val="bg1"/>
                </a:solidFill>
              </a:rPr>
              <a:t> → may block view of inner regions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FD126-AC37-550A-F3E4-1AA68642EFD8}"/>
              </a:ext>
            </a:extLst>
          </p:cNvPr>
          <p:cNvSpPr txBox="1"/>
          <p:nvPr/>
        </p:nvSpPr>
        <p:spPr>
          <a:xfrm rot="5400000">
            <a:off x="3805937" y="2873941"/>
            <a:ext cx="2895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NASA’s Goddard Space Flight Center / Chandra X-ray observatory / M. Weiss</a:t>
            </a:r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6DB55363-87F2-FC01-FBF7-725EA3ECE00B}"/>
              </a:ext>
            </a:extLst>
          </p:cNvPr>
          <p:cNvSpPr/>
          <p:nvPr/>
        </p:nvSpPr>
        <p:spPr>
          <a:xfrm rot="2620630">
            <a:off x="430571" y="5115992"/>
            <a:ext cx="1054320" cy="1069231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9FDABB8-7D97-F765-1753-6388446CC5AF}"/>
              </a:ext>
            </a:extLst>
          </p:cNvPr>
          <p:cNvSpPr/>
          <p:nvPr/>
        </p:nvSpPr>
        <p:spPr>
          <a:xfrm>
            <a:off x="1678497" y="5356570"/>
            <a:ext cx="2559077" cy="5880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rved Left Arrow 33">
            <a:extLst>
              <a:ext uri="{FF2B5EF4-FFF2-40B4-BE49-F238E27FC236}">
                <a16:creationId xmlns:a16="http://schemas.microsoft.com/office/drawing/2014/main" id="{7DB63BEB-9EA2-52DE-BBCE-50E9D3EBCB32}"/>
              </a:ext>
            </a:extLst>
          </p:cNvPr>
          <p:cNvSpPr/>
          <p:nvPr/>
        </p:nvSpPr>
        <p:spPr>
          <a:xfrm rot="16200000">
            <a:off x="3500906" y="4526932"/>
            <a:ext cx="555690" cy="108366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Left Arrow 34">
            <a:extLst>
              <a:ext uri="{FF2B5EF4-FFF2-40B4-BE49-F238E27FC236}">
                <a16:creationId xmlns:a16="http://schemas.microsoft.com/office/drawing/2014/main" id="{E82FBD63-4175-96DD-588A-FA89B4595B12}"/>
              </a:ext>
            </a:extLst>
          </p:cNvPr>
          <p:cNvSpPr/>
          <p:nvPr/>
        </p:nvSpPr>
        <p:spPr>
          <a:xfrm rot="15876802" flipV="1">
            <a:off x="1702135" y="4617655"/>
            <a:ext cx="591114" cy="101515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06B76D0-0709-0D6F-FD79-64906F92AC97}"/>
              </a:ext>
            </a:extLst>
          </p:cNvPr>
          <p:cNvSpPr/>
          <p:nvPr/>
        </p:nvSpPr>
        <p:spPr>
          <a:xfrm>
            <a:off x="2830019" y="5490808"/>
            <a:ext cx="256032" cy="2624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14D0E5-0DC9-931A-9138-4F5349C3D030}"/>
              </a:ext>
            </a:extLst>
          </p:cNvPr>
          <p:cNvSpPr txBox="1"/>
          <p:nvPr/>
        </p:nvSpPr>
        <p:spPr>
          <a:xfrm>
            <a:off x="2161733" y="4574994"/>
            <a:ext cx="142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Failed winds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5D81975-7886-F642-23F4-E7C329C0AEB0}"/>
              </a:ext>
            </a:extLst>
          </p:cNvPr>
          <p:cNvSpPr/>
          <p:nvPr/>
        </p:nvSpPr>
        <p:spPr>
          <a:xfrm rot="11116757">
            <a:off x="1089240" y="4515536"/>
            <a:ext cx="3637287" cy="2270142"/>
          </a:xfrm>
          <a:prstGeom prst="cloud">
            <a:avLst/>
          </a:prstGeom>
          <a:solidFill>
            <a:srgbClr val="FF0000">
              <a:alpha val="4960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AF394-AD7F-A3D8-7E85-3917BDD65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262" y="2396502"/>
            <a:ext cx="5086600" cy="2284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C30FA-4002-A173-5327-F6720D4D6A33}"/>
              </a:ext>
            </a:extLst>
          </p:cNvPr>
          <p:cNvSpPr txBox="1"/>
          <p:nvPr/>
        </p:nvSpPr>
        <p:spPr>
          <a:xfrm>
            <a:off x="6044725" y="4812189"/>
            <a:ext cx="557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F0"/>
                </a:solidFill>
              </a:rPr>
              <a:t>Warped disk </a:t>
            </a:r>
            <a:r>
              <a:rPr lang="en-US" sz="2000" dirty="0">
                <a:solidFill>
                  <a:schemeClr val="bg1"/>
                </a:solidFill>
              </a:rPr>
              <a:t>blocking our view of the inner disk (Miller et al. 2025)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7ECE18-A0FC-4BCF-0F59-0811F46CD52F}"/>
              </a:ext>
            </a:extLst>
          </p:cNvPr>
          <p:cNvSpPr txBox="1"/>
          <p:nvPr/>
        </p:nvSpPr>
        <p:spPr>
          <a:xfrm>
            <a:off x="9806800" y="6401318"/>
            <a:ext cx="222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Lodato &amp; Price 2010</a:t>
            </a:r>
          </a:p>
        </p:txBody>
      </p:sp>
    </p:spTree>
    <p:extLst>
      <p:ext uri="{BB962C8B-B14F-4D97-AF65-F5344CB8AC3E}">
        <p14:creationId xmlns:p14="http://schemas.microsoft.com/office/powerpoint/2010/main" val="3005796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C051BBC-DF56-BD9A-91B7-B4FD94DA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F216-FA40-EA63-F5F7-2A90285E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5" y="39489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EVN Epoch 1 </a:t>
            </a:r>
            <a:r>
              <a:rPr lang="en-US" dirty="0">
                <a:solidFill>
                  <a:schemeClr val="bg1"/>
                </a:solidFill>
              </a:rPr>
              <a:t>– Oct 2020 – Flaring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1BBF3-647C-7B8E-0477-A8823AA31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4245"/>
            <a:ext cx="12192000" cy="39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07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B36E05-86F6-5C48-4589-FEEB5A1EC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7BF6C-C178-8A23-D088-A7189E92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Fixed vs. </a:t>
            </a:r>
            <a:r>
              <a:rPr lang="en-US" dirty="0" err="1">
                <a:solidFill>
                  <a:schemeClr val="accent4"/>
                </a:solidFill>
              </a:rPr>
              <a:t>precessing</a:t>
            </a:r>
            <a:r>
              <a:rPr lang="en-US" dirty="0">
                <a:solidFill>
                  <a:schemeClr val="accent4"/>
                </a:solidFill>
              </a:rPr>
              <a:t> jets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B9971-E001-251A-5ABA-826409F17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23" y="2105881"/>
            <a:ext cx="4952454" cy="3689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F399F-9221-E675-A67D-1CCA900C0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178" y="1408583"/>
            <a:ext cx="3848649" cy="2542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01314-3E5C-AF39-438D-C8662C621D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7"/>
          <a:stretch>
            <a:fillRect/>
          </a:stretch>
        </p:blipFill>
        <p:spPr>
          <a:xfrm>
            <a:off x="1187177" y="3950729"/>
            <a:ext cx="3848649" cy="2542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E6491-DCA7-E567-336E-2FE765C84DFD}"/>
              </a:ext>
            </a:extLst>
          </p:cNvPr>
          <p:cNvSpPr txBox="1"/>
          <p:nvPr/>
        </p:nvSpPr>
        <p:spPr>
          <a:xfrm>
            <a:off x="7522464" y="6331510"/>
            <a:ext cx="3194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Fender &amp; Motta 2025</a:t>
            </a:r>
          </a:p>
        </p:txBody>
      </p:sp>
    </p:spTree>
    <p:extLst>
      <p:ext uri="{BB962C8B-B14F-4D97-AF65-F5344CB8AC3E}">
        <p14:creationId xmlns:p14="http://schemas.microsoft.com/office/powerpoint/2010/main" val="1309561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1DFEB-0204-0E44-7F39-AF436923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V404 Cygni </a:t>
            </a:r>
            <a:r>
              <a:rPr lang="en-US" dirty="0">
                <a:solidFill>
                  <a:schemeClr val="bg1"/>
                </a:solidFill>
              </a:rPr>
              <a:t>– Rapidly changing jet orientation</a:t>
            </a:r>
          </a:p>
        </p:txBody>
      </p:sp>
      <p:pic>
        <p:nvPicPr>
          <p:cNvPr id="4" name="V404Cyg_Video.mp4">
            <a:hlinkClick r:id="" action="ppaction://media"/>
            <a:extLst>
              <a:ext uri="{FF2B5EF4-FFF2-40B4-BE49-F238E27FC236}">
                <a16:creationId xmlns:a16="http://schemas.microsoft.com/office/drawing/2014/main" id="{9BA744C8-6AE8-E882-323D-D22223C214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4029" y="1477891"/>
            <a:ext cx="6547971" cy="489846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D66F42C-C591-0888-C462-903A1B4F1F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229" y="1706606"/>
                <a:ext cx="52578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bg1"/>
                    </a:solidFill>
                  </a:rPr>
                  <a:t>V404 </a:t>
                </a:r>
                <a:r>
                  <a:rPr lang="en-US" dirty="0" err="1">
                    <a:solidFill>
                      <a:schemeClr val="bg1"/>
                    </a:solidFill>
                  </a:rPr>
                  <a:t>Cyg</a:t>
                </a:r>
                <a:r>
                  <a:rPr lang="en-US" dirty="0">
                    <a:solidFill>
                      <a:schemeClr val="bg1"/>
                    </a:solidFill>
                  </a:rPr>
                  <a:t> in a state of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super-Eddington accretion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But </a:t>
                </a:r>
                <a:r>
                  <a:rPr lang="en-US" dirty="0">
                    <a:solidFill>
                      <a:srgbClr val="00B0F0"/>
                    </a:solidFill>
                  </a:rPr>
                  <a:t>GRS 1915+105 </a:t>
                </a:r>
                <a:r>
                  <a:rPr lang="en-US" dirty="0">
                    <a:solidFill>
                      <a:schemeClr val="bg1"/>
                    </a:solidFill>
                  </a:rPr>
                  <a:t>seems to change on </a:t>
                </a:r>
                <a:r>
                  <a:rPr lang="en-US" dirty="0">
                    <a:solidFill>
                      <a:srgbClr val="00B0F0"/>
                    </a:solidFill>
                  </a:rPr>
                  <a:t>much longer timescales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This suggests precession at larger radii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X-ray </a:t>
                </a:r>
                <a:r>
                  <a:rPr lang="en-US" dirty="0" err="1">
                    <a:solidFill>
                      <a:schemeClr val="bg1"/>
                    </a:solidFill>
                  </a:rPr>
                  <a:t>spectroscopicc</a:t>
                </a:r>
                <a:r>
                  <a:rPr lang="en-US" dirty="0">
                    <a:solidFill>
                      <a:schemeClr val="bg1"/>
                    </a:solidFill>
                  </a:rPr>
                  <a:t> studies implicate the </a:t>
                </a:r>
                <a:r>
                  <a:rPr lang="en-US" dirty="0">
                    <a:solidFill>
                      <a:schemeClr val="accent4"/>
                    </a:solidFill>
                  </a:rPr>
                  <a:t>mid-disk</a:t>
                </a:r>
                <a:r>
                  <a:rPr lang="en-US" dirty="0">
                    <a:solidFill>
                      <a:schemeClr val="bg1"/>
                    </a:solidFill>
                  </a:rPr>
                  <a:t> as the obscuring region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bg1"/>
                    </a:solidFill>
                  </a:rPr>
                  <a:t>(Nielsen et al. 2020 ; Athulya &amp; Nandi 2023)</a:t>
                </a:r>
                <a:endParaRPr lang="en-US" sz="3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D66F42C-C591-0888-C462-903A1B4F1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29" y="1706606"/>
                <a:ext cx="5257800" cy="4351338"/>
              </a:xfrm>
              <a:prstGeom prst="rect">
                <a:avLst/>
              </a:prstGeom>
              <a:blipFill>
                <a:blip r:embed="rId6"/>
                <a:stretch>
                  <a:fillRect l="-144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7DCE110-2E7C-5944-DFEE-338F1907F094}"/>
              </a:ext>
            </a:extLst>
          </p:cNvPr>
          <p:cNvSpPr txBox="1"/>
          <p:nvPr/>
        </p:nvSpPr>
        <p:spPr>
          <a:xfrm>
            <a:off x="7522464" y="6331510"/>
            <a:ext cx="319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Miller-Jones et al. 2021</a:t>
            </a:r>
          </a:p>
        </p:txBody>
      </p:sp>
    </p:spTree>
    <p:extLst>
      <p:ext uri="{BB962C8B-B14F-4D97-AF65-F5344CB8AC3E}">
        <p14:creationId xmlns:p14="http://schemas.microsoft.com/office/powerpoint/2010/main" val="399420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4C6021-63D1-A88E-57AD-F13C4A41F0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C36C8C54-768C-C9C8-C820-4F598D545699}"/>
              </a:ext>
            </a:extLst>
          </p:cNvPr>
          <p:cNvCxnSpPr>
            <a:cxnSpLocks/>
          </p:cNvCxnSpPr>
          <p:nvPr/>
        </p:nvCxnSpPr>
        <p:spPr>
          <a:xfrm>
            <a:off x="4249271" y="1210235"/>
            <a:ext cx="4640729" cy="2320365"/>
          </a:xfrm>
          <a:prstGeom prst="curvedConnector3">
            <a:avLst>
              <a:gd name="adj1" fmla="val 50000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4EA0164C-A86D-29F0-A666-E4E644A61F69}"/>
              </a:ext>
            </a:extLst>
          </p:cNvPr>
          <p:cNvCxnSpPr>
            <a:cxnSpLocks/>
          </p:cNvCxnSpPr>
          <p:nvPr/>
        </p:nvCxnSpPr>
        <p:spPr>
          <a:xfrm flipV="1">
            <a:off x="4249271" y="957431"/>
            <a:ext cx="5895190" cy="1563955"/>
          </a:xfrm>
          <a:prstGeom prst="curvedConnector3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undamental plane">
            <a:extLst>
              <a:ext uri="{FF2B5EF4-FFF2-40B4-BE49-F238E27FC236}">
                <a16:creationId xmlns:a16="http://schemas.microsoft.com/office/drawing/2014/main" id="{E2C270AB-549F-0706-C907-8D897CC5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7" y="512698"/>
            <a:ext cx="6962056" cy="51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D428F5-1677-151C-0248-8051698C8E85}"/>
              </a:ext>
            </a:extLst>
          </p:cNvPr>
          <p:cNvSpPr txBox="1"/>
          <p:nvPr/>
        </p:nvSpPr>
        <p:spPr>
          <a:xfrm>
            <a:off x="1658400" y="5896631"/>
            <a:ext cx="37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Merloni, Heinz &amp; Di Matteo 2003</a:t>
            </a:r>
          </a:p>
        </p:txBody>
      </p:sp>
    </p:spTree>
    <p:extLst>
      <p:ext uri="{BB962C8B-B14F-4D97-AF65-F5344CB8AC3E}">
        <p14:creationId xmlns:p14="http://schemas.microsoft.com/office/powerpoint/2010/main" val="500009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E5B634-0D89-700B-935A-2EEF4A28D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363800"/>
            <a:ext cx="7780564" cy="349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797FB-3806-2ADD-211E-357A0773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is it explained?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E7DCC-E28E-8668-7E4D-7E020ED77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761" y="1423590"/>
            <a:ext cx="70485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Slim disk model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Super-Eddington accretion means photons can no longer escape efficiently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Cooling no longer efficient enough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trapped radiation puffs up the disk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chemeClr val="bg1"/>
                </a:solidFill>
              </a:rPr>
              <a:t>		</a:t>
            </a:r>
            <a:r>
              <a:rPr lang="en-US" i="1" dirty="0"/>
              <a:t>Inclination angle ~</a:t>
            </a:r>
            <a:r>
              <a:rPr lang="en-US" dirty="0"/>
              <a:t> 67◦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B0380-759C-83C3-204C-054FF528E33D}"/>
              </a:ext>
            </a:extLst>
          </p:cNvPr>
          <p:cNvSpPr txBox="1"/>
          <p:nvPr/>
        </p:nvSpPr>
        <p:spPr>
          <a:xfrm>
            <a:off x="5166754" y="6488668"/>
            <a:ext cx="222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Motta et al. 2017</a:t>
            </a:r>
          </a:p>
        </p:txBody>
      </p:sp>
      <p:pic>
        <p:nvPicPr>
          <p:cNvPr id="9" name="New picture">
            <a:extLst>
              <a:ext uri="{FF2B5EF4-FFF2-40B4-BE49-F238E27FC236}">
                <a16:creationId xmlns:a16="http://schemas.microsoft.com/office/drawing/2014/main" id="{E2EFEBAA-E36B-3AE2-2FCE-428851E9808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25546" y="4610100"/>
            <a:ext cx="3180008" cy="1907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AF0D45-5D33-52CE-29F4-241CBB3BAFF0}"/>
              </a:ext>
            </a:extLst>
          </p:cNvPr>
          <p:cNvSpPr txBox="1"/>
          <p:nvPr/>
        </p:nvSpPr>
        <p:spPr>
          <a:xfrm>
            <a:off x="9145073" y="6517482"/>
            <a:ext cx="222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Lodato &amp; Price 2010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E1791A-54CC-7DD0-8E8C-BF16A5A55308}"/>
              </a:ext>
            </a:extLst>
          </p:cNvPr>
          <p:cNvSpPr txBox="1">
            <a:spLocks/>
          </p:cNvSpPr>
          <p:nvPr/>
        </p:nvSpPr>
        <p:spPr>
          <a:xfrm>
            <a:off x="7547199" y="340518"/>
            <a:ext cx="4508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Lense-Thirring precession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Misalignment between disk and black hole spin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Frame dragging tilts the inner disk </a:t>
            </a:r>
          </a:p>
        </p:txBody>
      </p:sp>
      <p:pic>
        <p:nvPicPr>
          <p:cNvPr id="6152" name="Picture 8" descr="The Mystery of SS433 - StarDate's Black Hole Encyclopedia">
            <a:extLst>
              <a:ext uri="{FF2B5EF4-FFF2-40B4-BE49-F238E27FC236}">
                <a16:creationId xmlns:a16="http://schemas.microsoft.com/office/drawing/2014/main" id="{E91AD2E5-77FA-63D0-E5A2-3418B89A0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213" y="2310435"/>
            <a:ext cx="3461287" cy="193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C2C61C-8026-49DE-9F34-15BB6F2D1C56}"/>
              </a:ext>
            </a:extLst>
          </p:cNvPr>
          <p:cNvSpPr txBox="1"/>
          <p:nvPr/>
        </p:nvSpPr>
        <p:spPr>
          <a:xfrm>
            <a:off x="8700305" y="4226362"/>
            <a:ext cx="292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Blundel &amp; Bowler 2004</a:t>
            </a:r>
          </a:p>
        </p:txBody>
      </p:sp>
    </p:spTree>
    <p:extLst>
      <p:ext uri="{BB962C8B-B14F-4D97-AF65-F5344CB8AC3E}">
        <p14:creationId xmlns:p14="http://schemas.microsoft.com/office/powerpoint/2010/main" val="3225409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D2C3-2712-9F87-4640-AA5B6CF304B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Wood et al. 2021 – dynamic phase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BB12C-B8EF-2C99-DC4B-FAAC27FD1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5" y="1863328"/>
            <a:ext cx="4715435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 split in many small time bins such that image isn’t blurred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Phase center is shifted with a user defined proper motion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Once concatenated you have a single image whose phase center follows the component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E9B64-3DA9-D7BE-3DD1-0DADD726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531" y="1427023"/>
            <a:ext cx="6754469" cy="506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23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B79BCCA-D1BD-F796-5C87-CBA3FBF4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C53E-4F07-623D-BEAC-3DC30C2493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Future directions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DBF129-E3EE-0151-E176-3C82457838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9545" y="1863328"/>
                <a:ext cx="11087239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EVN observing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proposal submitted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To track the PA with </a:t>
                </a:r>
                <a:r>
                  <a:rPr lang="en-US" b="1" dirty="0">
                    <a:solidFill>
                      <a:schemeClr val="bg1"/>
                    </a:solidFill>
                  </a:rPr>
                  <a:t>higher cadence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Time-variable modeling in the UV-plane: </a:t>
                </a:r>
                <a:r>
                  <a:rPr lang="en-US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dynamic phase tracking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Fit for a </a:t>
                </a:r>
                <a:r>
                  <a:rPr lang="en-US" b="1" dirty="0">
                    <a:solidFill>
                      <a:schemeClr val="bg1"/>
                    </a:solidFill>
                  </a:rPr>
                  <a:t>second moving gaussian </a:t>
                </a:r>
                <a:r>
                  <a:rPr lang="en-US" dirty="0">
                    <a:solidFill>
                      <a:schemeClr val="bg1"/>
                    </a:solidFill>
                  </a:rPr>
                  <a:t>on top of the stable component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Capture increasing flux: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𝑓𝑙𝑎𝑟𝑒</m:t>
                        </m:r>
                      </m:sub>
                    </m:sSub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Possible discrete ejecta launching: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NL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nl-NL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nl-NL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nl-NL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⋅</m:t>
                        </m:r>
                        <m:func>
                          <m:func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𝑒𝑗𝑒𝑐𝑡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nl-NL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= </m:t>
                    </m:r>
                    <m:d>
                      <m:d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nl-NL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̇"/>
                            <m:ctrlPr>
                              <a:rPr lang="nl-NL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nl-NL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⋅</m:t>
                        </m:r>
                        <m:func>
                          <m:func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0, </m:t>
                                </m:r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𝑒𝑗𝑒𝑐𝑡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  <m:r>
                      <a:rPr lang="nl-NL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DBF129-E3EE-0151-E176-3C82457838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9545" y="1863328"/>
                <a:ext cx="11087239" cy="4351338"/>
              </a:xfrm>
              <a:blipFill>
                <a:blip r:embed="rId2"/>
                <a:stretch>
                  <a:fillRect l="-91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C0EF64F-06C8-25E3-00BF-22D7C54FB064}"/>
              </a:ext>
            </a:extLst>
          </p:cNvPr>
          <p:cNvSpPr txBox="1"/>
          <p:nvPr/>
        </p:nvSpPr>
        <p:spPr>
          <a:xfrm>
            <a:off x="6266688" y="1686685"/>
            <a:ext cx="56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✓</a:t>
            </a:r>
          </a:p>
        </p:txBody>
      </p:sp>
      <p:pic>
        <p:nvPicPr>
          <p:cNvPr id="11268" name="Picture 4" descr="pending-icon-19 - Grace Orthopaedic Centre">
            <a:extLst>
              <a:ext uri="{FF2B5EF4-FFF2-40B4-BE49-F238E27FC236}">
                <a16:creationId xmlns:a16="http://schemas.microsoft.com/office/drawing/2014/main" id="{E0B5C574-5C37-5D52-C0AE-02DD66F3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46" y="1690687"/>
            <a:ext cx="830997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79559-6F0F-ABF2-890C-51AE57B55B4E}"/>
              </a:ext>
            </a:extLst>
          </p:cNvPr>
          <p:cNvSpPr txBox="1"/>
          <p:nvPr/>
        </p:nvSpPr>
        <p:spPr>
          <a:xfrm>
            <a:off x="8845296" y="2744018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Wood et al.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1AA8A7-0B06-7517-7EE9-920C76AE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028" y="0"/>
            <a:ext cx="4680972" cy="27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07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A9554-EF1A-6521-E295-9CB0BE523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178EBAAE-D492-9B93-5AD3-2FF928B6C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D24C55-BB93-49C1-E1F4-CD35086564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CF72DB4F-3311-F58E-7058-1D7C2276030D}"/>
              </a:ext>
            </a:extLst>
          </p:cNvPr>
          <p:cNvCxnSpPr>
            <a:cxnSpLocks/>
          </p:cNvCxnSpPr>
          <p:nvPr/>
        </p:nvCxnSpPr>
        <p:spPr>
          <a:xfrm>
            <a:off x="4249271" y="1210235"/>
            <a:ext cx="4640729" cy="2320365"/>
          </a:xfrm>
          <a:prstGeom prst="curvedConnector3">
            <a:avLst>
              <a:gd name="adj1" fmla="val 50000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1BCAE6D7-C32F-A690-4F52-469AB7267780}"/>
              </a:ext>
            </a:extLst>
          </p:cNvPr>
          <p:cNvCxnSpPr>
            <a:cxnSpLocks/>
          </p:cNvCxnSpPr>
          <p:nvPr/>
        </p:nvCxnSpPr>
        <p:spPr>
          <a:xfrm flipV="1">
            <a:off x="4249271" y="957431"/>
            <a:ext cx="5895190" cy="1563955"/>
          </a:xfrm>
          <a:prstGeom prst="curvedConnector3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undamental plane">
            <a:extLst>
              <a:ext uri="{FF2B5EF4-FFF2-40B4-BE49-F238E27FC236}">
                <a16:creationId xmlns:a16="http://schemas.microsoft.com/office/drawing/2014/main" id="{78AC3C10-707E-FF4F-51E1-12B3811D0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7" y="512698"/>
            <a:ext cx="6962056" cy="51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9F60B-1F7C-592D-3CDF-2A28E3D4F028}"/>
              </a:ext>
            </a:extLst>
          </p:cNvPr>
          <p:cNvSpPr txBox="1"/>
          <p:nvPr/>
        </p:nvSpPr>
        <p:spPr>
          <a:xfrm>
            <a:off x="1658400" y="5896631"/>
            <a:ext cx="37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Merloni, Heinz &amp; Di Matteo 2003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F50F2-A098-E9C1-61FD-7F0AA5132586}"/>
              </a:ext>
            </a:extLst>
          </p:cNvPr>
          <p:cNvSpPr/>
          <p:nvPr/>
        </p:nvSpPr>
        <p:spPr>
          <a:xfrm>
            <a:off x="2299855" y="3530600"/>
            <a:ext cx="1371600" cy="45950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5D3AC-AC13-E284-E026-0C5D806A2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4C71-15E5-5875-BDDF-1FB7BFD7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24A66-F3C6-3C3F-6D4A-A65CAEF6C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ASA SVS | NASA's Black Hole Orrery">
            <a:extLst>
              <a:ext uri="{FF2B5EF4-FFF2-40B4-BE49-F238E27FC236}">
                <a16:creationId xmlns:a16="http://schemas.microsoft.com/office/drawing/2014/main" id="{F78CFCF4-2BB4-873C-E4E7-CB1EE600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8A2C1-C2AF-62D8-345C-FFE2AEA5BAC2}"/>
              </a:ext>
            </a:extLst>
          </p:cNvPr>
          <p:cNvSpPr txBox="1"/>
          <p:nvPr/>
        </p:nvSpPr>
        <p:spPr>
          <a:xfrm>
            <a:off x="3981674" y="75562"/>
            <a:ext cx="418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strike="noStrike" dirty="0">
                <a:solidFill>
                  <a:schemeClr val="bg1"/>
                </a:solidFill>
                <a:effectLst/>
                <a:latin typeface="system-ui"/>
              </a:rPr>
              <a:t>Visualizations by:</a:t>
            </a:r>
          </a:p>
          <a:p>
            <a:pPr algn="ctr"/>
            <a:r>
              <a:rPr lang="en-US" sz="1600" strike="noStrike" dirty="0">
                <a:solidFill>
                  <a:schemeClr val="bg1"/>
                </a:solidFill>
                <a:effectLst/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Andrew J Christensen</a:t>
            </a:r>
            <a:endParaRPr lang="en-US" sz="1600" strike="noStrike" dirty="0">
              <a:solidFill>
                <a:schemeClr val="bg1"/>
              </a:solidFill>
              <a:effectLst/>
              <a:latin typeface="system-u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40B5D3-D706-6615-77FB-CC7E32A81901}"/>
                  </a:ext>
                </a:extLst>
              </p:cNvPr>
              <p:cNvSpPr txBox="1"/>
              <p:nvPr/>
            </p:nvSpPr>
            <p:spPr>
              <a:xfrm>
                <a:off x="4203251" y="2189692"/>
                <a:ext cx="1778000" cy="60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𝐵𝐻</m:t>
                          </m:r>
                        </m:sub>
                      </m:sSub>
                      <m:r>
                        <a:rPr lang="nl-NL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nor/>
                        </m:rPr>
                        <a:rPr lang="en-US" sz="16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nl-NL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6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ES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s-ES" sz="160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s-ES" sz="1600" baseline="-25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40B5D3-D706-6615-77FB-CC7E32A81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251" y="2189692"/>
                <a:ext cx="1778000" cy="609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F9985F-CD5A-59E3-39AC-AFC6C5D382CD}"/>
                  </a:ext>
                </a:extLst>
              </p:cNvPr>
              <p:cNvSpPr txBox="1"/>
              <p:nvPr/>
            </p:nvSpPr>
            <p:spPr>
              <a:xfrm>
                <a:off x="6908801" y="4679420"/>
                <a:ext cx="2125132" cy="856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16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K-type donor star</a:t>
                </a:r>
                <a:endParaRPr lang="nl-NL" sz="1600" b="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nl-NL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0.5 </m:t>
                      </m:r>
                      <m:r>
                        <m:rPr>
                          <m:nor/>
                        </m:rPr>
                        <a:rPr lang="es-ES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s-ES" sz="160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</m:oMath>
                  </m:oMathPara>
                </a14:m>
                <a:endParaRPr lang="es-ES" sz="1600" baseline="-25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F9985F-CD5A-59E3-39AC-AFC6C5D38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01" y="4679420"/>
                <a:ext cx="2125132" cy="856132"/>
              </a:xfrm>
              <a:prstGeom prst="rect">
                <a:avLst/>
              </a:prstGeom>
              <a:blipFill>
                <a:blip r:embed="rId5"/>
                <a:stretch>
                  <a:fillRect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242C70-B6F6-656A-4C97-E55BDD013808}"/>
                  </a:ext>
                </a:extLst>
              </p:cNvPr>
              <p:cNvSpPr txBox="1"/>
              <p:nvPr/>
            </p:nvSpPr>
            <p:spPr>
              <a:xfrm>
                <a:off x="7620946" y="3072825"/>
                <a:ext cx="1778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66±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2</a:t>
                </a:r>
                <a:r>
                  <a:rPr lang="es-ES" sz="1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º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242C70-B6F6-656A-4C97-E55BDD013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946" y="3072825"/>
                <a:ext cx="1778000" cy="584775"/>
              </a:xfrm>
              <a:prstGeom prst="rect">
                <a:avLst/>
              </a:prstGeom>
              <a:blipFill>
                <a:blip r:embed="rId6"/>
                <a:stretch>
                  <a:fillRect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2B3430-8DFB-7669-B311-8C7EE48D36F8}"/>
              </a:ext>
            </a:extLst>
          </p:cNvPr>
          <p:cNvCxnSpPr>
            <a:cxnSpLocks/>
          </p:cNvCxnSpPr>
          <p:nvPr/>
        </p:nvCxnSpPr>
        <p:spPr>
          <a:xfrm>
            <a:off x="5232400" y="2494647"/>
            <a:ext cx="839619" cy="7729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A27760-7BD2-2626-7FE4-612C5403F2CC}"/>
              </a:ext>
            </a:extLst>
          </p:cNvPr>
          <p:cNvCxnSpPr>
            <a:cxnSpLocks/>
          </p:cNvCxnSpPr>
          <p:nvPr/>
        </p:nvCxnSpPr>
        <p:spPr>
          <a:xfrm flipH="1" flipV="1">
            <a:off x="7503459" y="4276165"/>
            <a:ext cx="336675" cy="4032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154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E77B9-6FCB-DB11-3D7C-B342A8C48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934AB4-097E-0995-C41E-5B0F20264F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385"/>
          <a:stretch>
            <a:fillRect/>
          </a:stretch>
        </p:blipFill>
        <p:spPr>
          <a:xfrm>
            <a:off x="1200329" y="667382"/>
            <a:ext cx="8894648" cy="5585251"/>
          </a:xfrm>
          <a:prstGeom prst="rect">
            <a:avLst/>
          </a:prstGeom>
        </p:spPr>
      </p:pic>
      <p:sp>
        <p:nvSpPr>
          <p:cNvPr id="6" name="CuadroTexto 3">
            <a:extLst>
              <a:ext uri="{FF2B5EF4-FFF2-40B4-BE49-F238E27FC236}">
                <a16:creationId xmlns:a16="http://schemas.microsoft.com/office/drawing/2014/main" id="{B6064F88-8CAD-C403-8845-D5785C75FC0B}"/>
              </a:ext>
            </a:extLst>
          </p:cNvPr>
          <p:cNvSpPr txBox="1"/>
          <p:nvPr/>
        </p:nvSpPr>
        <p:spPr>
          <a:xfrm rot="16200000">
            <a:off x="-358523" y="1317034"/>
            <a:ext cx="199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RADIO</a:t>
            </a: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79F0D0B-253E-6E80-AC6A-595283A09947}"/>
              </a:ext>
            </a:extLst>
          </p:cNvPr>
          <p:cNvSpPr txBox="1"/>
          <p:nvPr/>
        </p:nvSpPr>
        <p:spPr>
          <a:xfrm rot="16200000">
            <a:off x="-157855" y="2832836"/>
            <a:ext cx="159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SOFT   X-RAY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F150DACE-CDB7-D9BA-89C1-0924CEAEB74F}"/>
              </a:ext>
            </a:extLst>
          </p:cNvPr>
          <p:cNvSpPr txBox="1"/>
          <p:nvPr/>
        </p:nvSpPr>
        <p:spPr>
          <a:xfrm rot="16200000">
            <a:off x="-195903" y="4472338"/>
            <a:ext cx="159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HARD   X-RAY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D2614-FD44-A1CD-7C85-B006191E1E7E}"/>
              </a:ext>
            </a:extLst>
          </p:cNvPr>
          <p:cNvSpPr txBox="1"/>
          <p:nvPr/>
        </p:nvSpPr>
        <p:spPr>
          <a:xfrm>
            <a:off x="4645510" y="6359576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Image credit: Sara Motta</a:t>
            </a:r>
          </a:p>
        </p:txBody>
      </p:sp>
    </p:spTree>
    <p:extLst>
      <p:ext uri="{BB962C8B-B14F-4D97-AF65-F5344CB8AC3E}">
        <p14:creationId xmlns:p14="http://schemas.microsoft.com/office/powerpoint/2010/main" val="410945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FD6B0-FCFA-D539-80C7-A634B1B2B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B07CE5-879B-52CB-2A36-106C4C90C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75"/>
          <a:stretch>
            <a:fillRect/>
          </a:stretch>
        </p:blipFill>
        <p:spPr>
          <a:xfrm>
            <a:off x="1200329" y="667382"/>
            <a:ext cx="9553016" cy="5585251"/>
          </a:xfrm>
          <a:prstGeom prst="rect">
            <a:avLst/>
          </a:prstGeom>
        </p:spPr>
      </p:pic>
      <p:sp>
        <p:nvSpPr>
          <p:cNvPr id="6" name="CuadroTexto 3">
            <a:extLst>
              <a:ext uri="{FF2B5EF4-FFF2-40B4-BE49-F238E27FC236}">
                <a16:creationId xmlns:a16="http://schemas.microsoft.com/office/drawing/2014/main" id="{58A2A5A2-2667-79AB-92EB-059D3E2CB454}"/>
              </a:ext>
            </a:extLst>
          </p:cNvPr>
          <p:cNvSpPr txBox="1"/>
          <p:nvPr/>
        </p:nvSpPr>
        <p:spPr>
          <a:xfrm rot="16200000">
            <a:off x="-358523" y="1317034"/>
            <a:ext cx="199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RADIO</a:t>
            </a: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CDD90EE9-C339-13FB-C590-CB046B6A8074}"/>
              </a:ext>
            </a:extLst>
          </p:cNvPr>
          <p:cNvSpPr txBox="1"/>
          <p:nvPr/>
        </p:nvSpPr>
        <p:spPr>
          <a:xfrm rot="16200000">
            <a:off x="-157855" y="2832836"/>
            <a:ext cx="159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SOFT   X-RAY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8FC18A8D-A892-F1B4-8BD0-CC0FF1E80A11}"/>
              </a:ext>
            </a:extLst>
          </p:cNvPr>
          <p:cNvSpPr txBox="1"/>
          <p:nvPr/>
        </p:nvSpPr>
        <p:spPr>
          <a:xfrm rot="16200000">
            <a:off x="-195903" y="4472338"/>
            <a:ext cx="159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HARD   X-RAY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7E589E-D3AF-CBF5-AF30-34E9B425892F}"/>
              </a:ext>
            </a:extLst>
          </p:cNvPr>
          <p:cNvSpPr txBox="1"/>
          <p:nvPr/>
        </p:nvSpPr>
        <p:spPr>
          <a:xfrm>
            <a:off x="4645510" y="6359576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Image credit: Sara Motta</a:t>
            </a:r>
          </a:p>
        </p:txBody>
      </p:sp>
    </p:spTree>
    <p:extLst>
      <p:ext uri="{BB962C8B-B14F-4D97-AF65-F5344CB8AC3E}">
        <p14:creationId xmlns:p14="http://schemas.microsoft.com/office/powerpoint/2010/main" val="2183971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4F44-1834-A083-23C8-C7AFF4AEE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34E861-DEEF-06ED-ED51-DDBB47678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328" y="667382"/>
            <a:ext cx="10269247" cy="5585251"/>
          </a:xfrm>
          <a:prstGeom prst="rect">
            <a:avLst/>
          </a:prstGeom>
        </p:spPr>
      </p:pic>
      <p:sp>
        <p:nvSpPr>
          <p:cNvPr id="6" name="CuadroTexto 3">
            <a:extLst>
              <a:ext uri="{FF2B5EF4-FFF2-40B4-BE49-F238E27FC236}">
                <a16:creationId xmlns:a16="http://schemas.microsoft.com/office/drawing/2014/main" id="{4657F639-ED21-44E8-E4CC-A90766FB350F}"/>
              </a:ext>
            </a:extLst>
          </p:cNvPr>
          <p:cNvSpPr txBox="1"/>
          <p:nvPr/>
        </p:nvSpPr>
        <p:spPr>
          <a:xfrm rot="16200000">
            <a:off x="-358523" y="1317034"/>
            <a:ext cx="1993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RADIO</a:t>
            </a: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3C5DD-2263-3C88-713B-A45AE28B3107}"/>
              </a:ext>
            </a:extLst>
          </p:cNvPr>
          <p:cNvSpPr txBox="1"/>
          <p:nvPr/>
        </p:nvSpPr>
        <p:spPr>
          <a:xfrm rot="16200000">
            <a:off x="-157855" y="2832836"/>
            <a:ext cx="159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SOFT   X-RAY</a:t>
            </a: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398646F4-11CC-2697-3323-D20E3E2A71E3}"/>
              </a:ext>
            </a:extLst>
          </p:cNvPr>
          <p:cNvSpPr txBox="1"/>
          <p:nvPr/>
        </p:nvSpPr>
        <p:spPr>
          <a:xfrm rot="16200000">
            <a:off x="-195903" y="4472338"/>
            <a:ext cx="159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HARD   X-RAY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B493C-00D4-9DEA-07BE-083F422002EA}"/>
              </a:ext>
            </a:extLst>
          </p:cNvPr>
          <p:cNvSpPr txBox="1"/>
          <p:nvPr/>
        </p:nvSpPr>
        <p:spPr>
          <a:xfrm>
            <a:off x="4645510" y="6359576"/>
            <a:ext cx="30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Image credit: Sara Motta</a:t>
            </a:r>
          </a:p>
        </p:txBody>
      </p:sp>
    </p:spTree>
    <p:extLst>
      <p:ext uri="{BB962C8B-B14F-4D97-AF65-F5344CB8AC3E}">
        <p14:creationId xmlns:p14="http://schemas.microsoft.com/office/powerpoint/2010/main" val="1834830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DC9D-14BA-4668-FE47-549F9E59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0B75-72A5-C5B1-CEF8-7065AA6F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1293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low X-ray, radio bright BHXBs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7588-69BD-EDAF-C72E-F9C0C89A2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63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Curvature at ~20-30 keV points to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heavy obscuration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9BFEC1-5B02-6235-4FBB-6735D5D69E76}"/>
              </a:ext>
            </a:extLst>
          </p:cNvPr>
          <p:cNvSpPr txBox="1"/>
          <p:nvPr/>
        </p:nvSpPr>
        <p:spPr>
          <a:xfrm>
            <a:off x="6390715" y="549210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Koljonen &amp; Tomsick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0E8DD-006D-0C48-504C-4A12783A2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555" y="1825625"/>
            <a:ext cx="5567501" cy="3720279"/>
          </a:xfrm>
          <a:prstGeom prst="rect">
            <a:avLst/>
          </a:prstGeom>
        </p:spPr>
      </p:pic>
      <p:pic>
        <p:nvPicPr>
          <p:cNvPr id="4" name="Picture 2" descr="NASA SVS | NASA's Black Hole Orrery">
            <a:extLst>
              <a:ext uri="{FF2B5EF4-FFF2-40B4-BE49-F238E27FC236}">
                <a16:creationId xmlns:a16="http://schemas.microsoft.com/office/drawing/2014/main" id="{68564DB2-5860-EA92-F280-19AAC29A0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30476" r="34107" b="24518"/>
          <a:stretch>
            <a:fillRect/>
          </a:stretch>
        </p:blipFill>
        <p:spPr bwMode="auto">
          <a:xfrm>
            <a:off x="2105809" y="3741343"/>
            <a:ext cx="4136571" cy="30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SA SVS | NASA's Black Hole Orrery">
            <a:extLst>
              <a:ext uri="{FF2B5EF4-FFF2-40B4-BE49-F238E27FC236}">
                <a16:creationId xmlns:a16="http://schemas.microsoft.com/office/drawing/2014/main" id="{8BEFA5FA-5C5D-8E5B-0216-C198E2133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9" t="52540" r="14821" b="24518"/>
          <a:stretch>
            <a:fillRect/>
          </a:stretch>
        </p:blipFill>
        <p:spPr bwMode="auto">
          <a:xfrm>
            <a:off x="422589" y="3811576"/>
            <a:ext cx="1534885" cy="15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ASA SVS | NASA's Black Hole Orrery">
            <a:extLst>
              <a:ext uri="{FF2B5EF4-FFF2-40B4-BE49-F238E27FC236}">
                <a16:creationId xmlns:a16="http://schemas.microsoft.com/office/drawing/2014/main" id="{0418194D-DB51-C4B9-6B8E-56B9C631D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2" t="8889" r="23482" b="77981"/>
          <a:stretch>
            <a:fillRect/>
          </a:stretch>
        </p:blipFill>
        <p:spPr bwMode="auto">
          <a:xfrm>
            <a:off x="683845" y="5861652"/>
            <a:ext cx="1129789" cy="9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D9075C-3089-D32C-2F85-CAAE58069F35}"/>
              </a:ext>
            </a:extLst>
          </p:cNvPr>
          <p:cNvSpPr txBox="1"/>
          <p:nvPr/>
        </p:nvSpPr>
        <p:spPr>
          <a:xfrm>
            <a:off x="625137" y="5046422"/>
            <a:ext cx="1129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ighlight>
                  <a:srgbClr val="000000"/>
                </a:highlight>
              </a:rPr>
              <a:t>V404 </a:t>
            </a:r>
            <a:r>
              <a:rPr lang="en-US" sz="1600" dirty="0" err="1">
                <a:solidFill>
                  <a:srgbClr val="FFFF00"/>
                </a:solidFill>
                <a:highlight>
                  <a:srgbClr val="000000"/>
                </a:highlight>
              </a:rPr>
              <a:t>Cyg</a:t>
            </a:r>
            <a:endParaRPr lang="en-US" sz="1600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3AB06-79B7-4B59-2F3B-DA6EA5BB4120}"/>
              </a:ext>
            </a:extLst>
          </p:cNvPr>
          <p:cNvSpPr txBox="1"/>
          <p:nvPr/>
        </p:nvSpPr>
        <p:spPr>
          <a:xfrm>
            <a:off x="609677" y="6450545"/>
            <a:ext cx="1278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000000"/>
                </a:highlight>
              </a:rPr>
              <a:t>V4641 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000000"/>
                </a:highlight>
              </a:rPr>
              <a:t>Sgr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5C2A2D-94C5-83DD-E484-B0AB61CB98F9}"/>
              </a:ext>
            </a:extLst>
          </p:cNvPr>
          <p:cNvSpPr txBox="1"/>
          <p:nvPr/>
        </p:nvSpPr>
        <p:spPr>
          <a:xfrm>
            <a:off x="3820962" y="6484510"/>
            <a:ext cx="1600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E70"/>
                </a:solidFill>
                <a:highlight>
                  <a:srgbClr val="000000"/>
                </a:highlight>
              </a:rPr>
              <a:t>GRS 1915+105</a:t>
            </a:r>
          </a:p>
        </p:txBody>
      </p:sp>
    </p:spTree>
    <p:extLst>
      <p:ext uri="{BB962C8B-B14F-4D97-AF65-F5344CB8AC3E}">
        <p14:creationId xmlns:p14="http://schemas.microsoft.com/office/powerpoint/2010/main" val="415684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32652</TotalTime>
  <Words>997</Words>
  <Application>Microsoft Macintosh PowerPoint</Application>
  <PresentationFormat>Widescreen</PresentationFormat>
  <Paragraphs>194</Paragraphs>
  <Slides>32</Slides>
  <Notes>20</Notes>
  <HiddenSlides>9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Aptos Display</vt:lpstr>
      <vt:lpstr>Arial</vt:lpstr>
      <vt:lpstr>Cambria Math</vt:lpstr>
      <vt:lpstr>Helvetica</vt:lpstr>
      <vt:lpstr>system-ui</vt:lpstr>
      <vt:lpstr>Wingdings</vt:lpstr>
      <vt:lpstr>Office Theme</vt:lpstr>
      <vt:lpstr>A dramatic jet reorientation in  GRS 1915+105:  VLBI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low X-ray, radio bright BHXBs</vt:lpstr>
      <vt:lpstr>VLBI (Very Long Baseline Interferometry)</vt:lpstr>
      <vt:lpstr>PowerPoint Presentation</vt:lpstr>
      <vt:lpstr>All four epochs are different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Jet orientation</vt:lpstr>
      <vt:lpstr>Steady precession? </vt:lpstr>
      <vt:lpstr>Steady precession? </vt:lpstr>
      <vt:lpstr>Steady precession? Or something else?</vt:lpstr>
      <vt:lpstr>Possible explanations</vt:lpstr>
      <vt:lpstr>Summary – GRS 1915+015</vt:lpstr>
      <vt:lpstr>Accretion states</vt:lpstr>
      <vt:lpstr>GRS1915+105</vt:lpstr>
      <vt:lpstr>Explaining GRS 1915+105’s low X-ray state</vt:lpstr>
      <vt:lpstr>EVN Epoch 1 – Oct 2020 – Flaring</vt:lpstr>
      <vt:lpstr>Fixed vs. precessing jets</vt:lpstr>
      <vt:lpstr>V404 Cygni – Rapidly changing jet orientation</vt:lpstr>
      <vt:lpstr>How is it explained?</vt:lpstr>
      <vt:lpstr>Wood et al. 2021 – dynamic phase tracking</vt:lpstr>
      <vt:lpstr>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Lieuwe de Regt</dc:creator>
  <cp:lastModifiedBy>Lieuwe de Regt</cp:lastModifiedBy>
  <cp:revision>159</cp:revision>
  <dcterms:created xsi:type="dcterms:W3CDTF">2025-08-25T14:07:40Z</dcterms:created>
  <dcterms:modified xsi:type="dcterms:W3CDTF">2026-05-12T09:20:10Z</dcterms:modified>
</cp:coreProperties>
</file>