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31"/>
  </p:notesMasterIdLst>
  <p:sldIdLst>
    <p:sldId id="256" r:id="rId2"/>
    <p:sldId id="507" r:id="rId3"/>
    <p:sldId id="510" r:id="rId4"/>
    <p:sldId id="508" r:id="rId5"/>
    <p:sldId id="257" r:id="rId6"/>
    <p:sldId id="512" r:id="rId7"/>
    <p:sldId id="524" r:id="rId8"/>
    <p:sldId id="522" r:id="rId9"/>
    <p:sldId id="525" r:id="rId10"/>
    <p:sldId id="526" r:id="rId11"/>
    <p:sldId id="542" r:id="rId12"/>
    <p:sldId id="509" r:id="rId13"/>
    <p:sldId id="540" r:id="rId14"/>
    <p:sldId id="528" r:id="rId15"/>
    <p:sldId id="516" r:id="rId16"/>
    <p:sldId id="517" r:id="rId17"/>
    <p:sldId id="519" r:id="rId18"/>
    <p:sldId id="520" r:id="rId19"/>
    <p:sldId id="539" r:id="rId20"/>
    <p:sldId id="535" r:id="rId21"/>
    <p:sldId id="544" r:id="rId22"/>
    <p:sldId id="543" r:id="rId23"/>
    <p:sldId id="511" r:id="rId24"/>
    <p:sldId id="536" r:id="rId25"/>
    <p:sldId id="537" r:id="rId26"/>
    <p:sldId id="521" r:id="rId27"/>
    <p:sldId id="531" r:id="rId28"/>
    <p:sldId id="533" r:id="rId29"/>
    <p:sldId id="53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C0D0E"/>
    <a:srgbClr val="00FF00"/>
    <a:srgbClr val="00FFFF"/>
    <a:srgbClr val="FFCCCC"/>
    <a:srgbClr val="953735"/>
    <a:srgbClr val="F2DCDB"/>
    <a:srgbClr val="DA7154"/>
    <a:srgbClr val="93CDDD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7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03637-7686-4643-8650-F78FDBF6EF09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5DBDB-AF1E-4317-AD67-7801D79F0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92B8-CAF4-4CEB-A35A-B93B5AA833F6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6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1CBD-967A-42AA-A76D-4E6C2304660C}" type="datetime1">
              <a:rPr lang="en-US" smtClean="0"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9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8747-1B68-45E6-A275-A35EFA0718A6}" type="datetime1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18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42A3-6444-4C8E-AB08-10E0E11C51AF}" type="datetime1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70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31A6-01E7-44CB-B78A-09893C471275}" type="datetime1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06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66BE-B257-483C-AD92-5090CF030C01}" type="datetime1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73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4DB4-BC19-4A1C-8141-3555352B4DE7}" type="datetime1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79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42D0-72AD-467C-8D87-CD952E67BA28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96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0F38-9939-48E5-A490-9A672B6A5EB2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1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cap="none" baseline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ctr">
            <a:normAutofit/>
          </a:bodyPr>
          <a:lstStyle>
            <a:lvl1pPr>
              <a:defRPr sz="2400" cap="none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1pPr>
            <a:lvl2pPr>
              <a:defRPr sz="2000" cap="none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2pPr>
            <a:lvl3pPr>
              <a:defRPr sz="1800" cap="none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3pPr>
            <a:lvl4pPr>
              <a:defRPr sz="1600" cap="none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4pPr>
            <a:lvl5pPr>
              <a:defRPr sz="1600" cap="none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100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8D07-8D56-4D39-B751-E7F8D660D3CD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0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1B09-0AE6-4F69-8D34-575BCD20C24F}" type="datetime1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6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AAD1-6384-47FE-A523-F4204EE735E8}" type="datetime1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3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27CA-A998-4B55-8372-9A0AF8D22AEA}" type="datetime1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6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CCD3-CC44-4301-A54C-B337608FF279}" type="datetime1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2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C9F3-90FE-4D4C-97DB-E9D3DD8EFD1A}" type="datetime1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6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F970-9184-423E-9B7C-14AD611AFC2B}" type="datetime1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6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98DC54E-05B6-4170-BFA4-6C9690BB29BD}" type="datetime1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 10jkjk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95A969E-B2EB-4F77-BE4B-F792939A4924}" type="datetime1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0461" y="6248400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93A829-F205-EDF9-C057-E5EDE4151605}"/>
              </a:ext>
            </a:extLst>
          </p:cNvPr>
          <p:cNvSpPr/>
          <p:nvPr userDrawn="1"/>
        </p:nvSpPr>
        <p:spPr>
          <a:xfrm>
            <a:off x="114300" y="104776"/>
            <a:ext cx="11972926" cy="664845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41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none" baseline="0">
          <a:ln w="3175" cmpd="sng">
            <a:noFill/>
          </a:ln>
          <a:solidFill>
            <a:schemeClr val="accent4">
              <a:lumMod val="20000"/>
              <a:lumOff val="80000"/>
            </a:schemeClr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Corbel" panose="020B0503020204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u="none" kern="1200" cap="none" baseline="0">
          <a:solidFill>
            <a:schemeClr val="accent4">
              <a:lumMod val="20000"/>
              <a:lumOff val="80000"/>
            </a:schemeClr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uFill>
            <a:solidFill>
              <a:srgbClr val="C00000"/>
            </a:solidFill>
          </a:u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none" baseline="0">
          <a:solidFill>
            <a:schemeClr val="accent4">
              <a:lumMod val="20000"/>
              <a:lumOff val="80000"/>
            </a:schemeClr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none" baseline="0">
          <a:solidFill>
            <a:schemeClr val="accent4">
              <a:lumMod val="20000"/>
              <a:lumOff val="80000"/>
            </a:schemeClr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none" baseline="0">
          <a:solidFill>
            <a:schemeClr val="accent4">
              <a:lumMod val="20000"/>
              <a:lumOff val="80000"/>
            </a:schemeClr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none" baseline="0">
          <a:solidFill>
            <a:schemeClr val="accent4">
              <a:lumMod val="20000"/>
              <a:lumOff val="80000"/>
            </a:schemeClr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5DF3178-F8BB-4080-1E06-7B876E95D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747" y="296504"/>
            <a:ext cx="12192000" cy="64621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94B40C-DF61-F35F-A4CE-9E3035FC98F1}"/>
              </a:ext>
            </a:extLst>
          </p:cNvPr>
          <p:cNvSpPr/>
          <p:nvPr/>
        </p:nvSpPr>
        <p:spPr>
          <a:xfrm>
            <a:off x="147689" y="5686425"/>
            <a:ext cx="6872288" cy="100207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3EBDDC-B61A-611A-F061-F5D9F5F74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052" y="412112"/>
            <a:ext cx="11225893" cy="1676390"/>
          </a:xfr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+mn-lt"/>
              </a:rPr>
              <a:t>The curious case of 4U 1556-60:</a:t>
            </a:r>
            <a:br>
              <a:rPr lang="en-US" sz="4400" b="1" dirty="0">
                <a:latin typeface="+mn-lt"/>
              </a:rPr>
            </a:br>
            <a:r>
              <a:rPr lang="en-US" sz="2400" b="1" dirty="0">
                <a:latin typeface="+mn-lt"/>
              </a:rPr>
              <a:t>an unusual ultracompact X-ray binary hiding in plain sight for 50 years?</a:t>
            </a:r>
            <a:endParaRPr lang="en-US" sz="3600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76D218-E6F1-A588-D8F1-CC717ECD06A6}"/>
              </a:ext>
            </a:extLst>
          </p:cNvPr>
          <p:cNvSpPr/>
          <p:nvPr/>
        </p:nvSpPr>
        <p:spPr>
          <a:xfrm>
            <a:off x="114299" y="114299"/>
            <a:ext cx="11963401" cy="66198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CFDDA4-B9FA-82DA-53BA-80B96C77D413}"/>
              </a:ext>
            </a:extLst>
          </p:cNvPr>
          <p:cNvSpPr/>
          <p:nvPr/>
        </p:nvSpPr>
        <p:spPr>
          <a:xfrm>
            <a:off x="7225394" y="3959679"/>
            <a:ext cx="236764" cy="238711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t's Always Sunny in Philadelphia&quot; Sweet Dee Has a Heart Attack (TV Episode  2008) - IMDb">
            <a:extLst>
              <a:ext uri="{FF2B5EF4-FFF2-40B4-BE49-F238E27FC236}">
                <a16:creationId xmlns:a16="http://schemas.microsoft.com/office/drawing/2014/main" id="{D8E075C5-6CC8-AF31-E362-EB8E44C2F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75" y="3268206"/>
            <a:ext cx="2934956" cy="222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97B58B-5569-0C52-1719-6AAE9BAE7C79}"/>
              </a:ext>
            </a:extLst>
          </p:cNvPr>
          <p:cNvCxnSpPr>
            <a:cxnSpLocks/>
          </p:cNvCxnSpPr>
          <p:nvPr/>
        </p:nvCxnSpPr>
        <p:spPr>
          <a:xfrm flipH="1">
            <a:off x="7519309" y="4062706"/>
            <a:ext cx="1583872" cy="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3DD6B7D-6489-4498-AB6A-E298DAB3D655}"/>
              </a:ext>
            </a:extLst>
          </p:cNvPr>
          <p:cNvSpPr/>
          <p:nvPr/>
        </p:nvSpPr>
        <p:spPr>
          <a:xfrm>
            <a:off x="286116" y="4198390"/>
            <a:ext cx="4971684" cy="119520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5A1EF-2FCE-57C9-1CDE-59C54B539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069" y="4295239"/>
            <a:ext cx="6706908" cy="2307902"/>
          </a:xfrm>
        </p:spPr>
        <p:txBody>
          <a:bodyPr anchor="t">
            <a:normAutofit lnSpcReduction="10000"/>
          </a:bodyPr>
          <a:lstStyle/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Eliot Pattie (University of Amsterdam, API)</a:t>
            </a:r>
          </a:p>
          <a:p>
            <a:pPr algn="l">
              <a:lnSpc>
                <a:spcPct val="90000"/>
              </a:lnSpc>
            </a:pPr>
            <a:r>
              <a:rPr lang="en-US" sz="1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e.c.pattie@uva.nl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NAC 2026</a:t>
            </a:r>
          </a:p>
          <a:p>
            <a:pPr algn="l">
              <a:lnSpc>
                <a:spcPct val="90000"/>
              </a:lnSpc>
            </a:pP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1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Thomas Maccarone, Thomas Russell, Nathalie Degenaar, Matteo Bachetti, Thomas Kupfer</a:t>
            </a:r>
          </a:p>
        </p:txBody>
      </p:sp>
    </p:spTree>
    <p:extLst>
      <p:ext uri="{BB962C8B-B14F-4D97-AF65-F5344CB8AC3E}">
        <p14:creationId xmlns:p14="http://schemas.microsoft.com/office/powerpoint/2010/main" val="1400016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22DC0-E673-E593-74A4-7C2902E31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1B668-991F-8259-6D37-91A8978F6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51" y="1087214"/>
            <a:ext cx="11514973" cy="5479465"/>
          </a:xfrm>
        </p:spPr>
        <p:txBody>
          <a:bodyPr anchor="t">
            <a:normAutofit/>
          </a:bodyPr>
          <a:lstStyle/>
          <a:p>
            <a:r>
              <a:rPr lang="en-US" b="1" dirty="0"/>
              <a:t>1972</a:t>
            </a:r>
            <a:r>
              <a:rPr lang="en-US" dirty="0"/>
              <a:t>: Discovered as a persistent X-ray source by </a:t>
            </a:r>
            <a:r>
              <a:rPr lang="en-US" i="1" dirty="0"/>
              <a:t>Uhuru </a:t>
            </a:r>
            <a:r>
              <a:rPr lang="en-US" sz="1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9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Giacconi</a:t>
            </a:r>
            <a:r>
              <a:rPr lang="en-US" sz="1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et al. 1972)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b="1" dirty="0"/>
              <a:t>1979</a:t>
            </a:r>
            <a:r>
              <a:rPr lang="en-US" dirty="0"/>
              <a:t>: Optical counterpart → L</a:t>
            </a:r>
            <a:r>
              <a:rPr lang="en-US" baseline="-25000" dirty="0"/>
              <a:t>X</a:t>
            </a:r>
            <a:r>
              <a:rPr lang="en-US" dirty="0"/>
              <a:t>/</a:t>
            </a:r>
            <a:r>
              <a:rPr lang="en-US" dirty="0" err="1"/>
              <a:t>L</a:t>
            </a:r>
            <a:r>
              <a:rPr lang="en-US" baseline="-25000" dirty="0" err="1"/>
              <a:t>opt</a:t>
            </a:r>
            <a:r>
              <a:rPr lang="en-US" baseline="-25000" dirty="0"/>
              <a:t> </a:t>
            </a:r>
            <a:r>
              <a:rPr lang="en-US" dirty="0"/>
              <a:t>→ </a:t>
            </a:r>
            <a:r>
              <a:rPr lang="en-US" b="1" dirty="0"/>
              <a:t>X-ray binary </a:t>
            </a:r>
            <a:r>
              <a:rPr lang="en-US" sz="1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(Charles et al. 1979)</a:t>
            </a:r>
          </a:p>
          <a:p>
            <a:r>
              <a:rPr lang="en-US" b="1" dirty="0"/>
              <a:t>1979</a:t>
            </a:r>
            <a:r>
              <a:rPr lang="en-US" dirty="0"/>
              <a:t>: radio upper limit &lt; 5 </a:t>
            </a:r>
            <a:r>
              <a:rPr lang="en-US" dirty="0" err="1"/>
              <a:t>mJy</a:t>
            </a:r>
            <a:r>
              <a:rPr lang="en-US" dirty="0"/>
              <a:t> </a:t>
            </a:r>
            <a:r>
              <a:rPr lang="en-US" sz="1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9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Duldig</a:t>
            </a:r>
            <a:r>
              <a:rPr lang="en-US" sz="1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et al. 1979)</a:t>
            </a:r>
            <a:endParaRPr lang="en-US" dirty="0"/>
          </a:p>
          <a:p>
            <a:r>
              <a:rPr lang="en-US" b="1" dirty="0"/>
              <a:t>1989</a:t>
            </a:r>
            <a:r>
              <a:rPr lang="en-US" dirty="0"/>
              <a:t>: optical spectrum #1: very weak hydrogen lines </a:t>
            </a:r>
            <a:r>
              <a:rPr lang="en-US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(Motch et al. 1989)</a:t>
            </a:r>
          </a:p>
          <a:p>
            <a:r>
              <a:rPr lang="en-US" b="1" dirty="0"/>
              <a:t>2006</a:t>
            </a:r>
            <a:r>
              <a:rPr lang="en-US" dirty="0"/>
              <a:t>: optical spectrum #2: strong hydrogen lines </a:t>
            </a:r>
            <a:r>
              <a:rPr lang="en-US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Nelemans</a:t>
            </a:r>
            <a:r>
              <a:rPr lang="en-US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et al. 2006)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b="1" i="1" dirty="0"/>
              <a:t>Would like to know</a:t>
            </a:r>
            <a:r>
              <a:rPr lang="en-US" b="1" dirty="0"/>
              <a:t>:</a:t>
            </a:r>
          </a:p>
          <a:p>
            <a:pPr lvl="1"/>
            <a:r>
              <a:rPr lang="en-US" sz="2400" dirty="0"/>
              <a:t>Distance</a:t>
            </a:r>
          </a:p>
          <a:p>
            <a:pPr lvl="1"/>
            <a:r>
              <a:rPr lang="en-US" sz="2400" dirty="0"/>
              <a:t>BH/NS accretor</a:t>
            </a:r>
          </a:p>
          <a:p>
            <a:pPr lvl="1"/>
            <a:r>
              <a:rPr lang="en-US" sz="2400" dirty="0"/>
              <a:t>Orbital period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9F92B6B-2E66-5444-A3AB-5E96A5ABE125}"/>
              </a:ext>
            </a:extLst>
          </p:cNvPr>
          <p:cNvSpPr txBox="1">
            <a:spLocks/>
          </p:cNvSpPr>
          <p:nvPr/>
        </p:nvSpPr>
        <p:spPr>
          <a:xfrm>
            <a:off x="184819" y="105939"/>
            <a:ext cx="9556612" cy="9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none" baseline="0">
                <a:ln w="3175" cmpd="sng"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u="sng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uFill>
                  <a:solidFill>
                    <a:srgbClr val="C00000"/>
                  </a:solidFill>
                </a:uFill>
                <a:latin typeface="+mn-lt"/>
              </a:rPr>
              <a:t>History of 4U 1556-60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9B2180-1DED-B4CB-AC5E-6F8BD4FDAC97}"/>
              </a:ext>
            </a:extLst>
          </p:cNvPr>
          <p:cNvSpPr txBox="1"/>
          <p:nvPr/>
        </p:nvSpPr>
        <p:spPr>
          <a:xfrm>
            <a:off x="3774647" y="4197461"/>
            <a:ext cx="4729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 but observations were stuck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4D4312-20EA-2D85-E6DF-FA23DFE434EE}"/>
              </a:ext>
            </a:extLst>
          </p:cNvPr>
          <p:cNvSpPr txBox="1"/>
          <p:nvPr/>
        </p:nvSpPr>
        <p:spPr>
          <a:xfrm>
            <a:off x="7912358" y="216788"/>
            <a:ext cx="3962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(4U 1556-60 waiting to be understood)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120EEE6-3E31-F0E9-05B6-1276428826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45"/>
          <a:stretch>
            <a:fillRect/>
          </a:stretch>
        </p:blipFill>
        <p:spPr>
          <a:xfrm>
            <a:off x="8096930" y="555342"/>
            <a:ext cx="3571105" cy="364195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25" name="Picture 6" descr="Introduction to X-ray Astronomy">
            <a:extLst>
              <a:ext uri="{FF2B5EF4-FFF2-40B4-BE49-F238E27FC236}">
                <a16:creationId xmlns:a16="http://schemas.microsoft.com/office/drawing/2014/main" id="{EE3C5928-E258-E989-B8E1-800B79BDD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169" y="666191"/>
            <a:ext cx="709163" cy="5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Introduction to X-ray Astronomy">
            <a:extLst>
              <a:ext uri="{FF2B5EF4-FFF2-40B4-BE49-F238E27FC236}">
                <a16:creationId xmlns:a16="http://schemas.microsoft.com/office/drawing/2014/main" id="{833C1FB0-E35A-6A08-A94E-0CA7EAAA4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827" y="2967335"/>
            <a:ext cx="61555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Introduction to X-ray Astronomy">
            <a:extLst>
              <a:ext uri="{FF2B5EF4-FFF2-40B4-BE49-F238E27FC236}">
                <a16:creationId xmlns:a16="http://schemas.microsoft.com/office/drawing/2014/main" id="{33E241F5-0D54-DEC6-40BB-815811AFC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815063" y="3429000"/>
            <a:ext cx="61555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ntroduction to X-ray Astronomy">
            <a:extLst>
              <a:ext uri="{FF2B5EF4-FFF2-40B4-BE49-F238E27FC236}">
                <a16:creationId xmlns:a16="http://schemas.microsoft.com/office/drawing/2014/main" id="{905ED3B0-7A07-7CC9-9711-00BCB753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703">
            <a:off x="10546080" y="653266"/>
            <a:ext cx="709163" cy="5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51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E4D86-3AC8-0BB4-B41B-733557013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BF538-05E8-3B8D-48FA-050BA1865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51" y="1087214"/>
            <a:ext cx="11514973" cy="5479465"/>
          </a:xfrm>
        </p:spPr>
        <p:txBody>
          <a:bodyPr anchor="t">
            <a:normAutofit/>
          </a:bodyPr>
          <a:lstStyle/>
          <a:p>
            <a:r>
              <a:rPr lang="en-US" b="1" dirty="0"/>
              <a:t>1972</a:t>
            </a:r>
            <a:r>
              <a:rPr lang="en-US" dirty="0"/>
              <a:t>: Discovered as a persistent X-ray source by </a:t>
            </a:r>
            <a:r>
              <a:rPr lang="en-US" i="1" dirty="0"/>
              <a:t>Uhuru </a:t>
            </a:r>
            <a:r>
              <a:rPr lang="en-US" sz="1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9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Giacconi</a:t>
            </a:r>
            <a:r>
              <a:rPr lang="en-US" sz="1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et al. 1972)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b="1" dirty="0"/>
              <a:t>1979</a:t>
            </a:r>
            <a:r>
              <a:rPr lang="en-US" dirty="0"/>
              <a:t>: Optical counterpart → L</a:t>
            </a:r>
            <a:r>
              <a:rPr lang="en-US" baseline="-25000" dirty="0"/>
              <a:t>X</a:t>
            </a:r>
            <a:r>
              <a:rPr lang="en-US" dirty="0"/>
              <a:t>/</a:t>
            </a:r>
            <a:r>
              <a:rPr lang="en-US" dirty="0" err="1"/>
              <a:t>L</a:t>
            </a:r>
            <a:r>
              <a:rPr lang="en-US" baseline="-25000" dirty="0" err="1"/>
              <a:t>opt</a:t>
            </a:r>
            <a:r>
              <a:rPr lang="en-US" baseline="-25000" dirty="0"/>
              <a:t> </a:t>
            </a:r>
            <a:r>
              <a:rPr lang="en-US" dirty="0"/>
              <a:t>→ </a:t>
            </a:r>
            <a:r>
              <a:rPr lang="en-US" b="1" dirty="0"/>
              <a:t>X-ray binary </a:t>
            </a:r>
            <a:r>
              <a:rPr lang="en-US" sz="1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(Charles et al. 1979)</a:t>
            </a:r>
          </a:p>
          <a:p>
            <a:r>
              <a:rPr lang="en-US" b="1" dirty="0"/>
              <a:t>1979</a:t>
            </a:r>
            <a:r>
              <a:rPr lang="en-US" dirty="0"/>
              <a:t>: radio upper limit &lt; 5 </a:t>
            </a:r>
            <a:r>
              <a:rPr lang="en-US" dirty="0" err="1"/>
              <a:t>mJy</a:t>
            </a:r>
            <a:r>
              <a:rPr lang="en-US" dirty="0"/>
              <a:t> </a:t>
            </a:r>
            <a:r>
              <a:rPr lang="en-US" sz="1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9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Duldig</a:t>
            </a:r>
            <a:r>
              <a:rPr lang="en-US" sz="1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et al. 1979)</a:t>
            </a:r>
            <a:endParaRPr lang="en-US" dirty="0"/>
          </a:p>
          <a:p>
            <a:r>
              <a:rPr lang="en-US" b="1" dirty="0"/>
              <a:t>1989</a:t>
            </a:r>
            <a:r>
              <a:rPr lang="en-US" dirty="0"/>
              <a:t>: optical spectrum #1: very weak hydrogen lines </a:t>
            </a:r>
            <a:r>
              <a:rPr lang="en-US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(Motch et al. 1989)</a:t>
            </a:r>
          </a:p>
          <a:p>
            <a:r>
              <a:rPr lang="en-US" b="1" dirty="0"/>
              <a:t>2006</a:t>
            </a:r>
            <a:r>
              <a:rPr lang="en-US" dirty="0"/>
              <a:t>: optical spectrum #2: strong hydrogen lines </a:t>
            </a:r>
            <a:r>
              <a:rPr lang="en-US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Nelemans</a:t>
            </a:r>
            <a:r>
              <a:rPr lang="en-US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et al. 2006)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b="1" i="1" dirty="0"/>
              <a:t>Would like to know</a:t>
            </a:r>
            <a:r>
              <a:rPr lang="en-US" b="1" dirty="0"/>
              <a:t>:</a:t>
            </a:r>
          </a:p>
          <a:p>
            <a:pPr lvl="1"/>
            <a:r>
              <a:rPr lang="en-US" sz="2400" dirty="0"/>
              <a:t>Distance</a:t>
            </a:r>
          </a:p>
          <a:p>
            <a:pPr lvl="1"/>
            <a:r>
              <a:rPr lang="en-US" sz="2400" dirty="0"/>
              <a:t>BH/NS accretor</a:t>
            </a:r>
          </a:p>
          <a:p>
            <a:pPr lvl="1"/>
            <a:r>
              <a:rPr lang="en-US" sz="2400" dirty="0"/>
              <a:t>Orbital period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049BACC-140A-8C9B-8363-84061F4CE9A0}"/>
              </a:ext>
            </a:extLst>
          </p:cNvPr>
          <p:cNvSpPr txBox="1">
            <a:spLocks/>
          </p:cNvSpPr>
          <p:nvPr/>
        </p:nvSpPr>
        <p:spPr>
          <a:xfrm>
            <a:off x="184819" y="105939"/>
            <a:ext cx="9556612" cy="9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none" baseline="0">
                <a:ln w="3175" cmpd="sng"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u="sng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uFill>
                  <a:solidFill>
                    <a:srgbClr val="C00000"/>
                  </a:solidFill>
                </a:uFill>
                <a:latin typeface="+mn-lt"/>
              </a:rPr>
              <a:t>History of 4U 1556-60</a:t>
            </a:r>
          </a:p>
        </p:txBody>
      </p:sp>
      <p:pic>
        <p:nvPicPr>
          <p:cNvPr id="10" name="Picture 4" descr="ESA's Gaia satellite | ESA/Hubble">
            <a:extLst>
              <a:ext uri="{FF2B5EF4-FFF2-40B4-BE49-F238E27FC236}">
                <a16:creationId xmlns:a16="http://schemas.microsoft.com/office/drawing/2014/main" id="{D34EF5E3-8ECF-8D4C-A7DE-C601CB4DA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91" y="4308149"/>
            <a:ext cx="3293032" cy="232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5FBB22-F154-F461-2082-55A623045EF2}"/>
              </a:ext>
            </a:extLst>
          </p:cNvPr>
          <p:cNvSpPr txBox="1"/>
          <p:nvPr/>
        </p:nvSpPr>
        <p:spPr>
          <a:xfrm>
            <a:off x="4797363" y="4597317"/>
            <a:ext cx="268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 until </a:t>
            </a:r>
            <a:r>
              <a:rPr lang="en-US" sz="24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Gaia</a:t>
            </a: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DR3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371A33-A783-6C23-CD75-2A8B88A5A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468" y="5301565"/>
            <a:ext cx="1047334" cy="7114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3B1E45-05BE-DE8C-D055-1F659334B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861" y="5065333"/>
            <a:ext cx="1732980" cy="11839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5E071B-A075-0E93-7A24-DC9186C61CAB}"/>
              </a:ext>
            </a:extLst>
          </p:cNvPr>
          <p:cNvSpPr txBox="1"/>
          <p:nvPr/>
        </p:nvSpPr>
        <p:spPr>
          <a:xfrm>
            <a:off x="5029182" y="6256453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1/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plx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= 688 pc!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DCF754-F36F-B024-B964-18E246AC991C}"/>
              </a:ext>
            </a:extLst>
          </p:cNvPr>
          <p:cNvSpPr txBox="1"/>
          <p:nvPr/>
        </p:nvSpPr>
        <p:spPr>
          <a:xfrm>
            <a:off x="3774647" y="4197461"/>
            <a:ext cx="4729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 but observations were stuck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F2DA6-4362-AE7C-A94C-4332CA0E0BA6}"/>
              </a:ext>
            </a:extLst>
          </p:cNvPr>
          <p:cNvSpPr txBox="1"/>
          <p:nvPr/>
        </p:nvSpPr>
        <p:spPr>
          <a:xfrm>
            <a:off x="7912358" y="216788"/>
            <a:ext cx="3962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(4U 1556-60 waiting to be understood)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B6C0C9-A36F-76BE-A325-61D3165A292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45"/>
          <a:stretch>
            <a:fillRect/>
          </a:stretch>
        </p:blipFill>
        <p:spPr>
          <a:xfrm>
            <a:off x="8096930" y="555342"/>
            <a:ext cx="3571105" cy="364195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Picture 6" descr="Introduction to X-ray Astronomy">
            <a:extLst>
              <a:ext uri="{FF2B5EF4-FFF2-40B4-BE49-F238E27FC236}">
                <a16:creationId xmlns:a16="http://schemas.microsoft.com/office/drawing/2014/main" id="{2EC19AC5-B069-1F4D-8C5A-05A919339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169" y="666191"/>
            <a:ext cx="709163" cy="5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ntroduction to X-ray Astronomy">
            <a:extLst>
              <a:ext uri="{FF2B5EF4-FFF2-40B4-BE49-F238E27FC236}">
                <a16:creationId xmlns:a16="http://schemas.microsoft.com/office/drawing/2014/main" id="{AB62F2C5-B5C7-116B-6B9C-954F61A56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827" y="2967335"/>
            <a:ext cx="61555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ntroduction to X-ray Astronomy">
            <a:extLst>
              <a:ext uri="{FF2B5EF4-FFF2-40B4-BE49-F238E27FC236}">
                <a16:creationId xmlns:a16="http://schemas.microsoft.com/office/drawing/2014/main" id="{0F5DD162-4A10-C8E4-8C17-4B40F88B6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703">
            <a:off x="10546080" y="653266"/>
            <a:ext cx="709163" cy="5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ntroduction to X-ray Astronomy">
            <a:extLst>
              <a:ext uri="{FF2B5EF4-FFF2-40B4-BE49-F238E27FC236}">
                <a16:creationId xmlns:a16="http://schemas.microsoft.com/office/drawing/2014/main" id="{AF7653F6-083D-0C9D-B150-8D0288567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815063" y="3429000"/>
            <a:ext cx="61555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199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4D1C-1693-51D4-8736-DFEF80BD1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8" y="228600"/>
            <a:ext cx="9905998" cy="809625"/>
          </a:xfrm>
        </p:spPr>
        <p:txBody>
          <a:bodyPr/>
          <a:lstStyle/>
          <a:p>
            <a:r>
              <a:rPr lang="en-US" u="sng" dirty="0">
                <a:uFill>
                  <a:solidFill>
                    <a:srgbClr val="C00000"/>
                  </a:solidFill>
                </a:uFill>
              </a:rPr>
              <a:t>4U 1556-60 is only 700 pc away?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44F417-C862-A325-A479-D9AF20DD96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0871" y="1171575"/>
                <a:ext cx="11421836" cy="5212896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10x closer than previously assumed </a:t>
                </a:r>
                <a:r>
                  <a:rPr lang="en-US" sz="2000" dirty="0">
                    <a:solidFill>
                      <a:schemeClr val="tx2">
                        <a:lumMod val="75000"/>
                      </a:schemeClr>
                    </a:solidFill>
                  </a:rPr>
                  <a:t>(had assumed Galactic center distance)</a:t>
                </a:r>
              </a:p>
              <a:p>
                <a:pPr lvl="1"/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The closest known Roche lobe overflowing low-mass XRB</a:t>
                </a:r>
              </a:p>
              <a:p>
                <a:r>
                  <a:rPr lang="en-US" dirty="0"/>
                  <a:t>L</a:t>
                </a:r>
                <a:r>
                  <a:rPr lang="en-US" baseline="-25000" dirty="0"/>
                  <a:t>X</a:t>
                </a:r>
                <a:r>
                  <a:rPr lang="en-US" dirty="0"/>
                  <a:t> drops to 10</a:t>
                </a:r>
                <a:r>
                  <a:rPr lang="en-US" baseline="30000" dirty="0"/>
                  <a:t>34</a:t>
                </a:r>
                <a:r>
                  <a:rPr lang="en-US" dirty="0"/>
                  <a:t> erg/s → very unusual value for a persistent system!</a:t>
                </a:r>
              </a:p>
              <a:p>
                <a:pPr lvl="1"/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Quiescence at ~10</a:t>
                </a:r>
                <a:r>
                  <a:rPr lang="en-US" baseline="30000" dirty="0">
                    <a:solidFill>
                      <a:schemeClr val="tx2">
                        <a:lumMod val="75000"/>
                      </a:schemeClr>
                    </a:solidFill>
                  </a:rPr>
                  <a:t>32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 erg/s; typical persistence at &gt;10</a:t>
                </a:r>
                <a:r>
                  <a:rPr lang="en-US" baseline="30000" dirty="0">
                    <a:solidFill>
                      <a:schemeClr val="tx2">
                        <a:lumMod val="75000"/>
                      </a:schemeClr>
                    </a:solidFill>
                  </a:rPr>
                  <a:t>36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 erg/s</a:t>
                </a:r>
                <a:endParaRPr lang="en-US" baseline="300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2000" dirty="0"/>
                  <a:t>Probability that there is an interloper star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</m:oMath>
                </a14:m>
                <a:r>
                  <a:rPr lang="en-US" sz="2000" dirty="0"/>
                  <a:t>10</a:t>
                </a:r>
                <a:r>
                  <a:rPr lang="en-US" sz="2000" baseline="30000" dirty="0"/>
                  <a:t>-5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44F417-C862-A325-A479-D9AF20DD96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0871" y="1171575"/>
                <a:ext cx="11421836" cy="5212896"/>
              </a:xfrm>
              <a:blipFill>
                <a:blip r:embed="rId2"/>
                <a:stretch>
                  <a:fillRect l="-1121" t="-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picture containing text, astronomy, screenshot, comet&#10;&#10;Description automatically generated">
            <a:extLst>
              <a:ext uri="{FF2B5EF4-FFF2-40B4-BE49-F238E27FC236}">
                <a16:creationId xmlns:a16="http://schemas.microsoft.com/office/drawing/2014/main" id="{87FD9214-E917-22D0-32E1-DCE63292F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68" y="3352800"/>
            <a:ext cx="4901088" cy="33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71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0BB42-FFA9-3731-A59F-0243B1281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E68F08-0964-CCD1-67F7-D086F842A7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0871" y="1171574"/>
                <a:ext cx="11421836" cy="5457825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10x closer than previously assumed </a:t>
                </a:r>
                <a:r>
                  <a:rPr lang="en-US" sz="2000" dirty="0">
                    <a:solidFill>
                      <a:schemeClr val="tx2">
                        <a:lumMod val="75000"/>
                      </a:schemeClr>
                    </a:solidFill>
                  </a:rPr>
                  <a:t>(had assumed Galactic center distance)</a:t>
                </a:r>
              </a:p>
              <a:p>
                <a:pPr lvl="1"/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The closest known Roche lobe overflowing low-mass XRB</a:t>
                </a:r>
              </a:p>
              <a:p>
                <a:r>
                  <a:rPr lang="en-US" dirty="0"/>
                  <a:t>L</a:t>
                </a:r>
                <a:r>
                  <a:rPr lang="en-US" baseline="-25000" dirty="0"/>
                  <a:t>X</a:t>
                </a:r>
                <a:r>
                  <a:rPr lang="en-US" dirty="0"/>
                  <a:t> drops to 10</a:t>
                </a:r>
                <a:r>
                  <a:rPr lang="en-US" baseline="30000" dirty="0"/>
                  <a:t>34</a:t>
                </a:r>
                <a:r>
                  <a:rPr lang="en-US" dirty="0"/>
                  <a:t> erg/s → very unusual value for a persistent system!</a:t>
                </a:r>
              </a:p>
              <a:p>
                <a:pPr lvl="1"/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Quiescence at ~10</a:t>
                </a:r>
                <a:r>
                  <a:rPr lang="en-US" baseline="30000" dirty="0">
                    <a:solidFill>
                      <a:schemeClr val="tx2">
                        <a:lumMod val="75000"/>
                      </a:schemeClr>
                    </a:solidFill>
                  </a:rPr>
                  <a:t>32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 erg/s; typical persistence at &gt;10</a:t>
                </a:r>
                <a:r>
                  <a:rPr lang="en-US" baseline="30000" dirty="0">
                    <a:solidFill>
                      <a:schemeClr val="tx2">
                        <a:lumMod val="75000"/>
                      </a:schemeClr>
                    </a:solidFill>
                  </a:rPr>
                  <a:t>36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 erg/s</a:t>
                </a:r>
                <a:endParaRPr lang="en-US" baseline="300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2000" dirty="0"/>
                  <a:t>Probability that there is an interloper star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</m:oMath>
                </a14:m>
                <a:r>
                  <a:rPr lang="en-US" sz="2000" dirty="0"/>
                  <a:t>10</a:t>
                </a:r>
                <a:r>
                  <a:rPr lang="en-US" sz="2000" baseline="30000" dirty="0"/>
                  <a:t>-5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New X-ray (NICER) and radio (ATCA) data</a:t>
                </a:r>
              </a:p>
              <a:p>
                <a:r>
                  <a:rPr lang="en-US" i="1" dirty="0">
                    <a:solidFill>
                      <a:schemeClr val="tx2">
                        <a:lumMod val="75000"/>
                      </a:schemeClr>
                    </a:solidFill>
                  </a:rPr>
                  <a:t>Would like to know:</a:t>
                </a:r>
              </a:p>
              <a:p>
                <a:pPr lvl="1"/>
                <a:r>
                  <a:rPr lang="en-US" i="1" dirty="0">
                    <a:solidFill>
                      <a:schemeClr val="tx2">
                        <a:lumMod val="75000"/>
                      </a:schemeClr>
                    </a:solidFill>
                  </a:rPr>
                  <a:t>Distance</a:t>
                </a:r>
              </a:p>
              <a:p>
                <a:pPr lvl="1"/>
                <a:r>
                  <a:rPr lang="en-US" i="1" dirty="0">
                    <a:solidFill>
                      <a:schemeClr val="tx2">
                        <a:lumMod val="75000"/>
                      </a:schemeClr>
                    </a:solidFill>
                  </a:rPr>
                  <a:t>BH/NS accretor</a:t>
                </a:r>
              </a:p>
              <a:p>
                <a:pPr lvl="1"/>
                <a:r>
                  <a:rPr lang="en-US" i="1" dirty="0">
                    <a:solidFill>
                      <a:schemeClr val="tx2">
                        <a:lumMod val="75000"/>
                      </a:schemeClr>
                    </a:solidFill>
                  </a:rPr>
                  <a:t>Orbital period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E68F08-0964-CCD1-67F7-D086F842A7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0871" y="1171574"/>
                <a:ext cx="11421836" cy="5457825"/>
              </a:xfrm>
              <a:blipFill>
                <a:blip r:embed="rId2"/>
                <a:stretch>
                  <a:fillRect l="-1121" t="-1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picture containing text, astronomy, screenshot, comet&#10;&#10;Description automatically generated">
            <a:extLst>
              <a:ext uri="{FF2B5EF4-FFF2-40B4-BE49-F238E27FC236}">
                <a16:creationId xmlns:a16="http://schemas.microsoft.com/office/drawing/2014/main" id="{98B8768C-866D-C5DA-29D2-E392FB39B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68" y="3352800"/>
            <a:ext cx="4901088" cy="33992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A56AF4-22EA-286A-FD4E-5D391A3B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8" y="228600"/>
            <a:ext cx="9905998" cy="809625"/>
          </a:xfrm>
        </p:spPr>
        <p:txBody>
          <a:bodyPr/>
          <a:lstStyle/>
          <a:p>
            <a:r>
              <a:rPr lang="en-US" u="sng" dirty="0">
                <a:uFill>
                  <a:solidFill>
                    <a:srgbClr val="C00000"/>
                  </a:solidFill>
                </a:uFill>
              </a:rPr>
              <a:t>4U 1556-60 is only 700 pc away?</a:t>
            </a:r>
          </a:p>
        </p:txBody>
      </p:sp>
    </p:spTree>
    <p:extLst>
      <p:ext uri="{BB962C8B-B14F-4D97-AF65-F5344CB8AC3E}">
        <p14:creationId xmlns:p14="http://schemas.microsoft.com/office/powerpoint/2010/main" val="3773785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6C39C2-366B-C5AA-9FA1-DE0AE7DDF4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740" r="3992" b="11636"/>
          <a:stretch>
            <a:fillRect/>
          </a:stretch>
        </p:blipFill>
        <p:spPr>
          <a:xfrm>
            <a:off x="4160836" y="1307986"/>
            <a:ext cx="3870328" cy="3880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D8E2C9-E60A-EE49-8816-8B756614B284}"/>
              </a:ext>
            </a:extLst>
          </p:cNvPr>
          <p:cNvSpPr txBox="1"/>
          <p:nvPr/>
        </p:nvSpPr>
        <p:spPr>
          <a:xfrm>
            <a:off x="4032870" y="5315633"/>
            <a:ext cx="412626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12 hour ATCA observation</a:t>
            </a:r>
          </a:p>
          <a:p>
            <a:pPr algn="ctr"/>
            <a:r>
              <a:rPr lang="en-US" sz="2400" dirty="0"/>
              <a:t>&lt; 11 </a:t>
            </a:r>
            <a:r>
              <a:rPr lang="en-US" sz="2400" dirty="0" err="1"/>
              <a:t>μJy</a:t>
            </a:r>
            <a:r>
              <a:rPr lang="en-US" sz="2400" dirty="0"/>
              <a:t> (7.75 GHz)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E42631-F470-B00E-9711-CD1879170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8" y="228600"/>
            <a:ext cx="9905998" cy="809625"/>
          </a:xfrm>
        </p:spPr>
        <p:txBody>
          <a:bodyPr/>
          <a:lstStyle/>
          <a:p>
            <a:r>
              <a:rPr lang="en-US" u="sng" dirty="0">
                <a:uFill>
                  <a:solidFill>
                    <a:srgbClr val="C00000"/>
                  </a:solidFill>
                </a:uFill>
              </a:rPr>
              <a:t>The radio data</a:t>
            </a:r>
          </a:p>
        </p:txBody>
      </p:sp>
    </p:spTree>
    <p:extLst>
      <p:ext uri="{BB962C8B-B14F-4D97-AF65-F5344CB8AC3E}">
        <p14:creationId xmlns:p14="http://schemas.microsoft.com/office/powerpoint/2010/main" val="736224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DA71E0-F08A-EFBF-B042-D0B0C85F6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38"/>
            <a:ext cx="12192000" cy="6816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2FC201-7959-887E-4B2B-D3267F13C68F}"/>
              </a:ext>
            </a:extLst>
          </p:cNvPr>
          <p:cNvSpPr txBox="1"/>
          <p:nvPr/>
        </p:nvSpPr>
        <p:spPr>
          <a:xfrm>
            <a:off x="4313929" y="266700"/>
            <a:ext cx="43460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“Fundamental plane” L</a:t>
            </a:r>
            <a:r>
              <a:rPr lang="en-US" sz="2400" b="1" baseline="-25000" dirty="0">
                <a:solidFill>
                  <a:srgbClr val="C00000"/>
                </a:solidFill>
              </a:rPr>
              <a:t>R</a:t>
            </a:r>
            <a:r>
              <a:rPr lang="en-US" sz="2400" b="1" dirty="0">
                <a:solidFill>
                  <a:srgbClr val="C00000"/>
                </a:solidFill>
              </a:rPr>
              <a:t>/L</a:t>
            </a:r>
            <a:r>
              <a:rPr lang="en-US" sz="2400" b="1" baseline="-25000" dirty="0">
                <a:solidFill>
                  <a:srgbClr val="C00000"/>
                </a:solidFill>
              </a:rPr>
              <a:t>X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Jet power vs. mass accretion rate</a:t>
            </a:r>
          </a:p>
        </p:txBody>
      </p:sp>
    </p:spTree>
    <p:extLst>
      <p:ext uri="{BB962C8B-B14F-4D97-AF65-F5344CB8AC3E}">
        <p14:creationId xmlns:p14="http://schemas.microsoft.com/office/powerpoint/2010/main" val="789852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A60D1D-EC30-0086-F2B2-29FB07CCF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38"/>
            <a:ext cx="12192000" cy="6816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52819F-9695-416A-5617-3C6CD6FADBA9}"/>
              </a:ext>
            </a:extLst>
          </p:cNvPr>
          <p:cNvSpPr txBox="1"/>
          <p:nvPr/>
        </p:nvSpPr>
        <p:spPr>
          <a:xfrm>
            <a:off x="4313929" y="266700"/>
            <a:ext cx="43460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“Fundamental plane” L</a:t>
            </a:r>
            <a:r>
              <a:rPr lang="en-US" sz="2400" b="1" baseline="-25000" dirty="0">
                <a:solidFill>
                  <a:srgbClr val="C00000"/>
                </a:solidFill>
              </a:rPr>
              <a:t>R</a:t>
            </a:r>
            <a:r>
              <a:rPr lang="en-US" sz="2400" b="1" dirty="0">
                <a:solidFill>
                  <a:srgbClr val="C00000"/>
                </a:solidFill>
              </a:rPr>
              <a:t>/L</a:t>
            </a:r>
            <a:r>
              <a:rPr lang="en-US" sz="2400" b="1" baseline="-25000" dirty="0">
                <a:solidFill>
                  <a:srgbClr val="C00000"/>
                </a:solidFill>
              </a:rPr>
              <a:t>X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Jet power vs. mass accretion rate</a:t>
            </a:r>
          </a:p>
        </p:txBody>
      </p:sp>
    </p:spTree>
    <p:extLst>
      <p:ext uri="{BB962C8B-B14F-4D97-AF65-F5344CB8AC3E}">
        <p14:creationId xmlns:p14="http://schemas.microsoft.com/office/powerpoint/2010/main" val="1999715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496B0-ADF6-2D7D-BE2D-6A52767DF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B8B298-835E-8877-8EBA-A793192E9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38"/>
            <a:ext cx="12192000" cy="68165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5AB9F1-D124-BAA1-7BE4-766FDCE615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740" r="3992" b="11636"/>
          <a:stretch>
            <a:fillRect/>
          </a:stretch>
        </p:blipFill>
        <p:spPr>
          <a:xfrm>
            <a:off x="9996608" y="3933825"/>
            <a:ext cx="1998618" cy="2003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9FF9BA-678E-C44C-A9D2-BF77910490C3}"/>
              </a:ext>
            </a:extLst>
          </p:cNvPr>
          <p:cNvSpPr txBox="1"/>
          <p:nvPr/>
        </p:nvSpPr>
        <p:spPr>
          <a:xfrm>
            <a:off x="8955572" y="6116591"/>
            <a:ext cx="314711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 hour ATCA observation</a:t>
            </a:r>
          </a:p>
          <a:p>
            <a:pPr algn="ctr"/>
            <a:r>
              <a:rPr lang="en-US" dirty="0"/>
              <a:t>&lt; 11 </a:t>
            </a:r>
            <a:r>
              <a:rPr lang="en-US" dirty="0" err="1"/>
              <a:t>μJy</a:t>
            </a:r>
            <a:r>
              <a:rPr lang="en-US" dirty="0"/>
              <a:t> (7.75 GHz)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1AAEB7-80CB-A754-7414-CC61F5E08711}"/>
              </a:ext>
            </a:extLst>
          </p:cNvPr>
          <p:cNvCxnSpPr>
            <a:cxnSpLocks/>
          </p:cNvCxnSpPr>
          <p:nvPr/>
        </p:nvCxnSpPr>
        <p:spPr>
          <a:xfrm flipV="1">
            <a:off x="6172200" y="228600"/>
            <a:ext cx="0" cy="5813652"/>
          </a:xfrm>
          <a:prstGeom prst="line">
            <a:avLst/>
          </a:prstGeom>
          <a:ln w="635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405F7D-5A45-7FC3-8496-CCB0E03A6BF3}"/>
              </a:ext>
            </a:extLst>
          </p:cNvPr>
          <p:cNvSpPr txBox="1"/>
          <p:nvPr/>
        </p:nvSpPr>
        <p:spPr>
          <a:xfrm>
            <a:off x="4313929" y="266700"/>
            <a:ext cx="43460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“Fundamental plane” L</a:t>
            </a:r>
            <a:r>
              <a:rPr lang="en-US" sz="2400" b="1" baseline="-25000" dirty="0">
                <a:solidFill>
                  <a:srgbClr val="C00000"/>
                </a:solidFill>
              </a:rPr>
              <a:t>R</a:t>
            </a:r>
            <a:r>
              <a:rPr lang="en-US" sz="2400" b="1" dirty="0">
                <a:solidFill>
                  <a:srgbClr val="C00000"/>
                </a:solidFill>
              </a:rPr>
              <a:t>/L</a:t>
            </a:r>
            <a:r>
              <a:rPr lang="en-US" sz="2400" b="1" baseline="-25000" dirty="0">
                <a:solidFill>
                  <a:srgbClr val="C00000"/>
                </a:solidFill>
              </a:rPr>
              <a:t>X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Jet power vs. mass accretion rate</a:t>
            </a:r>
          </a:p>
        </p:txBody>
      </p:sp>
    </p:spTree>
    <p:extLst>
      <p:ext uri="{BB962C8B-B14F-4D97-AF65-F5344CB8AC3E}">
        <p14:creationId xmlns:p14="http://schemas.microsoft.com/office/powerpoint/2010/main" val="1577330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2A2B9C-36BC-F9AB-2BC2-FC324021A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38"/>
            <a:ext cx="12192000" cy="6816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93F642-8826-1630-AEB5-762DF1AC7D22}"/>
              </a:ext>
            </a:extLst>
          </p:cNvPr>
          <p:cNvSpPr txBox="1"/>
          <p:nvPr/>
        </p:nvSpPr>
        <p:spPr>
          <a:xfrm>
            <a:off x="8955572" y="6116591"/>
            <a:ext cx="314711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 hour ATCA observation</a:t>
            </a:r>
          </a:p>
          <a:p>
            <a:pPr algn="ctr"/>
            <a:r>
              <a:rPr lang="en-US" dirty="0"/>
              <a:t>&lt; 11 </a:t>
            </a:r>
            <a:r>
              <a:rPr lang="en-US" dirty="0" err="1"/>
              <a:t>μJy</a:t>
            </a:r>
            <a:r>
              <a:rPr lang="en-US" dirty="0"/>
              <a:t> (7.75 GHz)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991E8-D268-9CDD-C935-9B9DD8124B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740" r="3992" b="11636"/>
          <a:stretch>
            <a:fillRect/>
          </a:stretch>
        </p:blipFill>
        <p:spPr>
          <a:xfrm>
            <a:off x="9996608" y="3933825"/>
            <a:ext cx="1998618" cy="2003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218CFEE-E1BC-49F9-1509-FFEAB27F3EB6}"/>
              </a:ext>
            </a:extLst>
          </p:cNvPr>
          <p:cNvSpPr txBox="1"/>
          <p:nvPr/>
        </p:nvSpPr>
        <p:spPr>
          <a:xfrm>
            <a:off x="4313929" y="266700"/>
            <a:ext cx="43460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“Fundamental plane” L</a:t>
            </a:r>
            <a:r>
              <a:rPr lang="en-US" sz="2400" b="1" baseline="-25000" dirty="0">
                <a:solidFill>
                  <a:srgbClr val="C00000"/>
                </a:solidFill>
              </a:rPr>
              <a:t>R</a:t>
            </a:r>
            <a:r>
              <a:rPr lang="en-US" sz="2400" b="1" dirty="0">
                <a:solidFill>
                  <a:srgbClr val="C00000"/>
                </a:solidFill>
              </a:rPr>
              <a:t>/L</a:t>
            </a:r>
            <a:r>
              <a:rPr lang="en-US" sz="2400" b="1" baseline="-25000" dirty="0">
                <a:solidFill>
                  <a:srgbClr val="C00000"/>
                </a:solidFill>
              </a:rPr>
              <a:t>X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Jet power vs. mass accretion rate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27FC713-0C93-96F4-922D-C7647BB83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463" y="434562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9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D6332-E314-9F8D-5DFB-217FBFE14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9432CC-0DFF-2711-F143-21921F1BD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38"/>
            <a:ext cx="12192000" cy="6816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6AE03E-794B-D037-35A5-62ABDD6E96EF}"/>
              </a:ext>
            </a:extLst>
          </p:cNvPr>
          <p:cNvSpPr txBox="1"/>
          <p:nvPr/>
        </p:nvSpPr>
        <p:spPr>
          <a:xfrm>
            <a:off x="8955572" y="6116591"/>
            <a:ext cx="314711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 hour ATCA observation</a:t>
            </a:r>
          </a:p>
          <a:p>
            <a:pPr algn="ctr"/>
            <a:r>
              <a:rPr lang="en-US" dirty="0"/>
              <a:t>&lt; 11 </a:t>
            </a:r>
            <a:r>
              <a:rPr lang="en-US" dirty="0" err="1"/>
              <a:t>μJy</a:t>
            </a:r>
            <a:r>
              <a:rPr lang="en-US" dirty="0"/>
              <a:t> (7.75 GHz)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A95FD9-0AE6-FC49-E26B-FF3C1A5D68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740" r="3992" b="11636"/>
          <a:stretch>
            <a:fillRect/>
          </a:stretch>
        </p:blipFill>
        <p:spPr>
          <a:xfrm>
            <a:off x="9996608" y="3933825"/>
            <a:ext cx="1998618" cy="2003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02FF4D-D6FE-ADB3-2E62-E9114A06A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463" y="4345625"/>
            <a:ext cx="1428750" cy="1428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0E5256-E9FF-13C2-1570-B17E23FCFB53}"/>
              </a:ext>
            </a:extLst>
          </p:cNvPr>
          <p:cNvSpPr txBox="1"/>
          <p:nvPr/>
        </p:nvSpPr>
        <p:spPr>
          <a:xfrm>
            <a:off x="2978414" y="3949378"/>
            <a:ext cx="6413935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</a:t>
            </a:r>
            <a:r>
              <a:rPr lang="en-US" sz="2000" b="1" baseline="-25000" dirty="0"/>
              <a:t>R</a:t>
            </a:r>
            <a:r>
              <a:rPr lang="en-US" sz="2000" b="1" dirty="0"/>
              <a:t> is &gt;1000x fainter than expected for a BHXB jet…</a:t>
            </a:r>
          </a:p>
          <a:p>
            <a:pPr algn="ctr"/>
            <a:r>
              <a:rPr lang="en-US" sz="2000" b="1" dirty="0"/>
              <a:t>4U 1556-60 is a NSXB!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63CA86-A66E-0B90-AFCE-B86B0B06FC2E}"/>
              </a:ext>
            </a:extLst>
          </p:cNvPr>
          <p:cNvSpPr txBox="1"/>
          <p:nvPr/>
        </p:nvSpPr>
        <p:spPr>
          <a:xfrm>
            <a:off x="2774031" y="5451210"/>
            <a:ext cx="6822702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The lowest upper limit on L</a:t>
            </a:r>
            <a:r>
              <a:rPr lang="en-US" b="1" baseline="-25000" dirty="0"/>
              <a:t>R</a:t>
            </a:r>
            <a:r>
              <a:rPr lang="en-US" b="1" dirty="0"/>
              <a:t> to date for any XRB</a:t>
            </a:r>
          </a:p>
          <a:p>
            <a:pPr algn="ctr"/>
            <a:r>
              <a:rPr lang="en-US" b="1" dirty="0"/>
              <a:t>Why can NSXB jets be so weak? Jet launching mechanism?</a:t>
            </a:r>
          </a:p>
        </p:txBody>
      </p:sp>
    </p:spTree>
    <p:extLst>
      <p:ext uri="{BB962C8B-B14F-4D97-AF65-F5344CB8AC3E}">
        <p14:creationId xmlns:p14="http://schemas.microsoft.com/office/powerpoint/2010/main" val="133121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72C80AF-3506-8C51-0367-AC48CEF58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6D224B7-B887-57D2-922F-053D1F1E60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61"/>
          <a:stretch>
            <a:fillRect/>
          </a:stretch>
        </p:blipFill>
        <p:spPr>
          <a:xfrm>
            <a:off x="-16328" y="321949"/>
            <a:ext cx="12123536" cy="642175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85AE729-0085-5C87-3557-98A33A357233}"/>
              </a:ext>
            </a:extLst>
          </p:cNvPr>
          <p:cNvSpPr/>
          <p:nvPr/>
        </p:nvSpPr>
        <p:spPr>
          <a:xfrm>
            <a:off x="7225394" y="3959679"/>
            <a:ext cx="236764" cy="238711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0025B3-CF72-AA67-4C5D-E916EB8B8A9D}"/>
              </a:ext>
            </a:extLst>
          </p:cNvPr>
          <p:cNvSpPr txBox="1"/>
          <p:nvPr/>
        </p:nvSpPr>
        <p:spPr>
          <a:xfrm>
            <a:off x="8311245" y="4062706"/>
            <a:ext cx="2068195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FF"/>
                </a:solidFill>
              </a:rPr>
              <a:t>4U 1556-60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6A7E0-BBA1-B098-7EFE-D4BBF8F0A942}"/>
              </a:ext>
            </a:extLst>
          </p:cNvPr>
          <p:cNvSpPr txBox="1"/>
          <p:nvPr/>
        </p:nvSpPr>
        <p:spPr>
          <a:xfrm>
            <a:off x="777877" y="1443266"/>
            <a:ext cx="1063624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FFFF"/>
                </a:solidFill>
              </a:rPr>
              <a:t>The first all-sky X-ray image made, by the Uhuru satellite in early 1970s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0E0CF8-34D8-41A1-1B76-99E88A559035}"/>
              </a:ext>
            </a:extLst>
          </p:cNvPr>
          <p:cNvCxnSpPr>
            <a:cxnSpLocks/>
          </p:cNvCxnSpPr>
          <p:nvPr/>
        </p:nvCxnSpPr>
        <p:spPr>
          <a:xfrm flipH="1">
            <a:off x="7519309" y="4062706"/>
            <a:ext cx="1583872" cy="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134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792EF-0F73-5EEF-0AA9-C09907044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D8EB81-150A-76D3-61F1-3C7ABD16A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39" y="2000250"/>
            <a:ext cx="5853322" cy="4629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348A20-1EEB-9D38-ED17-DC24BDC459CB}"/>
              </a:ext>
            </a:extLst>
          </p:cNvPr>
          <p:cNvSpPr txBox="1"/>
          <p:nvPr/>
        </p:nvSpPr>
        <p:spPr>
          <a:xfrm>
            <a:off x="6082436" y="4711896"/>
            <a:ext cx="58432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Power law dominated</a:t>
            </a:r>
            <a:r>
              <a:rPr lang="en-US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low accretion rate</a:t>
            </a:r>
          </a:p>
          <a:p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Blackbody</a:t>
            </a:r>
            <a:r>
              <a:rPr lang="en-US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0.2 km radius, supports NSXB</a:t>
            </a:r>
          </a:p>
          <a:p>
            <a:r>
              <a:rPr lang="en-US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diskbb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radius would be &lt; 1 km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B81AEB-DD17-C395-ACCF-8D254594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8" y="228600"/>
            <a:ext cx="9905998" cy="809625"/>
          </a:xfrm>
        </p:spPr>
        <p:txBody>
          <a:bodyPr/>
          <a:lstStyle/>
          <a:p>
            <a:r>
              <a:rPr lang="en-US" u="sng" dirty="0">
                <a:uFill>
                  <a:solidFill>
                    <a:srgbClr val="C00000"/>
                  </a:solidFill>
                </a:uFill>
              </a:rPr>
              <a:t>X-ray spectrum and timing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2C837-E2F1-034E-50F4-E95009DB1898}"/>
              </a:ext>
            </a:extLst>
          </p:cNvPr>
          <p:cNvSpPr txBox="1"/>
          <p:nvPr/>
        </p:nvSpPr>
        <p:spPr>
          <a:xfrm>
            <a:off x="789432" y="1119936"/>
            <a:ext cx="4599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75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ks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(21 hours) of NICER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63AE0-79E4-87E8-A7C9-36B66C39DB50}"/>
              </a:ext>
            </a:extLst>
          </p:cNvPr>
          <p:cNvSpPr txBox="1"/>
          <p:nvPr/>
        </p:nvSpPr>
        <p:spPr>
          <a:xfrm>
            <a:off x="6283065" y="1429146"/>
            <a:ext cx="1773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Power law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Blackbody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788A75-9102-1707-89D5-7A0444456B79}"/>
              </a:ext>
            </a:extLst>
          </p:cNvPr>
          <p:cNvCxnSpPr>
            <a:cxnSpLocks/>
          </p:cNvCxnSpPr>
          <p:nvPr/>
        </p:nvCxnSpPr>
        <p:spPr>
          <a:xfrm flipH="1">
            <a:off x="4019550" y="1687706"/>
            <a:ext cx="2263515" cy="774209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079495-A0BF-B2BB-D9E1-38B7EB2D18D2}"/>
              </a:ext>
            </a:extLst>
          </p:cNvPr>
          <p:cNvCxnSpPr>
            <a:cxnSpLocks/>
          </p:cNvCxnSpPr>
          <p:nvPr/>
        </p:nvCxnSpPr>
        <p:spPr>
          <a:xfrm flipH="1">
            <a:off x="4947243" y="2028825"/>
            <a:ext cx="1335822" cy="970116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E10938B-078D-6E35-12A1-9495E3739D47}"/>
              </a:ext>
            </a:extLst>
          </p:cNvPr>
          <p:cNvSpPr txBox="1"/>
          <p:nvPr/>
        </p:nvSpPr>
        <p:spPr>
          <a:xfrm>
            <a:off x="932011" y="4314825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Background models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6D06C78-2F96-9079-7B02-D9AFF0A96150}"/>
              </a:ext>
            </a:extLst>
          </p:cNvPr>
          <p:cNvCxnSpPr>
            <a:cxnSpLocks/>
          </p:cNvCxnSpPr>
          <p:nvPr/>
        </p:nvCxnSpPr>
        <p:spPr>
          <a:xfrm flipV="1">
            <a:off x="1831129" y="3749871"/>
            <a:ext cx="316920" cy="64637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614F31-A758-B07C-E1C4-A32BFB9CAE6D}"/>
              </a:ext>
            </a:extLst>
          </p:cNvPr>
          <p:cNvCxnSpPr>
            <a:cxnSpLocks/>
          </p:cNvCxnSpPr>
          <p:nvPr/>
        </p:nvCxnSpPr>
        <p:spPr>
          <a:xfrm flipV="1">
            <a:off x="2152973" y="3429000"/>
            <a:ext cx="444635" cy="967241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701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D450C-4335-27A7-990A-442188B12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68915D-579A-F7C6-B72E-F2EC84207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39" y="2000250"/>
            <a:ext cx="5853322" cy="4629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A5C1E6-AEB9-9B75-DD21-BA728F9D18E9}"/>
              </a:ext>
            </a:extLst>
          </p:cNvPr>
          <p:cNvSpPr txBox="1"/>
          <p:nvPr/>
        </p:nvSpPr>
        <p:spPr>
          <a:xfrm>
            <a:off x="6082436" y="4711896"/>
            <a:ext cx="597150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Power law dominated</a:t>
            </a:r>
            <a:r>
              <a:rPr lang="en-US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low accretion rate</a:t>
            </a:r>
          </a:p>
          <a:p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Blackbody</a:t>
            </a:r>
            <a:r>
              <a:rPr lang="en-US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0.2 km radius, supports NSXB</a:t>
            </a:r>
          </a:p>
          <a:p>
            <a:r>
              <a:rPr lang="en-US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diskbb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radius would be &lt; 1 km</a:t>
            </a:r>
          </a:p>
          <a:p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Tiny iron line </a:t>
            </a:r>
            <a:r>
              <a:rPr lang="en-US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2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eqw</a:t>
            </a:r>
            <a:r>
              <a:rPr lang="en-US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~ 8 eV): truncated disk?</a:t>
            </a:r>
          </a:p>
          <a:p>
            <a:r>
              <a:rPr lang="en-US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High carbon/oxygen abundance?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EE3D6E-F649-BD41-D439-B67926E3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8" y="228600"/>
            <a:ext cx="9905998" cy="809625"/>
          </a:xfrm>
        </p:spPr>
        <p:txBody>
          <a:bodyPr/>
          <a:lstStyle/>
          <a:p>
            <a:r>
              <a:rPr lang="en-US" u="sng" dirty="0">
                <a:uFill>
                  <a:solidFill>
                    <a:srgbClr val="C00000"/>
                  </a:solidFill>
                </a:uFill>
              </a:rPr>
              <a:t>X-ray spectrum and timing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8BE637-D5E3-0DB2-4AA5-128AB667925C}"/>
              </a:ext>
            </a:extLst>
          </p:cNvPr>
          <p:cNvSpPr txBox="1"/>
          <p:nvPr/>
        </p:nvSpPr>
        <p:spPr>
          <a:xfrm>
            <a:off x="789432" y="1119936"/>
            <a:ext cx="4599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75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ks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(21 hours) of NICER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C9C4F4-3DDA-11C2-9C6F-A37112DBA27C}"/>
              </a:ext>
            </a:extLst>
          </p:cNvPr>
          <p:cNvSpPr txBox="1"/>
          <p:nvPr/>
        </p:nvSpPr>
        <p:spPr>
          <a:xfrm>
            <a:off x="6283065" y="1429146"/>
            <a:ext cx="1773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Power law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Blackbody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Iron line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7541BAA-343B-1B52-B28D-FBC1977D90BA}"/>
              </a:ext>
            </a:extLst>
          </p:cNvPr>
          <p:cNvCxnSpPr>
            <a:cxnSpLocks/>
          </p:cNvCxnSpPr>
          <p:nvPr/>
        </p:nvCxnSpPr>
        <p:spPr>
          <a:xfrm flipH="1">
            <a:off x="4019550" y="1687706"/>
            <a:ext cx="2263515" cy="774209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D63F95-670C-7EE0-1FA1-8A63961CD37C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4947243" y="2029311"/>
            <a:ext cx="1335822" cy="970116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7D7F77-41BE-5832-5C32-95CE09DF4A0C}"/>
              </a:ext>
            </a:extLst>
          </p:cNvPr>
          <p:cNvCxnSpPr>
            <a:cxnSpLocks/>
          </p:cNvCxnSpPr>
          <p:nvPr/>
        </p:nvCxnSpPr>
        <p:spPr>
          <a:xfrm flipH="1">
            <a:off x="5543550" y="2405747"/>
            <a:ext cx="739515" cy="1285394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DF7024A-A5C3-7362-BA54-6945F8338598}"/>
              </a:ext>
            </a:extLst>
          </p:cNvPr>
          <p:cNvSpPr txBox="1"/>
          <p:nvPr/>
        </p:nvSpPr>
        <p:spPr>
          <a:xfrm>
            <a:off x="932011" y="4314825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Background models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522BCEA-2833-A125-83C8-C1417E9F6B0E}"/>
              </a:ext>
            </a:extLst>
          </p:cNvPr>
          <p:cNvCxnSpPr>
            <a:cxnSpLocks/>
          </p:cNvCxnSpPr>
          <p:nvPr/>
        </p:nvCxnSpPr>
        <p:spPr>
          <a:xfrm flipV="1">
            <a:off x="1831129" y="3749871"/>
            <a:ext cx="316920" cy="64637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D16F93F-7D34-00CD-BDB9-2E96C5DA3B27}"/>
              </a:ext>
            </a:extLst>
          </p:cNvPr>
          <p:cNvCxnSpPr>
            <a:cxnSpLocks/>
          </p:cNvCxnSpPr>
          <p:nvPr/>
        </p:nvCxnSpPr>
        <p:spPr>
          <a:xfrm flipV="1">
            <a:off x="2152973" y="3429000"/>
            <a:ext cx="444635" cy="967241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small&quot; Meme Templates - Imgflip">
            <a:extLst>
              <a:ext uri="{FF2B5EF4-FFF2-40B4-BE49-F238E27FC236}">
                <a16:creationId xmlns:a16="http://schemas.microsoft.com/office/drawing/2014/main" id="{603DCB14-772E-A7F0-5E7B-56C8A18D4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r="7230"/>
          <a:stretch>
            <a:fillRect/>
          </a:stretch>
        </p:blipFill>
        <p:spPr bwMode="auto">
          <a:xfrm>
            <a:off x="6015761" y="3691141"/>
            <a:ext cx="1513399" cy="99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147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9773F-7D6A-DF7F-D600-C45B448CD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35F5A8-9562-4C91-F323-B73625894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39" y="2000250"/>
            <a:ext cx="5853322" cy="4629150"/>
          </a:xfrm>
          <a:prstGeom prst="rect">
            <a:avLst/>
          </a:prstGeom>
        </p:spPr>
      </p:pic>
      <p:pic>
        <p:nvPicPr>
          <p:cNvPr id="5" name="Picture 4" descr="A graph of a light curve&#10;&#10;AI-generated content may be incorrect.">
            <a:extLst>
              <a:ext uri="{FF2B5EF4-FFF2-40B4-BE49-F238E27FC236}">
                <a16:creationId xmlns:a16="http://schemas.microsoft.com/office/drawing/2014/main" id="{A81F5059-1E63-0CA3-C7A0-51FEA6104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612" y="162662"/>
            <a:ext cx="3240087" cy="3071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6D4BEC-C8F3-1951-2897-B5BAEF9C7593}"/>
              </a:ext>
            </a:extLst>
          </p:cNvPr>
          <p:cNvSpPr txBox="1"/>
          <p:nvPr/>
        </p:nvSpPr>
        <p:spPr>
          <a:xfrm>
            <a:off x="6082436" y="4711896"/>
            <a:ext cx="597150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Power law dominated</a:t>
            </a:r>
            <a:r>
              <a:rPr lang="en-US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low accretion rate</a:t>
            </a:r>
          </a:p>
          <a:p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Blackbody</a:t>
            </a:r>
            <a:r>
              <a:rPr lang="en-US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0.2 km radius, supports NSXB</a:t>
            </a:r>
          </a:p>
          <a:p>
            <a:r>
              <a:rPr lang="en-US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diskbb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radius would be &lt; 1 km</a:t>
            </a:r>
          </a:p>
          <a:p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Tiny iron line </a:t>
            </a:r>
            <a:r>
              <a:rPr lang="en-US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2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eqw</a:t>
            </a:r>
            <a:r>
              <a:rPr lang="en-US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~ 8 eV): truncated disk?</a:t>
            </a:r>
          </a:p>
          <a:p>
            <a:r>
              <a:rPr lang="en-US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High carbon/oxygen abundance?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4B8F46-97E1-4416-1A81-061BDF35BDC5}"/>
              </a:ext>
            </a:extLst>
          </p:cNvPr>
          <p:cNvSpPr txBox="1"/>
          <p:nvPr/>
        </p:nvSpPr>
        <p:spPr>
          <a:xfrm>
            <a:off x="8323612" y="3249298"/>
            <a:ext cx="37208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No orbital period (&lt;5% frac)</a:t>
            </a:r>
          </a:p>
          <a:p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No spin period (&lt;1% frac)</a:t>
            </a:r>
          </a:p>
          <a:p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No sign of magnetosphere</a:t>
            </a:r>
          </a:p>
          <a:p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 </a:t>
            </a:r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Low magnetic field NSXB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5B05BE-F602-8F72-D53A-E543E82C7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8" y="228600"/>
            <a:ext cx="9905998" cy="809625"/>
          </a:xfrm>
        </p:spPr>
        <p:txBody>
          <a:bodyPr/>
          <a:lstStyle/>
          <a:p>
            <a:r>
              <a:rPr lang="en-US" u="sng" dirty="0">
                <a:uFill>
                  <a:solidFill>
                    <a:srgbClr val="C00000"/>
                  </a:solidFill>
                </a:uFill>
              </a:rPr>
              <a:t>X-ray spectrum and timing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BD4149-4202-60D8-6C95-82CCFBC840DA}"/>
              </a:ext>
            </a:extLst>
          </p:cNvPr>
          <p:cNvSpPr txBox="1"/>
          <p:nvPr/>
        </p:nvSpPr>
        <p:spPr>
          <a:xfrm>
            <a:off x="789432" y="1119936"/>
            <a:ext cx="4599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75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ks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(21 hours) of NICER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5D7F32-888A-779B-1CB6-EF6A90B13A8B}"/>
              </a:ext>
            </a:extLst>
          </p:cNvPr>
          <p:cNvSpPr txBox="1"/>
          <p:nvPr/>
        </p:nvSpPr>
        <p:spPr>
          <a:xfrm>
            <a:off x="6283065" y="1429146"/>
            <a:ext cx="1773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Power law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Blackbody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Iron line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8B5F83-6CDB-4420-C7D4-6312D556BEB4}"/>
              </a:ext>
            </a:extLst>
          </p:cNvPr>
          <p:cNvCxnSpPr>
            <a:cxnSpLocks/>
          </p:cNvCxnSpPr>
          <p:nvPr/>
        </p:nvCxnSpPr>
        <p:spPr>
          <a:xfrm flipH="1">
            <a:off x="4019550" y="1687706"/>
            <a:ext cx="2263515" cy="774209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8D44B2-736C-2202-17EA-6265D993A308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4947243" y="2029311"/>
            <a:ext cx="1335822" cy="970116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71A0E40-F8B8-8984-6359-39B57786E55E}"/>
              </a:ext>
            </a:extLst>
          </p:cNvPr>
          <p:cNvCxnSpPr>
            <a:cxnSpLocks/>
          </p:cNvCxnSpPr>
          <p:nvPr/>
        </p:nvCxnSpPr>
        <p:spPr>
          <a:xfrm flipH="1">
            <a:off x="5543550" y="2405747"/>
            <a:ext cx="739515" cy="1285394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AB8D8CD-A6BB-7FF7-D1A1-BE7EAC491FA8}"/>
              </a:ext>
            </a:extLst>
          </p:cNvPr>
          <p:cNvSpPr txBox="1"/>
          <p:nvPr/>
        </p:nvSpPr>
        <p:spPr>
          <a:xfrm>
            <a:off x="932011" y="4314825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Background models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9351571-5F7D-492F-6361-35E6AFCC4E86}"/>
              </a:ext>
            </a:extLst>
          </p:cNvPr>
          <p:cNvCxnSpPr>
            <a:cxnSpLocks/>
          </p:cNvCxnSpPr>
          <p:nvPr/>
        </p:nvCxnSpPr>
        <p:spPr>
          <a:xfrm flipV="1">
            <a:off x="1831129" y="3749871"/>
            <a:ext cx="316920" cy="64637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68EB30E-C705-A9E8-B539-8F2E5DE0727C}"/>
              </a:ext>
            </a:extLst>
          </p:cNvPr>
          <p:cNvCxnSpPr>
            <a:cxnSpLocks/>
          </p:cNvCxnSpPr>
          <p:nvPr/>
        </p:nvCxnSpPr>
        <p:spPr>
          <a:xfrm flipV="1">
            <a:off x="2152973" y="3429000"/>
            <a:ext cx="444635" cy="967241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small&quot; Meme Templates - Imgflip">
            <a:extLst>
              <a:ext uri="{FF2B5EF4-FFF2-40B4-BE49-F238E27FC236}">
                <a16:creationId xmlns:a16="http://schemas.microsoft.com/office/drawing/2014/main" id="{A9CC3EBF-C39D-27B2-9FF1-845FCAB6D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r="7230"/>
          <a:stretch>
            <a:fillRect/>
          </a:stretch>
        </p:blipFill>
        <p:spPr bwMode="auto">
          <a:xfrm>
            <a:off x="6015761" y="3691141"/>
            <a:ext cx="1513399" cy="99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831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789908F3-52DC-115C-C284-74225CBFB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8" y="228600"/>
            <a:ext cx="9905998" cy="809625"/>
          </a:xfrm>
        </p:spPr>
        <p:txBody>
          <a:bodyPr/>
          <a:lstStyle/>
          <a:p>
            <a:r>
              <a:rPr lang="en-US" u="sng" dirty="0">
                <a:uFill>
                  <a:solidFill>
                    <a:srgbClr val="C00000"/>
                  </a:solidFill>
                </a:uFill>
              </a:rPr>
              <a:t>Orbital period estimate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20AC5B2-CD31-446B-9535-46E190B9D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88" y="1038225"/>
            <a:ext cx="7240587" cy="4076700"/>
          </a:xfrm>
        </p:spPr>
        <p:txBody>
          <a:bodyPr anchor="t">
            <a:normAutofit/>
          </a:bodyPr>
          <a:lstStyle/>
          <a:p>
            <a:r>
              <a:rPr lang="en-US" sz="2000" dirty="0" err="1"/>
              <a:t>P</a:t>
            </a:r>
            <a:r>
              <a:rPr lang="en-US" sz="2000" baseline="-25000" dirty="0" err="1"/>
              <a:t>orb</a:t>
            </a:r>
            <a:r>
              <a:rPr lang="en-US" sz="2000" dirty="0"/>
              <a:t> not found in X-rays, other way to estimate?</a:t>
            </a:r>
          </a:p>
          <a:p>
            <a:r>
              <a:rPr lang="en-US" sz="2000" dirty="0"/>
              <a:t>Back of the envelope: faint OIR counterpart</a:t>
            </a:r>
          </a:p>
          <a:p>
            <a:pPr lvl="1"/>
            <a:r>
              <a:rPr lang="en-US" sz="1800" dirty="0" err="1">
                <a:solidFill>
                  <a:schemeClr val="tx2">
                    <a:lumMod val="90000"/>
                  </a:schemeClr>
                </a:solidFill>
              </a:rPr>
              <a:t>P</a:t>
            </a:r>
            <a:r>
              <a:rPr lang="en-US" sz="1800" baseline="-25000" dirty="0" err="1">
                <a:solidFill>
                  <a:schemeClr val="tx2">
                    <a:lumMod val="90000"/>
                  </a:schemeClr>
                </a:solidFill>
              </a:rPr>
              <a:t>orb</a:t>
            </a:r>
            <a:r>
              <a:rPr lang="en-US" sz="1800" dirty="0">
                <a:solidFill>
                  <a:schemeClr val="tx2">
                    <a:lumMod val="90000"/>
                  </a:schemeClr>
                </a:solidFill>
              </a:rPr>
              <a:t> cannot be longer than 2 hours or else the donor star would be too large and bright (18-19 mag OIR)</a:t>
            </a:r>
          </a:p>
        </p:txBody>
      </p:sp>
    </p:spTree>
    <p:extLst>
      <p:ext uri="{BB962C8B-B14F-4D97-AF65-F5344CB8AC3E}">
        <p14:creationId xmlns:p14="http://schemas.microsoft.com/office/powerpoint/2010/main" val="3840522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9C4DD-D8DC-41FD-E5DB-664C95978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6F43676-E5ED-4BDB-E691-9A9E6CD59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8" y="228600"/>
            <a:ext cx="9905998" cy="809625"/>
          </a:xfrm>
        </p:spPr>
        <p:txBody>
          <a:bodyPr/>
          <a:lstStyle/>
          <a:p>
            <a:r>
              <a:rPr lang="en-US" u="sng" dirty="0">
                <a:uFill>
                  <a:solidFill>
                    <a:srgbClr val="C00000"/>
                  </a:solidFill>
                </a:uFill>
              </a:rPr>
              <a:t>Orbital period estimate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06C42-8236-7EFC-2FA7-29C952D20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239" y="100012"/>
            <a:ext cx="4320703" cy="56117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FBB44E-F75E-79F8-792E-457FD2ABD3A0}"/>
                  </a:ext>
                </a:extLst>
              </p:cNvPr>
              <p:cNvSpPr txBox="1"/>
              <p:nvPr/>
            </p:nvSpPr>
            <p:spPr>
              <a:xfrm>
                <a:off x="8566831" y="5711738"/>
                <a:ext cx="2543517" cy="953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accent4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accent4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4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accent4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accent4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4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accent4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𝐸𝑑𝑑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accent4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accent4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4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accent4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𝑜𝑟𝑏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accent4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1 </m:t>
                                  </m:r>
                                  <m:r>
                                    <a:rPr lang="en-US" sz="2000" i="1">
                                      <a:solidFill>
                                        <a:schemeClr val="accent4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FBB44E-F75E-79F8-792E-457FD2ABD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831" y="5711738"/>
                <a:ext cx="2543517" cy="9537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3C149D8D-B661-DB68-61E2-745CE2B21C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5588" y="1038225"/>
                <a:ext cx="7240587" cy="4076700"/>
              </a:xfrm>
            </p:spPr>
            <p:txBody>
              <a:bodyPr anchor="t">
                <a:normAutofit/>
              </a:bodyPr>
              <a:lstStyle/>
              <a:p>
                <a:r>
                  <a:rPr lang="en-US" sz="2000" dirty="0" err="1"/>
                  <a:t>P</a:t>
                </a:r>
                <a:r>
                  <a:rPr lang="en-US" sz="2000" baseline="-25000" dirty="0" err="1"/>
                  <a:t>orb</a:t>
                </a:r>
                <a:r>
                  <a:rPr lang="en-US" sz="2000" dirty="0"/>
                  <a:t> not found in X-rays, other way to estimate?</a:t>
                </a:r>
              </a:p>
              <a:p>
                <a:r>
                  <a:rPr lang="en-US" sz="2000" dirty="0"/>
                  <a:t>Back of the envelope: faint OIR counterpart</a:t>
                </a:r>
              </a:p>
              <a:p>
                <a:pPr lvl="1"/>
                <a:r>
                  <a:rPr lang="en-US" sz="1800" dirty="0" err="1">
                    <a:solidFill>
                      <a:schemeClr val="tx2">
                        <a:lumMod val="90000"/>
                      </a:schemeClr>
                    </a:solidFill>
                  </a:rPr>
                  <a:t>P</a:t>
                </a:r>
                <a:r>
                  <a:rPr lang="en-US" sz="1800" baseline="-25000" dirty="0" err="1">
                    <a:solidFill>
                      <a:schemeClr val="tx2">
                        <a:lumMod val="90000"/>
                      </a:schemeClr>
                    </a:solidFill>
                  </a:rPr>
                  <a:t>orb</a:t>
                </a:r>
                <a:r>
                  <a:rPr lang="en-US" sz="1800" dirty="0">
                    <a:solidFill>
                      <a:schemeClr val="tx2">
                        <a:lumMod val="90000"/>
                      </a:schemeClr>
                    </a:solidFill>
                  </a:rPr>
                  <a:t> cannot be longer than 2 hours or else the donor star would be too large and bright (18-19 mag OIR)</a:t>
                </a:r>
              </a:p>
              <a:p>
                <a:r>
                  <a:rPr lang="en-US" sz="2000" dirty="0"/>
                  <a:t>Combine X-ray and optical luminosity to solve for orbital period</a:t>
                </a:r>
              </a:p>
              <a:p>
                <a:pPr lvl="1"/>
                <a:r>
                  <a:rPr lang="en-US" sz="1800" dirty="0">
                    <a:solidFill>
                      <a:schemeClr val="tx2">
                        <a:lumMod val="90000"/>
                      </a:schemeClr>
                    </a:solidFill>
                  </a:rPr>
                  <a:t>Optical emission produced from accretion disk reprocessing X-rays </a:t>
                </a:r>
                <a:r>
                  <a:rPr lang="en-US" sz="1600" dirty="0">
                    <a:solidFill>
                      <a:schemeClr val="tx2">
                        <a:lumMod val="75000"/>
                      </a:schemeClr>
                    </a:solidFill>
                  </a:rPr>
                  <a:t>(van </a:t>
                </a:r>
                <a:r>
                  <a:rPr lang="en-US" sz="1600" dirty="0" err="1">
                    <a:solidFill>
                      <a:schemeClr val="tx2">
                        <a:lumMod val="75000"/>
                      </a:schemeClr>
                    </a:solidFill>
                  </a:rPr>
                  <a:t>Paradijs</a:t>
                </a:r>
                <a:r>
                  <a:rPr lang="en-US" sz="1600" dirty="0">
                    <a:solidFill>
                      <a:schemeClr val="tx2">
                        <a:lumMod val="75000"/>
                      </a:schemeClr>
                    </a:solidFill>
                  </a:rPr>
                  <a:t> &amp; McClintock 1994)</a:t>
                </a:r>
                <a:endParaRPr lang="en-US" sz="18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lvl="2"/>
                <a:r>
                  <a:rPr lang="en-US" sz="1600" dirty="0">
                    <a:solidFill>
                      <a:schemeClr val="tx2">
                        <a:lumMod val="90000"/>
                      </a:schemeClr>
                    </a:solidFill>
                  </a:rPr>
                  <a:t>Therefore, optical depends on X-ray luminosity and size of disk (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1600" dirty="0">
                    <a:solidFill>
                      <a:schemeClr val="tx2">
                        <a:lumMod val="90000"/>
                      </a:schemeClr>
                    </a:solidFill>
                  </a:rPr>
                  <a:t> orbital period)</a:t>
                </a: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3C149D8D-B661-DB68-61E2-745CE2B21C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588" y="1038225"/>
                <a:ext cx="7240587" cy="4076700"/>
              </a:xfrm>
              <a:blipFill>
                <a:blip r:embed="rId4"/>
                <a:stretch>
                  <a:fillRect l="-1347" t="-1794" r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362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F8E1A-0F34-21EE-823C-225FE16F1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8E14F1-453C-AB0D-7786-5ACE7BE649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5588" y="1038225"/>
                <a:ext cx="7240587" cy="4076700"/>
              </a:xfrm>
            </p:spPr>
            <p:txBody>
              <a:bodyPr anchor="t">
                <a:normAutofit/>
              </a:bodyPr>
              <a:lstStyle/>
              <a:p>
                <a:r>
                  <a:rPr lang="en-US" sz="2000" dirty="0" err="1"/>
                  <a:t>P</a:t>
                </a:r>
                <a:r>
                  <a:rPr lang="en-US" sz="2000" baseline="-25000" dirty="0" err="1"/>
                  <a:t>orb</a:t>
                </a:r>
                <a:r>
                  <a:rPr lang="en-US" sz="2000" dirty="0"/>
                  <a:t> not found in X-rays, other way to estimate?</a:t>
                </a:r>
              </a:p>
              <a:p>
                <a:r>
                  <a:rPr lang="en-US" sz="2000" dirty="0"/>
                  <a:t>Back of the envelope: faint OIR counterpart</a:t>
                </a:r>
              </a:p>
              <a:p>
                <a:pPr lvl="1"/>
                <a:r>
                  <a:rPr lang="en-US" sz="1800" dirty="0" err="1">
                    <a:solidFill>
                      <a:schemeClr val="tx2">
                        <a:lumMod val="90000"/>
                      </a:schemeClr>
                    </a:solidFill>
                  </a:rPr>
                  <a:t>P</a:t>
                </a:r>
                <a:r>
                  <a:rPr lang="en-US" sz="1800" baseline="-25000" dirty="0" err="1">
                    <a:solidFill>
                      <a:schemeClr val="tx2">
                        <a:lumMod val="90000"/>
                      </a:schemeClr>
                    </a:solidFill>
                  </a:rPr>
                  <a:t>orb</a:t>
                </a:r>
                <a:r>
                  <a:rPr lang="en-US" sz="1800" dirty="0">
                    <a:solidFill>
                      <a:schemeClr val="tx2">
                        <a:lumMod val="90000"/>
                      </a:schemeClr>
                    </a:solidFill>
                  </a:rPr>
                  <a:t> cannot be longer than 2 hours or else the donor star would be too large and bright (18-19 mag OIR)</a:t>
                </a:r>
              </a:p>
              <a:p>
                <a:r>
                  <a:rPr lang="en-US" sz="2000" dirty="0"/>
                  <a:t>Combine X-ray and optical luminosity to solve for orbital period</a:t>
                </a:r>
              </a:p>
              <a:p>
                <a:pPr lvl="1"/>
                <a:r>
                  <a:rPr lang="en-US" sz="1800" dirty="0">
                    <a:solidFill>
                      <a:schemeClr val="tx2">
                        <a:lumMod val="90000"/>
                      </a:schemeClr>
                    </a:solidFill>
                  </a:rPr>
                  <a:t>Optical emission produced from accretion disk reprocessing X-rays </a:t>
                </a:r>
                <a:r>
                  <a:rPr lang="en-US" sz="1600" dirty="0">
                    <a:solidFill>
                      <a:schemeClr val="tx2">
                        <a:lumMod val="75000"/>
                      </a:schemeClr>
                    </a:solidFill>
                  </a:rPr>
                  <a:t>(van </a:t>
                </a:r>
                <a:r>
                  <a:rPr lang="en-US" sz="1600" dirty="0" err="1">
                    <a:solidFill>
                      <a:schemeClr val="tx2">
                        <a:lumMod val="75000"/>
                      </a:schemeClr>
                    </a:solidFill>
                  </a:rPr>
                  <a:t>Paradijs</a:t>
                </a:r>
                <a:r>
                  <a:rPr lang="en-US" sz="1600" dirty="0">
                    <a:solidFill>
                      <a:schemeClr val="tx2">
                        <a:lumMod val="75000"/>
                      </a:schemeClr>
                    </a:solidFill>
                  </a:rPr>
                  <a:t> &amp; McClintock 1994)</a:t>
                </a:r>
                <a:endParaRPr lang="en-US" sz="18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lvl="2"/>
                <a:r>
                  <a:rPr lang="en-US" sz="1600" dirty="0">
                    <a:solidFill>
                      <a:schemeClr val="tx2">
                        <a:lumMod val="90000"/>
                      </a:schemeClr>
                    </a:solidFill>
                  </a:rPr>
                  <a:t>Therefore, optical depends on X-ray luminosity and size of disk (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1600" dirty="0">
                    <a:solidFill>
                      <a:schemeClr val="tx2">
                        <a:lumMod val="90000"/>
                      </a:schemeClr>
                    </a:solidFill>
                  </a:rPr>
                  <a:t> orbital period)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8E14F1-453C-AB0D-7786-5ACE7BE649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588" y="1038225"/>
                <a:ext cx="7240587" cy="4076700"/>
              </a:xfrm>
              <a:blipFill>
                <a:blip r:embed="rId2"/>
                <a:stretch>
                  <a:fillRect l="-1347" t="-1794" r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CD8EB85-66CE-0141-976C-3D6F6C428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239" y="100012"/>
            <a:ext cx="4320703" cy="56117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BD62EA-1BFF-420A-78E6-7735D3AE984C}"/>
                  </a:ext>
                </a:extLst>
              </p:cNvPr>
              <p:cNvSpPr txBox="1"/>
              <p:nvPr/>
            </p:nvSpPr>
            <p:spPr>
              <a:xfrm>
                <a:off x="8566831" y="5711738"/>
                <a:ext cx="2543517" cy="953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accent4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accent4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4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accent4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accent4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4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accent4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𝐸𝑑𝑑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accent4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accent4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4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accent4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𝑜𝑟𝑏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accent4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1 </m:t>
                                  </m:r>
                                  <m:r>
                                    <a:rPr lang="en-US" sz="2000" i="1">
                                      <a:solidFill>
                                        <a:schemeClr val="accent4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BD62EA-1BFF-420A-78E6-7735D3AE9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831" y="5711738"/>
                <a:ext cx="2543517" cy="9537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5EC07AA2-F537-FDD3-6057-779D19CAA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8" y="228600"/>
            <a:ext cx="9905998" cy="809625"/>
          </a:xfrm>
        </p:spPr>
        <p:txBody>
          <a:bodyPr/>
          <a:lstStyle/>
          <a:p>
            <a:r>
              <a:rPr lang="en-US" u="sng" dirty="0">
                <a:uFill>
                  <a:solidFill>
                    <a:srgbClr val="C00000"/>
                  </a:solidFill>
                </a:uFill>
              </a:rPr>
              <a:t>Orbital period estimate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CF4CA4-5005-6662-429B-651DE95A9759}"/>
              </a:ext>
            </a:extLst>
          </p:cNvPr>
          <p:cNvSpPr txBox="1"/>
          <p:nvPr/>
        </p:nvSpPr>
        <p:spPr>
          <a:xfrm>
            <a:off x="255588" y="4803604"/>
            <a:ext cx="7365778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</a:t>
            </a:r>
            <a:r>
              <a:rPr lang="en-US" sz="2400" baseline="-250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orb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≲ 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ea typeface="Cambria Math" panose="02040503050406030204" pitchFamily="18" charset="0"/>
              </a:rPr>
              <a:t>30 minutes! “Ultracompact” XRB (UCXB)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90000"/>
                  </a:schemeClr>
                </a:solidFill>
                <a:ea typeface="Cambria Math" panose="02040503050406030204" pitchFamily="18" charset="0"/>
              </a:rPr>
              <a:t>UCXB can also explain persistent L</a:t>
            </a:r>
            <a:r>
              <a:rPr lang="en-US" sz="2000" baseline="-25000" dirty="0">
                <a:solidFill>
                  <a:schemeClr val="tx2">
                    <a:lumMod val="90000"/>
                  </a:schemeClr>
                </a:solidFill>
                <a:ea typeface="Cambria Math" panose="02040503050406030204" pitchFamily="18" charset="0"/>
              </a:rPr>
              <a:t>X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a typeface="Cambria Math" panose="02040503050406030204" pitchFamily="18" charset="0"/>
              </a:rPr>
              <a:t> of 10</a:t>
            </a:r>
            <a:r>
              <a:rPr lang="en-US" sz="2000" baseline="30000" dirty="0">
                <a:solidFill>
                  <a:schemeClr val="tx2">
                    <a:lumMod val="90000"/>
                  </a:schemeClr>
                </a:solidFill>
                <a:ea typeface="Cambria Math" panose="02040503050406030204" pitchFamily="18" charset="0"/>
              </a:rPr>
              <a:t>34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a typeface="Cambria Math" panose="02040503050406030204" pitchFamily="18" charset="0"/>
              </a:rPr>
              <a:t> erg/s</a:t>
            </a:r>
          </a:p>
          <a:p>
            <a:pPr lvl="1"/>
            <a:r>
              <a:rPr lang="en-US" sz="1050" dirty="0">
                <a:solidFill>
                  <a:schemeClr val="tx2">
                    <a:lumMod val="90000"/>
                  </a:schemeClr>
                </a:solidFill>
                <a:ea typeface="Cambria Math" panose="020405030504060302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4">
                    <a:lumMod val="20000"/>
                    <a:lumOff val="80000"/>
                  </a:schemeClr>
                </a:solidFill>
                <a:ea typeface="Cambria Math" panose="02040503050406030204" pitchFamily="18" charset="0"/>
              </a:rPr>
              <a:t>UCXBs are vital to accretion physics, evolutionary models, and gravitational waves</a:t>
            </a:r>
            <a:endParaRPr lang="en-US" sz="2400" i="1" dirty="0">
              <a:solidFill>
                <a:schemeClr val="tx2">
                  <a:lumMod val="90000"/>
                </a:schemeClr>
              </a:solidFill>
              <a:ea typeface="Cambria Math" panose="02040503050406030204" pitchFamily="18" charset="0"/>
            </a:endParaRPr>
          </a:p>
        </p:txBody>
      </p:sp>
      <p:pic>
        <p:nvPicPr>
          <p:cNvPr id="2" name="Picture 2" descr="4U 1820-30">
            <a:extLst>
              <a:ext uri="{FF2B5EF4-FFF2-40B4-BE49-F238E27FC236}">
                <a16:creationId xmlns:a16="http://schemas.microsoft.com/office/drawing/2014/main" id="{E5C0E625-4E96-BDA9-0234-EEDDEF1C6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1847850"/>
            <a:ext cx="3481227" cy="27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333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U 1820-30">
            <a:extLst>
              <a:ext uri="{FF2B5EF4-FFF2-40B4-BE49-F238E27FC236}">
                <a16:creationId xmlns:a16="http://schemas.microsoft.com/office/drawing/2014/main" id="{5A942B31-7E8F-3557-643E-E895639E5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456" y="147637"/>
            <a:ext cx="47434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9F408A-2CF6-A43C-9F51-2F66B730D76A}"/>
              </a:ext>
            </a:extLst>
          </p:cNvPr>
          <p:cNvSpPr txBox="1"/>
          <p:nvPr/>
        </p:nvSpPr>
        <p:spPr>
          <a:xfrm>
            <a:off x="8727072" y="1436042"/>
            <a:ext cx="10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129,000 km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9EF4F1-82BC-7A9C-5064-44C078D7D7C5}"/>
              </a:ext>
            </a:extLst>
          </p:cNvPr>
          <p:cNvSpPr txBox="1"/>
          <p:nvPr/>
        </p:nvSpPr>
        <p:spPr>
          <a:xfrm>
            <a:off x="8658523" y="2781300"/>
            <a:ext cx="946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1200 km/s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E59478-9F57-3CD2-3719-361E192EC9BC}"/>
              </a:ext>
            </a:extLst>
          </p:cNvPr>
          <p:cNvSpPr txBox="1"/>
          <p:nvPr/>
        </p:nvSpPr>
        <p:spPr>
          <a:xfrm>
            <a:off x="8527757" y="3254156"/>
            <a:ext cx="3612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Schematic of a known NS UCXB with </a:t>
            </a:r>
            <a:r>
              <a:rPr lang="en-US" b="1" i="1" dirty="0" err="1"/>
              <a:t>P</a:t>
            </a:r>
            <a:r>
              <a:rPr lang="en-US" b="1" i="1" baseline="-25000" dirty="0" err="1"/>
              <a:t>orb</a:t>
            </a:r>
            <a:r>
              <a:rPr lang="en-US" b="1" i="1" dirty="0"/>
              <a:t> = 11.4 minutes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F08F519-35F9-91B2-BD6E-F16D1C2B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94" y="147637"/>
            <a:ext cx="6965656" cy="2411257"/>
          </a:xfrm>
        </p:spPr>
        <p:txBody>
          <a:bodyPr>
            <a:normAutofit fontScale="90000"/>
          </a:bodyPr>
          <a:lstStyle/>
          <a:p>
            <a:r>
              <a:rPr lang="en-US" dirty="0"/>
              <a:t>4U 1556-60 seems to be a NS </a:t>
            </a:r>
            <a:br>
              <a:rPr lang="en-US" dirty="0"/>
            </a:br>
            <a:r>
              <a:rPr lang="en-US" dirty="0"/>
              <a:t>ultracompact XRB at a distance of </a:t>
            </a:r>
            <a:br>
              <a:rPr lang="en-US" dirty="0"/>
            </a:br>
            <a:r>
              <a:rPr lang="en-US" dirty="0"/>
              <a:t>only 700 pc</a:t>
            </a:r>
            <a:br>
              <a:rPr lang="en-US" sz="3600" dirty="0"/>
            </a:br>
            <a:r>
              <a:rPr lang="en-US" b="1" dirty="0"/>
              <a:t>Great</a:t>
            </a:r>
            <a:r>
              <a:rPr lang="en-US" dirty="0"/>
              <a:t>! … </a:t>
            </a:r>
            <a:r>
              <a:rPr lang="en-US" i="1" dirty="0"/>
              <a:t>right?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889570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0AAE3-C413-241F-00B1-DABBF9F58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8A86-5782-08D6-267D-3FDF23AA0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94" y="147637"/>
            <a:ext cx="6965656" cy="2411257"/>
          </a:xfrm>
        </p:spPr>
        <p:txBody>
          <a:bodyPr>
            <a:normAutofit fontScale="90000"/>
          </a:bodyPr>
          <a:lstStyle/>
          <a:p>
            <a:r>
              <a:rPr lang="en-US" dirty="0"/>
              <a:t>4U 1556-60 seems to be a NS </a:t>
            </a:r>
            <a:br>
              <a:rPr lang="en-US" dirty="0"/>
            </a:br>
            <a:r>
              <a:rPr lang="en-US" dirty="0"/>
              <a:t>ultracompact XRB at a distance of </a:t>
            </a:r>
            <a:br>
              <a:rPr lang="en-US" dirty="0"/>
            </a:br>
            <a:r>
              <a:rPr lang="en-US" dirty="0"/>
              <a:t>only 700 pc</a:t>
            </a:r>
            <a:br>
              <a:rPr lang="en-US" sz="3600" dirty="0"/>
            </a:br>
            <a:r>
              <a:rPr lang="en-US" b="1" dirty="0"/>
              <a:t>Great</a:t>
            </a:r>
            <a:r>
              <a:rPr lang="en-US" dirty="0"/>
              <a:t>! … </a:t>
            </a:r>
            <a:r>
              <a:rPr lang="en-US" i="1" dirty="0"/>
              <a:t>right?</a:t>
            </a:r>
            <a:endParaRPr lang="en-US" sz="3600" i="1" dirty="0"/>
          </a:p>
        </p:txBody>
      </p:sp>
      <p:pic>
        <p:nvPicPr>
          <p:cNvPr id="9218" name="Picture 2" descr="4U 1820-30">
            <a:extLst>
              <a:ext uri="{FF2B5EF4-FFF2-40B4-BE49-F238E27FC236}">
                <a16:creationId xmlns:a16="http://schemas.microsoft.com/office/drawing/2014/main" id="{6A8449E6-8956-2ED1-BCF7-FFE27599E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456" y="147637"/>
            <a:ext cx="47434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44535B-CBAF-6588-A2EC-35AE052738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940" r="28654"/>
          <a:stretch>
            <a:fillRect/>
          </a:stretch>
        </p:blipFill>
        <p:spPr>
          <a:xfrm>
            <a:off x="359365" y="2670097"/>
            <a:ext cx="2438400" cy="34511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547386-882D-05C6-42C4-2536CE224F6C}"/>
              </a:ext>
            </a:extLst>
          </p:cNvPr>
          <p:cNvSpPr txBox="1"/>
          <p:nvPr/>
        </p:nvSpPr>
        <p:spPr>
          <a:xfrm>
            <a:off x="2797765" y="3134501"/>
            <a:ext cx="4124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UCXBs are not “supposed” to have hydrogen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4C8BAC-F010-27B0-98EC-C2EC87926533}"/>
              </a:ext>
            </a:extLst>
          </p:cNvPr>
          <p:cNvCxnSpPr/>
          <p:nvPr/>
        </p:nvCxnSpPr>
        <p:spPr>
          <a:xfrm flipH="1">
            <a:off x="2607265" y="3134501"/>
            <a:ext cx="638175" cy="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23ACD7-F9BC-6AD0-807C-AF07A1B321E6}"/>
              </a:ext>
            </a:extLst>
          </p:cNvPr>
          <p:cNvCxnSpPr/>
          <p:nvPr/>
        </p:nvCxnSpPr>
        <p:spPr>
          <a:xfrm flipH="1">
            <a:off x="2607265" y="3965498"/>
            <a:ext cx="638175" cy="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3B2D30D-09B0-28DA-E1DB-F38BC2ACDE5D}"/>
              </a:ext>
            </a:extLst>
          </p:cNvPr>
          <p:cNvSpPr txBox="1"/>
          <p:nvPr/>
        </p:nvSpPr>
        <p:spPr>
          <a:xfrm>
            <a:off x="8727072" y="1436042"/>
            <a:ext cx="10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129,000 km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54075D-0D6A-5585-58D4-A299C3A411E5}"/>
              </a:ext>
            </a:extLst>
          </p:cNvPr>
          <p:cNvSpPr txBox="1"/>
          <p:nvPr/>
        </p:nvSpPr>
        <p:spPr>
          <a:xfrm>
            <a:off x="8658523" y="2781300"/>
            <a:ext cx="946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1200 km/s</a:t>
            </a:r>
          </a:p>
        </p:txBody>
      </p:sp>
      <p:pic>
        <p:nvPicPr>
          <p:cNvPr id="11" name="Picture 4" descr="How a cat named Smudge's distaste for salad created one of 2019's most  popular memes">
            <a:extLst>
              <a:ext uri="{FF2B5EF4-FFF2-40B4-BE49-F238E27FC236}">
                <a16:creationId xmlns:a16="http://schemas.microsoft.com/office/drawing/2014/main" id="{1183045D-6BCD-126B-35A0-DBDF6D216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545" y="1432830"/>
            <a:ext cx="1701670" cy="170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acts About Hydrogen | Live Science">
            <a:extLst>
              <a:ext uri="{FF2B5EF4-FFF2-40B4-BE49-F238E27FC236}">
                <a16:creationId xmlns:a16="http://schemas.microsoft.com/office/drawing/2014/main" id="{57AFD571-3F81-ADC8-94EA-1468E0AEE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122" y="2529972"/>
            <a:ext cx="933112" cy="4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4U 1820-30">
            <a:extLst>
              <a:ext uri="{FF2B5EF4-FFF2-40B4-BE49-F238E27FC236}">
                <a16:creationId xmlns:a16="http://schemas.microsoft.com/office/drawing/2014/main" id="{F7728B98-FF04-15E2-3031-02901A9EE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5" t="28319" r="9438" b="36062"/>
          <a:stretch>
            <a:fillRect/>
          </a:stretch>
        </p:blipFill>
        <p:spPr bwMode="auto">
          <a:xfrm>
            <a:off x="5316121" y="1895044"/>
            <a:ext cx="912517" cy="32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02127A-3170-EA81-9D66-1E4E36D3C3B9}"/>
              </a:ext>
            </a:extLst>
          </p:cNvPr>
          <p:cNvSpPr txBox="1"/>
          <p:nvPr/>
        </p:nvSpPr>
        <p:spPr>
          <a:xfrm>
            <a:off x="8527757" y="3254156"/>
            <a:ext cx="3612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Schematic of a known NS UCXB with </a:t>
            </a:r>
            <a:r>
              <a:rPr lang="en-US" b="1" i="1" dirty="0" err="1"/>
              <a:t>P</a:t>
            </a:r>
            <a:r>
              <a:rPr lang="en-US" b="1" i="1" baseline="-25000" dirty="0" err="1"/>
              <a:t>orb</a:t>
            </a:r>
            <a:r>
              <a:rPr lang="en-US" b="1" i="1" dirty="0"/>
              <a:t> = 11.4 minutes</a:t>
            </a:r>
          </a:p>
        </p:txBody>
      </p:sp>
    </p:spTree>
    <p:extLst>
      <p:ext uri="{BB962C8B-B14F-4D97-AF65-F5344CB8AC3E}">
        <p14:creationId xmlns:p14="http://schemas.microsoft.com/office/powerpoint/2010/main" val="2056864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A9BB1-4122-B86A-449F-055A02957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6BAB4-9985-F9BF-D637-A7665C402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94" y="147637"/>
            <a:ext cx="6965656" cy="2411257"/>
          </a:xfrm>
        </p:spPr>
        <p:txBody>
          <a:bodyPr>
            <a:normAutofit fontScale="90000"/>
          </a:bodyPr>
          <a:lstStyle/>
          <a:p>
            <a:r>
              <a:rPr lang="en-US" dirty="0"/>
              <a:t>4U 1556-60 seems to be a NS </a:t>
            </a:r>
            <a:br>
              <a:rPr lang="en-US" dirty="0"/>
            </a:br>
            <a:r>
              <a:rPr lang="en-US" dirty="0"/>
              <a:t>ultracompact XRB at a distance of </a:t>
            </a:r>
            <a:br>
              <a:rPr lang="en-US" dirty="0"/>
            </a:br>
            <a:r>
              <a:rPr lang="en-US" dirty="0"/>
              <a:t>only 700 pc</a:t>
            </a:r>
            <a:br>
              <a:rPr lang="en-US" sz="3600" dirty="0"/>
            </a:br>
            <a:r>
              <a:rPr lang="en-US" b="1" dirty="0"/>
              <a:t>Great</a:t>
            </a:r>
            <a:r>
              <a:rPr lang="en-US" dirty="0"/>
              <a:t>! … </a:t>
            </a:r>
            <a:r>
              <a:rPr lang="en-US" i="1" dirty="0"/>
              <a:t>right?</a:t>
            </a:r>
            <a:endParaRPr lang="en-US" sz="3600" i="1" dirty="0"/>
          </a:p>
        </p:txBody>
      </p:sp>
      <p:pic>
        <p:nvPicPr>
          <p:cNvPr id="9218" name="Picture 2" descr="4U 1820-30">
            <a:extLst>
              <a:ext uri="{FF2B5EF4-FFF2-40B4-BE49-F238E27FC236}">
                <a16:creationId xmlns:a16="http://schemas.microsoft.com/office/drawing/2014/main" id="{C88E06B8-AEB8-0DB2-9A43-6EF4C0927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456" y="147637"/>
            <a:ext cx="47434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0BC526-013B-608C-069B-DBD2053A13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940" r="28654"/>
          <a:stretch>
            <a:fillRect/>
          </a:stretch>
        </p:blipFill>
        <p:spPr>
          <a:xfrm>
            <a:off x="359365" y="2670097"/>
            <a:ext cx="2438400" cy="34511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878605-E87C-4C08-245E-199564112881}"/>
              </a:ext>
            </a:extLst>
          </p:cNvPr>
          <p:cNvSpPr txBox="1"/>
          <p:nvPr/>
        </p:nvSpPr>
        <p:spPr>
          <a:xfrm>
            <a:off x="2797765" y="3134501"/>
            <a:ext cx="4124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UCXBs are not “supposed” to have hydrogen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D28C81-E0EC-8FF6-4F04-CF9231F69902}"/>
              </a:ext>
            </a:extLst>
          </p:cNvPr>
          <p:cNvCxnSpPr/>
          <p:nvPr/>
        </p:nvCxnSpPr>
        <p:spPr>
          <a:xfrm flipH="1">
            <a:off x="2607265" y="3134501"/>
            <a:ext cx="638175" cy="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8698753-2249-2C6B-CCF9-34A42D3EFA88}"/>
              </a:ext>
            </a:extLst>
          </p:cNvPr>
          <p:cNvCxnSpPr/>
          <p:nvPr/>
        </p:nvCxnSpPr>
        <p:spPr>
          <a:xfrm flipH="1">
            <a:off x="2607265" y="3965498"/>
            <a:ext cx="638175" cy="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6C9A1B0-E09E-47E5-C064-9E94300BAEAF}"/>
              </a:ext>
            </a:extLst>
          </p:cNvPr>
          <p:cNvSpPr txBox="1"/>
          <p:nvPr/>
        </p:nvSpPr>
        <p:spPr>
          <a:xfrm>
            <a:off x="3228975" y="4181476"/>
            <a:ext cx="83505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It is possible that the donor star is not a white dwarf, but rather an evolved star core with residual hydrogen</a:t>
            </a:r>
          </a:p>
          <a:p>
            <a:pPr algn="ctr"/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This is observed in the UCWD ZTF J1813+4251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(Burdge et al. 2022)</a:t>
            </a:r>
          </a:p>
          <a:p>
            <a:pPr algn="ctr"/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4U 1556-60 may be a unique UCXB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hiding in plain sight for 50 years!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CFEF46-E1B6-AF90-7A8A-C3C1ABF421CB}"/>
              </a:ext>
            </a:extLst>
          </p:cNvPr>
          <p:cNvSpPr txBox="1"/>
          <p:nvPr/>
        </p:nvSpPr>
        <p:spPr>
          <a:xfrm>
            <a:off x="8727072" y="1436042"/>
            <a:ext cx="10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129,000 km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FF91C-1D26-9E68-8D4F-50BC151E1E2C}"/>
              </a:ext>
            </a:extLst>
          </p:cNvPr>
          <p:cNvSpPr txBox="1"/>
          <p:nvPr/>
        </p:nvSpPr>
        <p:spPr>
          <a:xfrm>
            <a:off x="8658523" y="2781300"/>
            <a:ext cx="946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1200 km/s</a:t>
            </a:r>
          </a:p>
        </p:txBody>
      </p:sp>
      <p:pic>
        <p:nvPicPr>
          <p:cNvPr id="11" name="Picture 4" descr="How a cat named Smudge's distaste for salad created one of 2019's most  popular memes">
            <a:extLst>
              <a:ext uri="{FF2B5EF4-FFF2-40B4-BE49-F238E27FC236}">
                <a16:creationId xmlns:a16="http://schemas.microsoft.com/office/drawing/2014/main" id="{F685BA31-C899-7575-F9C2-E44AFEABB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545" y="1432830"/>
            <a:ext cx="1701670" cy="170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4U 1820-30">
            <a:extLst>
              <a:ext uri="{FF2B5EF4-FFF2-40B4-BE49-F238E27FC236}">
                <a16:creationId xmlns:a16="http://schemas.microsoft.com/office/drawing/2014/main" id="{BA88AFB3-F361-0343-572F-EF3C88877D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5" t="28319" r="9438" b="36062"/>
          <a:stretch>
            <a:fillRect/>
          </a:stretch>
        </p:blipFill>
        <p:spPr bwMode="auto">
          <a:xfrm>
            <a:off x="5316121" y="1895044"/>
            <a:ext cx="912517" cy="32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7CF373-C375-A723-3522-0326E4B48C67}"/>
              </a:ext>
            </a:extLst>
          </p:cNvPr>
          <p:cNvSpPr txBox="1"/>
          <p:nvPr/>
        </p:nvSpPr>
        <p:spPr>
          <a:xfrm>
            <a:off x="8527757" y="3254156"/>
            <a:ext cx="3612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Schematic of a known NS UCXB with </a:t>
            </a:r>
            <a:r>
              <a:rPr lang="en-US" b="1" i="1" dirty="0" err="1"/>
              <a:t>P</a:t>
            </a:r>
            <a:r>
              <a:rPr lang="en-US" b="1" i="1" baseline="-25000" dirty="0" err="1"/>
              <a:t>orb</a:t>
            </a:r>
            <a:r>
              <a:rPr lang="en-US" b="1" i="1" dirty="0"/>
              <a:t> = 11.4 minutes</a:t>
            </a:r>
          </a:p>
        </p:txBody>
      </p:sp>
      <p:pic>
        <p:nvPicPr>
          <p:cNvPr id="15" name="Picture 6" descr="Facts About Hydrogen | Live Science">
            <a:extLst>
              <a:ext uri="{FF2B5EF4-FFF2-40B4-BE49-F238E27FC236}">
                <a16:creationId xmlns:a16="http://schemas.microsoft.com/office/drawing/2014/main" id="{0CC49D8E-B384-7ED3-D880-2E307B833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122" y="2529972"/>
            <a:ext cx="933112" cy="4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192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3C6C3-478A-DA20-3BBE-B37AD63E2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BE910-ADA7-F84E-9531-A79EEB934E2E}"/>
              </a:ext>
            </a:extLst>
          </p:cNvPr>
          <p:cNvSpPr txBox="1">
            <a:spLocks/>
          </p:cNvSpPr>
          <p:nvPr/>
        </p:nvSpPr>
        <p:spPr>
          <a:xfrm>
            <a:off x="255588" y="914399"/>
            <a:ext cx="11661774" cy="41052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u="none" kern="1200" cap="none" baseline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Fill>
                  <a:solidFill>
                    <a:srgbClr val="C00000"/>
                  </a:solidFill>
                </a:u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 baseline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 baseline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 baseline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 baseline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4U 1556-60 </a:t>
            </a:r>
            <a:r>
              <a:rPr lang="en-US" dirty="0"/>
              <a:t>was discovered more than 50 years ago, but remained poorly understood</a:t>
            </a:r>
          </a:p>
          <a:p>
            <a:r>
              <a:rPr lang="en-US" dirty="0"/>
              <a:t>A Gaia parallax places it only </a:t>
            </a:r>
            <a:r>
              <a:rPr lang="en-US" b="1" dirty="0"/>
              <a:t>700 pc </a:t>
            </a:r>
            <a:r>
              <a:rPr lang="en-US" dirty="0"/>
              <a:t>away, drastically changing assumptions</a:t>
            </a:r>
          </a:p>
          <a:p>
            <a:r>
              <a:rPr lang="en-US" b="1" dirty="0"/>
              <a:t>New radio data: </a:t>
            </a:r>
            <a:r>
              <a:rPr lang="en-US" dirty="0"/>
              <a:t>4U 1556-60 is a NS XRB with the lowest limit on L</a:t>
            </a:r>
            <a:r>
              <a:rPr lang="en-US" baseline="-25000" dirty="0"/>
              <a:t>R</a:t>
            </a:r>
            <a:r>
              <a:rPr lang="en-US" dirty="0"/>
              <a:t> to date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Why is its jet so weak? NSXB jet launching mechanism?</a:t>
            </a:r>
          </a:p>
          <a:p>
            <a:r>
              <a:rPr lang="en-US" b="1" dirty="0"/>
              <a:t>New X-ray data: </a:t>
            </a:r>
            <a:r>
              <a:rPr lang="en-US" dirty="0"/>
              <a:t>Weak magnetic field and very weak iron line</a:t>
            </a:r>
          </a:p>
          <a:p>
            <a:r>
              <a:rPr lang="en-US" dirty="0"/>
              <a:t>X-ray + optical suggest an </a:t>
            </a:r>
            <a:r>
              <a:rPr lang="en-US" b="1" dirty="0"/>
              <a:t>ultracompact</a:t>
            </a:r>
            <a:r>
              <a:rPr lang="en-US" dirty="0"/>
              <a:t> orbital period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But with hydrogen… 1</a:t>
            </a:r>
            <a:r>
              <a:rPr lang="en-US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of its kind?</a:t>
            </a:r>
          </a:p>
          <a:p>
            <a:pPr marL="0" indent="0">
              <a:buNone/>
            </a:pPr>
            <a:r>
              <a:rPr lang="en-US" sz="1400" dirty="0"/>
              <a:t> 		</a:t>
            </a:r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Extra: very low inclination angle estimated and no thermonuclear bursts detected</a:t>
            </a:r>
          </a:p>
          <a:p>
            <a:pPr marL="0" indent="0">
              <a:buNone/>
            </a:pPr>
            <a:r>
              <a:rPr lang="en-US" sz="2400" i="1" dirty="0">
                <a:solidFill>
                  <a:schemeClr val="tx1"/>
                </a:solidFill>
              </a:rPr>
              <a:t>Is 4U 1556-60 a </a:t>
            </a:r>
            <a:r>
              <a:rPr lang="en-US" sz="2400" b="1" i="1" dirty="0">
                <a:solidFill>
                  <a:schemeClr val="tx1"/>
                </a:solidFill>
              </a:rPr>
              <a:t>unique UCXB that has been hiding in plain sight for 50 years?</a:t>
            </a:r>
            <a:endParaRPr lang="en-US" i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" name="Picture 2" descr="4U 1820-30">
            <a:extLst>
              <a:ext uri="{FF2B5EF4-FFF2-40B4-BE49-F238E27FC236}">
                <a16:creationId xmlns:a16="http://schemas.microsoft.com/office/drawing/2014/main" id="{00B361A5-6B27-4B0C-7516-C63EC152C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778" y="2264958"/>
            <a:ext cx="2466072" cy="195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60BEC0-CEF0-DD75-43E9-DB816CB91368}"/>
              </a:ext>
            </a:extLst>
          </p:cNvPr>
          <p:cNvSpPr txBox="1">
            <a:spLocks/>
          </p:cNvSpPr>
          <p:nvPr/>
        </p:nvSpPr>
        <p:spPr>
          <a:xfrm>
            <a:off x="274638" y="104775"/>
            <a:ext cx="9905998" cy="8096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none" baseline="0">
                <a:ln w="3175" cmpd="sng"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Corbel" panose="020B0503020204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u="sng" dirty="0">
                <a:uFill>
                  <a:solidFill>
                    <a:srgbClr val="C00000"/>
                  </a:solidFill>
                </a:uFill>
              </a:rPr>
              <a:t>Summary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99BABD-9E19-D798-65E0-1223EA4E6099}"/>
              </a:ext>
            </a:extLst>
          </p:cNvPr>
          <p:cNvSpPr txBox="1">
            <a:spLocks/>
          </p:cNvSpPr>
          <p:nvPr/>
        </p:nvSpPr>
        <p:spPr>
          <a:xfrm>
            <a:off x="255588" y="4896143"/>
            <a:ext cx="9905998" cy="8096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none" baseline="0">
                <a:ln w="3175" cmpd="sng"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Corbel" panose="020B0503020204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u="sng" dirty="0">
                <a:uFill>
                  <a:solidFill>
                    <a:srgbClr val="C00000"/>
                  </a:solidFill>
                </a:uFill>
              </a:rPr>
              <a:t>Future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B70E82-AB5B-9149-A6B1-789D382F6AB6}"/>
              </a:ext>
            </a:extLst>
          </p:cNvPr>
          <p:cNvSpPr txBox="1">
            <a:spLocks/>
          </p:cNvSpPr>
          <p:nvPr/>
        </p:nvSpPr>
        <p:spPr>
          <a:xfrm>
            <a:off x="255588" y="5570427"/>
            <a:ext cx="11661774" cy="8474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u="none" kern="1200" cap="none" baseline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Fill>
                  <a:solidFill>
                    <a:srgbClr val="C00000"/>
                  </a:solidFill>
                </a:u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 baseline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 baseline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 baseline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 baseline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UV/OIR spectroscopy for disk lines/composition and radial velocity orbital period</a:t>
            </a:r>
          </a:p>
          <a:p>
            <a:r>
              <a:rPr lang="en-US" dirty="0"/>
              <a:t>X-ray polarization for a very low accretion rate XRB?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33FDB7-D395-7EFF-F92C-2B62EAF2F613}"/>
              </a:ext>
            </a:extLst>
          </p:cNvPr>
          <p:cNvSpPr txBox="1"/>
          <p:nvPr/>
        </p:nvSpPr>
        <p:spPr>
          <a:xfrm>
            <a:off x="9287778" y="2312582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4U 1556-60?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E59DD9-8B2C-F77F-7208-CCC9649E8B21}"/>
              </a:ext>
            </a:extLst>
          </p:cNvPr>
          <p:cNvSpPr txBox="1"/>
          <p:nvPr/>
        </p:nvSpPr>
        <p:spPr>
          <a:xfrm>
            <a:off x="9679309" y="309532"/>
            <a:ext cx="2214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Pattie et al. 2026</a:t>
            </a:r>
          </a:p>
        </p:txBody>
      </p:sp>
    </p:spTree>
    <p:extLst>
      <p:ext uri="{BB962C8B-B14F-4D97-AF65-F5344CB8AC3E}">
        <p14:creationId xmlns:p14="http://schemas.microsoft.com/office/powerpoint/2010/main" val="1692368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38301BC-8277-AEC6-3EFD-3BB717B8C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XI Gallery">
            <a:extLst>
              <a:ext uri="{FF2B5EF4-FFF2-40B4-BE49-F238E27FC236}">
                <a16:creationId xmlns:a16="http://schemas.microsoft.com/office/drawing/2014/main" id="{0E1DFB22-2A53-3E00-7657-10F338682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18" y="789215"/>
            <a:ext cx="11231336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3262F57-A922-DA6C-2439-E30499E3D398}"/>
              </a:ext>
            </a:extLst>
          </p:cNvPr>
          <p:cNvCxnSpPr>
            <a:cxnSpLocks/>
          </p:cNvCxnSpPr>
          <p:nvPr/>
        </p:nvCxnSpPr>
        <p:spPr>
          <a:xfrm flipH="1">
            <a:off x="7524757" y="4059987"/>
            <a:ext cx="1583872" cy="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4BD870FD-F457-0600-7127-8A2B0322CB59}"/>
              </a:ext>
            </a:extLst>
          </p:cNvPr>
          <p:cNvSpPr/>
          <p:nvPr/>
        </p:nvSpPr>
        <p:spPr>
          <a:xfrm>
            <a:off x="7225394" y="3959679"/>
            <a:ext cx="236764" cy="238711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C5E1D3-4E91-F56D-7331-D297D06042C9}"/>
              </a:ext>
            </a:extLst>
          </p:cNvPr>
          <p:cNvSpPr txBox="1"/>
          <p:nvPr/>
        </p:nvSpPr>
        <p:spPr>
          <a:xfrm>
            <a:off x="8311245" y="4062706"/>
            <a:ext cx="2068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FF"/>
                </a:solidFill>
              </a:rPr>
              <a:t>4U 1556-60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9D822A7-D396-3DA5-F45E-79D4270B51CE}"/>
              </a:ext>
            </a:extLst>
          </p:cNvPr>
          <p:cNvSpPr/>
          <p:nvPr/>
        </p:nvSpPr>
        <p:spPr>
          <a:xfrm>
            <a:off x="7230842" y="3956960"/>
            <a:ext cx="236764" cy="238711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E209D2-E40F-4F63-DDA4-CC82BE416C1D}"/>
              </a:ext>
            </a:extLst>
          </p:cNvPr>
          <p:cNvSpPr txBox="1"/>
          <p:nvPr/>
        </p:nvSpPr>
        <p:spPr>
          <a:xfrm>
            <a:off x="8316694" y="4059987"/>
            <a:ext cx="3377286" cy="18158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FF"/>
                </a:solidFill>
              </a:rPr>
              <a:t>4U 1556-60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Persistently active since its discovery &gt;50 years ago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04BB1A-0794-31BB-CF37-F6CCFA8A8DC4}"/>
              </a:ext>
            </a:extLst>
          </p:cNvPr>
          <p:cNvSpPr txBox="1"/>
          <p:nvPr/>
        </p:nvSpPr>
        <p:spPr>
          <a:xfrm>
            <a:off x="2037838" y="1439252"/>
            <a:ext cx="811632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FFFF"/>
                </a:solidFill>
              </a:rPr>
              <a:t>All-sky X-ray image by current X-ray telescope MAXI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6638FD-41DD-2E9A-3130-BEFA62E2F3A7}"/>
              </a:ext>
            </a:extLst>
          </p:cNvPr>
          <p:cNvCxnSpPr>
            <a:cxnSpLocks/>
          </p:cNvCxnSpPr>
          <p:nvPr/>
        </p:nvCxnSpPr>
        <p:spPr>
          <a:xfrm flipH="1">
            <a:off x="7519309" y="4062706"/>
            <a:ext cx="1583872" cy="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21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01A9-BD9C-2CBD-D33B-51A931996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51" y="1087214"/>
            <a:ext cx="11514973" cy="5479465"/>
          </a:xfrm>
        </p:spPr>
        <p:txBody>
          <a:bodyPr anchor="t">
            <a:normAutofit/>
          </a:bodyPr>
          <a:lstStyle/>
          <a:p>
            <a:r>
              <a:rPr lang="en-US" b="1" dirty="0"/>
              <a:t>1972</a:t>
            </a:r>
            <a:r>
              <a:rPr lang="en-US" dirty="0"/>
              <a:t>: Discovered as a persistent X-ray source by </a:t>
            </a:r>
            <a:r>
              <a:rPr lang="en-US" i="1" dirty="0"/>
              <a:t>Uhuru </a:t>
            </a:r>
            <a:r>
              <a:rPr lang="en-US" sz="1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9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Giacconi</a:t>
            </a:r>
            <a:r>
              <a:rPr lang="en-US" sz="1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et al. 1972)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b="1" dirty="0"/>
              <a:t>1979</a:t>
            </a:r>
            <a:r>
              <a:rPr lang="en-US" dirty="0"/>
              <a:t>: Optical counterpart → L</a:t>
            </a:r>
            <a:r>
              <a:rPr lang="en-US" baseline="-25000" dirty="0"/>
              <a:t>X</a:t>
            </a:r>
            <a:r>
              <a:rPr lang="en-US" dirty="0"/>
              <a:t>/</a:t>
            </a:r>
            <a:r>
              <a:rPr lang="en-US" dirty="0" err="1"/>
              <a:t>L</a:t>
            </a:r>
            <a:r>
              <a:rPr lang="en-US" baseline="-25000" dirty="0" err="1"/>
              <a:t>opt</a:t>
            </a:r>
            <a:r>
              <a:rPr lang="en-US" baseline="-25000" dirty="0"/>
              <a:t> </a:t>
            </a:r>
            <a:r>
              <a:rPr lang="en-US" dirty="0"/>
              <a:t>→ </a:t>
            </a:r>
            <a:r>
              <a:rPr lang="en-US" b="1" dirty="0"/>
              <a:t>X-ray binary </a:t>
            </a:r>
            <a:r>
              <a:rPr lang="en-US" sz="1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(Charles et al. 1979)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545290-86C8-5452-F6B7-522615E47D79}"/>
              </a:ext>
            </a:extLst>
          </p:cNvPr>
          <p:cNvSpPr txBox="1">
            <a:spLocks/>
          </p:cNvSpPr>
          <p:nvPr/>
        </p:nvSpPr>
        <p:spPr>
          <a:xfrm>
            <a:off x="184819" y="105939"/>
            <a:ext cx="9556612" cy="9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none" baseline="0">
                <a:ln w="3175" cmpd="sng"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u="sng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uFill>
                  <a:solidFill>
                    <a:srgbClr val="C00000"/>
                  </a:solidFill>
                </a:uFill>
                <a:latin typeface="+mn-lt"/>
              </a:rPr>
              <a:t>History of 4U 1556-60</a:t>
            </a:r>
          </a:p>
        </p:txBody>
      </p:sp>
    </p:spTree>
    <p:extLst>
      <p:ext uri="{BB962C8B-B14F-4D97-AF65-F5344CB8AC3E}">
        <p14:creationId xmlns:p14="http://schemas.microsoft.com/office/powerpoint/2010/main" val="419918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andra :: Photo Album :: Cygnus X-1 :: November 17, 2011">
            <a:extLst>
              <a:ext uri="{FF2B5EF4-FFF2-40B4-BE49-F238E27FC236}">
                <a16:creationId xmlns:a16="http://schemas.microsoft.com/office/drawing/2014/main" id="{ABE18254-5EB1-8738-327B-7D3E30F43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3" y="3216729"/>
            <a:ext cx="4883342" cy="345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, astronomy, screenshot, comet&#10;&#10;Description automatically generated">
            <a:extLst>
              <a:ext uri="{FF2B5EF4-FFF2-40B4-BE49-F238E27FC236}">
                <a16:creationId xmlns:a16="http://schemas.microsoft.com/office/drawing/2014/main" id="{7533178E-9679-8A3A-7EC5-509E2108C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769" y="1239413"/>
            <a:ext cx="6890859" cy="47793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FF57FCD-7157-701C-7D98-3D7BF503AA1C}"/>
              </a:ext>
            </a:extLst>
          </p:cNvPr>
          <p:cNvSpPr txBox="1"/>
          <p:nvPr/>
        </p:nvSpPr>
        <p:spPr>
          <a:xfrm>
            <a:off x="10691515" y="1406014"/>
            <a:ext cx="1327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Robert Hynes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FAD35-7C43-A334-232C-1AEA84B5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7C87AA-63AD-0C15-AF81-FB5CBA2DB03D}"/>
              </a:ext>
            </a:extLst>
          </p:cNvPr>
          <p:cNvSpPr txBox="1">
            <a:spLocks/>
          </p:cNvSpPr>
          <p:nvPr/>
        </p:nvSpPr>
        <p:spPr>
          <a:xfrm>
            <a:off x="184819" y="105938"/>
            <a:ext cx="9556612" cy="1133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none" baseline="0">
                <a:ln w="3175" cmpd="sng"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u="sng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uFill>
                  <a:solidFill>
                    <a:srgbClr val="C00000"/>
                  </a:solidFill>
                </a:uFill>
                <a:latin typeface="+mn-lt"/>
              </a:rPr>
              <a:t>X-ray binaries (XRBs)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1BA98-934C-2F69-FA48-2155C4DD8476}"/>
              </a:ext>
            </a:extLst>
          </p:cNvPr>
          <p:cNvSpPr txBox="1"/>
          <p:nvPr/>
        </p:nvSpPr>
        <p:spPr>
          <a:xfrm>
            <a:off x="79783" y="6430962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NASA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B0435C-1A97-348A-7619-3685F7D4D58E}"/>
              </a:ext>
            </a:extLst>
          </p:cNvPr>
          <p:cNvSpPr txBox="1"/>
          <p:nvPr/>
        </p:nvSpPr>
        <p:spPr>
          <a:xfrm>
            <a:off x="79783" y="1347510"/>
            <a:ext cx="488334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Black hole (BH) or neutron star (NS) accreting from a binary companion/donor star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Multiwavelength emission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9DB7AC-D162-DFFD-D1A5-36B9A818B725}"/>
              </a:ext>
            </a:extLst>
          </p:cNvPr>
          <p:cNvSpPr txBox="1"/>
          <p:nvPr/>
        </p:nvSpPr>
        <p:spPr>
          <a:xfrm>
            <a:off x="6710809" y="3366016"/>
            <a:ext cx="899605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X-rays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F0C8C8-C376-0E38-D1C7-424B57A70FA3}"/>
              </a:ext>
            </a:extLst>
          </p:cNvPr>
          <p:cNvSpPr txBox="1"/>
          <p:nvPr/>
        </p:nvSpPr>
        <p:spPr>
          <a:xfrm>
            <a:off x="6549146" y="1283623"/>
            <a:ext cx="837089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Radio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669543-F1F2-904B-B085-9A9E85E6C2A7}"/>
              </a:ext>
            </a:extLst>
          </p:cNvPr>
          <p:cNvSpPr txBox="1"/>
          <p:nvPr/>
        </p:nvSpPr>
        <p:spPr>
          <a:xfrm>
            <a:off x="7948796" y="3343275"/>
            <a:ext cx="577402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OIR</a:t>
            </a:r>
          </a:p>
        </p:txBody>
      </p:sp>
    </p:spTree>
    <p:extLst>
      <p:ext uri="{BB962C8B-B14F-4D97-AF65-F5344CB8AC3E}">
        <p14:creationId xmlns:p14="http://schemas.microsoft.com/office/powerpoint/2010/main" val="362757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XRB_sed">
            <a:hlinkClick r:id="" action="ppaction://media"/>
            <a:extLst>
              <a:ext uri="{FF2B5EF4-FFF2-40B4-BE49-F238E27FC236}">
                <a16:creationId xmlns:a16="http://schemas.microsoft.com/office/drawing/2014/main" id="{FF5B0A35-65B9-0730-B6F4-1C8FECD5888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3233" y="92868"/>
            <a:ext cx="10405534" cy="5853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8BCF4C-6C0B-9455-65C9-D19548F30851}"/>
              </a:ext>
            </a:extLst>
          </p:cNvPr>
          <p:cNvSpPr txBox="1"/>
          <p:nvPr/>
        </p:nvSpPr>
        <p:spPr>
          <a:xfrm>
            <a:off x="4760538" y="6376750"/>
            <a:ext cx="2670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E. Pattie &amp; J. van den </a:t>
            </a:r>
            <a:r>
              <a:rPr lang="en-US" sz="14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Eijnden</a:t>
            </a:r>
            <a:endParaRPr lang="en-US" sz="1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9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358E6-33B0-2FB7-6F09-5F9E24CFC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4D9EA-AEE0-A8F9-E385-09DAD7136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51" y="1087214"/>
            <a:ext cx="11514973" cy="5479465"/>
          </a:xfrm>
        </p:spPr>
        <p:txBody>
          <a:bodyPr anchor="t">
            <a:normAutofit/>
          </a:bodyPr>
          <a:lstStyle/>
          <a:p>
            <a:r>
              <a:rPr lang="en-US" b="1" dirty="0"/>
              <a:t>1972</a:t>
            </a:r>
            <a:r>
              <a:rPr lang="en-US" dirty="0"/>
              <a:t>: Discovered as a persistent X-ray source by </a:t>
            </a:r>
            <a:r>
              <a:rPr lang="en-US" i="1" dirty="0"/>
              <a:t>Uhuru </a:t>
            </a:r>
            <a:r>
              <a:rPr lang="en-US" sz="1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9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Giacconi</a:t>
            </a:r>
            <a:r>
              <a:rPr lang="en-US" sz="1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et al. 1972)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b="1" dirty="0"/>
              <a:t>1979</a:t>
            </a:r>
            <a:r>
              <a:rPr lang="en-US" dirty="0"/>
              <a:t>: Optical counterpart → L</a:t>
            </a:r>
            <a:r>
              <a:rPr lang="en-US" baseline="-25000" dirty="0"/>
              <a:t>X</a:t>
            </a:r>
            <a:r>
              <a:rPr lang="en-US" dirty="0"/>
              <a:t>/</a:t>
            </a:r>
            <a:r>
              <a:rPr lang="en-US" dirty="0" err="1"/>
              <a:t>L</a:t>
            </a:r>
            <a:r>
              <a:rPr lang="en-US" baseline="-25000" dirty="0" err="1"/>
              <a:t>opt</a:t>
            </a:r>
            <a:r>
              <a:rPr lang="en-US" baseline="-25000" dirty="0"/>
              <a:t> </a:t>
            </a:r>
            <a:r>
              <a:rPr lang="en-US" dirty="0"/>
              <a:t>→ </a:t>
            </a:r>
            <a:r>
              <a:rPr lang="en-US" b="1" dirty="0"/>
              <a:t>X-ray binary </a:t>
            </a:r>
            <a:r>
              <a:rPr lang="en-US" sz="1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(Charles et al. 1979)</a:t>
            </a:r>
          </a:p>
          <a:p>
            <a:r>
              <a:rPr lang="en-US" b="1" dirty="0"/>
              <a:t>1979</a:t>
            </a:r>
            <a:r>
              <a:rPr lang="en-US" dirty="0"/>
              <a:t>: radio upper limit &lt; 5 </a:t>
            </a:r>
            <a:r>
              <a:rPr lang="en-US" dirty="0" err="1"/>
              <a:t>mJy</a:t>
            </a:r>
            <a:r>
              <a:rPr lang="en-US" dirty="0"/>
              <a:t> </a:t>
            </a:r>
            <a:r>
              <a:rPr lang="en-US" sz="1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9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Duldig</a:t>
            </a:r>
            <a:r>
              <a:rPr lang="en-US" sz="1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et al. 1979)</a:t>
            </a:r>
            <a:endParaRPr lang="en-US" dirty="0"/>
          </a:p>
          <a:p>
            <a:r>
              <a:rPr lang="en-US" b="1" dirty="0"/>
              <a:t>1989</a:t>
            </a:r>
            <a:r>
              <a:rPr lang="en-US" dirty="0"/>
              <a:t>: optical spectrum #1: very weak hydrogen lines </a:t>
            </a:r>
            <a:r>
              <a:rPr lang="en-US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(Motch et al. 1989)</a:t>
            </a:r>
          </a:p>
          <a:p>
            <a:r>
              <a:rPr lang="en-US" b="1" dirty="0"/>
              <a:t>2006</a:t>
            </a:r>
            <a:r>
              <a:rPr lang="en-US" dirty="0"/>
              <a:t>: optical spectrum #2: strong hydrogen lines </a:t>
            </a:r>
            <a:r>
              <a:rPr lang="en-US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Nelemans</a:t>
            </a:r>
            <a:r>
              <a:rPr lang="en-US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et al. 2006)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37684D3-1102-C470-67E0-BB4DDBE3226D}"/>
              </a:ext>
            </a:extLst>
          </p:cNvPr>
          <p:cNvSpPr txBox="1">
            <a:spLocks/>
          </p:cNvSpPr>
          <p:nvPr/>
        </p:nvSpPr>
        <p:spPr>
          <a:xfrm>
            <a:off x="184819" y="105939"/>
            <a:ext cx="9556612" cy="9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none" baseline="0">
                <a:ln w="3175" cmpd="sng"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u="sng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uFill>
                  <a:solidFill>
                    <a:srgbClr val="C00000"/>
                  </a:solidFill>
                </a:uFill>
                <a:latin typeface="+mn-lt"/>
              </a:rPr>
              <a:t>History of 4U 1556-60</a:t>
            </a:r>
          </a:p>
        </p:txBody>
      </p:sp>
    </p:spTree>
    <p:extLst>
      <p:ext uri="{BB962C8B-B14F-4D97-AF65-F5344CB8AC3E}">
        <p14:creationId xmlns:p14="http://schemas.microsoft.com/office/powerpoint/2010/main" val="4246164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4FDFBB-4193-BFA0-76A1-8CEDB94FA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34" y="1099807"/>
            <a:ext cx="5788649" cy="4662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529646-182B-AE79-83E5-C461A3F1103D}"/>
              </a:ext>
            </a:extLst>
          </p:cNvPr>
          <p:cNvSpPr txBox="1"/>
          <p:nvPr/>
        </p:nvSpPr>
        <p:spPr>
          <a:xfrm>
            <a:off x="3751904" y="1545252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Motch et al. 1989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3C444-9461-140D-9C77-2A0EB7688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284" y="1099807"/>
            <a:ext cx="5636478" cy="410084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883825-6FCF-74E1-C154-83C56C561FA7}"/>
              </a:ext>
            </a:extLst>
          </p:cNvPr>
          <p:cNvCxnSpPr>
            <a:cxnSpLocks/>
          </p:cNvCxnSpPr>
          <p:nvPr/>
        </p:nvCxnSpPr>
        <p:spPr>
          <a:xfrm>
            <a:off x="5391150" y="4667250"/>
            <a:ext cx="0" cy="12477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442604-2846-EF35-688E-DC53381CD8FA}"/>
              </a:ext>
            </a:extLst>
          </p:cNvPr>
          <p:cNvCxnSpPr>
            <a:cxnSpLocks/>
          </p:cNvCxnSpPr>
          <p:nvPr/>
        </p:nvCxnSpPr>
        <p:spPr>
          <a:xfrm>
            <a:off x="9772650" y="4438650"/>
            <a:ext cx="0" cy="1476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FAA981-439F-BA1C-2419-4AA5C3E9E46D}"/>
              </a:ext>
            </a:extLst>
          </p:cNvPr>
          <p:cNvCxnSpPr>
            <a:cxnSpLocks/>
          </p:cNvCxnSpPr>
          <p:nvPr/>
        </p:nvCxnSpPr>
        <p:spPr>
          <a:xfrm flipH="1">
            <a:off x="5391150" y="5915025"/>
            <a:ext cx="43719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6CB0FFD-DCA6-C688-2E15-938B103D2747}"/>
              </a:ext>
            </a:extLst>
          </p:cNvPr>
          <p:cNvSpPr txBox="1"/>
          <p:nvPr/>
        </p:nvSpPr>
        <p:spPr>
          <a:xfrm>
            <a:off x="9791700" y="1273373"/>
            <a:ext cx="1999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7030A0"/>
                </a:solidFill>
              </a:rPr>
              <a:t>Nelemans</a:t>
            </a:r>
            <a:r>
              <a:rPr lang="en-US" sz="1400" b="1" dirty="0">
                <a:solidFill>
                  <a:srgbClr val="7030A0"/>
                </a:solidFill>
              </a:rPr>
              <a:t> et al. 2006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49626D2-B56E-41C9-F4B2-1F06AD1CB5D7}"/>
              </a:ext>
            </a:extLst>
          </p:cNvPr>
          <p:cNvCxnSpPr>
            <a:cxnSpLocks/>
          </p:cNvCxnSpPr>
          <p:nvPr/>
        </p:nvCxnSpPr>
        <p:spPr>
          <a:xfrm>
            <a:off x="7439025" y="628650"/>
            <a:ext cx="0" cy="196215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3331E98-4E40-085B-7FDE-A93C02639446}"/>
              </a:ext>
            </a:extLst>
          </p:cNvPr>
          <p:cNvSpPr txBox="1"/>
          <p:nvPr/>
        </p:nvSpPr>
        <p:spPr>
          <a:xfrm>
            <a:off x="5286523" y="32087"/>
            <a:ext cx="2085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rgbClr val="00FFFF"/>
                </a:solidFill>
              </a:rPr>
              <a:t>Strong</a:t>
            </a:r>
          </a:p>
          <a:p>
            <a:pPr algn="r"/>
            <a:r>
              <a:rPr lang="en-US" sz="2000" dirty="0">
                <a:solidFill>
                  <a:srgbClr val="00FFFF"/>
                </a:solidFill>
              </a:rPr>
              <a:t>CN complex</a:t>
            </a:r>
          </a:p>
          <a:p>
            <a:pPr algn="r"/>
            <a:r>
              <a:rPr lang="en-US" sz="2000" dirty="0">
                <a:solidFill>
                  <a:srgbClr val="00FFFF"/>
                </a:solidFill>
              </a:rPr>
              <a:t>“Bowen blend”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F3F009-4081-713B-8DDB-61072DF20DA9}"/>
              </a:ext>
            </a:extLst>
          </p:cNvPr>
          <p:cNvCxnSpPr>
            <a:cxnSpLocks/>
          </p:cNvCxnSpPr>
          <p:nvPr/>
        </p:nvCxnSpPr>
        <p:spPr>
          <a:xfrm>
            <a:off x="7372350" y="133350"/>
            <a:ext cx="0" cy="3514725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A9E373C-B93B-B6E1-BD84-2CEB9CD9227D}"/>
              </a:ext>
            </a:extLst>
          </p:cNvPr>
          <p:cNvSpPr txBox="1"/>
          <p:nvPr/>
        </p:nvSpPr>
        <p:spPr>
          <a:xfrm>
            <a:off x="7481605" y="628650"/>
            <a:ext cx="1386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FF"/>
                </a:solidFill>
              </a:rPr>
              <a:t>Strong He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9B1F44-530A-81A1-691D-A7D67F9B6AF5}"/>
              </a:ext>
            </a:extLst>
          </p:cNvPr>
          <p:cNvSpPr txBox="1"/>
          <p:nvPr/>
        </p:nvSpPr>
        <p:spPr>
          <a:xfrm>
            <a:off x="5436427" y="5896035"/>
            <a:ext cx="4307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Drastic difference in strength of 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126E97-B890-0F89-8CBD-9FD2176460DB}"/>
              </a:ext>
            </a:extLst>
          </p:cNvPr>
          <p:cNvSpPr txBox="1"/>
          <p:nvPr/>
        </p:nvSpPr>
        <p:spPr>
          <a:xfrm>
            <a:off x="167034" y="595670"/>
            <a:ext cx="578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1989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679C8FA-F20D-27DC-C339-7BCFCDDCCA38}"/>
              </a:ext>
            </a:extLst>
          </p:cNvPr>
          <p:cNvSpPr txBox="1"/>
          <p:nvPr/>
        </p:nvSpPr>
        <p:spPr>
          <a:xfrm>
            <a:off x="8789016" y="586085"/>
            <a:ext cx="289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2006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D10F4D-AF1F-DCD3-161C-D18C325878D4}"/>
              </a:ext>
            </a:extLst>
          </p:cNvPr>
          <p:cNvSpPr txBox="1"/>
          <p:nvPr/>
        </p:nvSpPr>
        <p:spPr>
          <a:xfrm>
            <a:off x="9729440" y="5499527"/>
            <a:ext cx="2412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H ionization?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Disk albedo?</a:t>
            </a:r>
          </a:p>
        </p:txBody>
      </p:sp>
    </p:spTree>
    <p:extLst>
      <p:ext uri="{BB962C8B-B14F-4D97-AF65-F5344CB8AC3E}">
        <p14:creationId xmlns:p14="http://schemas.microsoft.com/office/powerpoint/2010/main" val="392285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5D68A-47A5-5C59-B2EB-F68A17480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554DA-DAC5-3990-9BE4-D51F0FB87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51" y="1087214"/>
            <a:ext cx="11514973" cy="5479465"/>
          </a:xfrm>
        </p:spPr>
        <p:txBody>
          <a:bodyPr anchor="t">
            <a:normAutofit/>
          </a:bodyPr>
          <a:lstStyle/>
          <a:p>
            <a:r>
              <a:rPr lang="en-US" b="1" dirty="0"/>
              <a:t>1972</a:t>
            </a:r>
            <a:r>
              <a:rPr lang="en-US" dirty="0"/>
              <a:t>: Discovered as a persistent X-ray source by </a:t>
            </a:r>
            <a:r>
              <a:rPr lang="en-US" i="1" dirty="0"/>
              <a:t>Uhuru </a:t>
            </a:r>
            <a:r>
              <a:rPr lang="en-US" sz="1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9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Giacconi</a:t>
            </a:r>
            <a:r>
              <a:rPr lang="en-US" sz="1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et al. 1972)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b="1" dirty="0"/>
              <a:t>1979</a:t>
            </a:r>
            <a:r>
              <a:rPr lang="en-US" dirty="0"/>
              <a:t>: Optical counterpart → L</a:t>
            </a:r>
            <a:r>
              <a:rPr lang="en-US" baseline="-25000" dirty="0"/>
              <a:t>X</a:t>
            </a:r>
            <a:r>
              <a:rPr lang="en-US" dirty="0"/>
              <a:t>/</a:t>
            </a:r>
            <a:r>
              <a:rPr lang="en-US" dirty="0" err="1"/>
              <a:t>L</a:t>
            </a:r>
            <a:r>
              <a:rPr lang="en-US" baseline="-25000" dirty="0" err="1"/>
              <a:t>opt</a:t>
            </a:r>
            <a:r>
              <a:rPr lang="en-US" baseline="-25000" dirty="0"/>
              <a:t> </a:t>
            </a:r>
            <a:r>
              <a:rPr lang="en-US" dirty="0"/>
              <a:t>→ </a:t>
            </a:r>
            <a:r>
              <a:rPr lang="en-US" b="1" dirty="0"/>
              <a:t>X-ray binary </a:t>
            </a:r>
            <a:r>
              <a:rPr lang="en-US" sz="1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(Charles et al. 1979)</a:t>
            </a:r>
          </a:p>
          <a:p>
            <a:r>
              <a:rPr lang="en-US" b="1" dirty="0"/>
              <a:t>1979</a:t>
            </a:r>
            <a:r>
              <a:rPr lang="en-US" dirty="0"/>
              <a:t>: radio upper limit &lt; 5 </a:t>
            </a:r>
            <a:r>
              <a:rPr lang="en-US" dirty="0" err="1"/>
              <a:t>mJy</a:t>
            </a:r>
            <a:r>
              <a:rPr lang="en-US" dirty="0"/>
              <a:t> </a:t>
            </a:r>
            <a:r>
              <a:rPr lang="en-US" sz="1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9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Duldig</a:t>
            </a:r>
            <a:r>
              <a:rPr lang="en-US" sz="1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et al. 1979)</a:t>
            </a:r>
            <a:endParaRPr lang="en-US" dirty="0"/>
          </a:p>
          <a:p>
            <a:r>
              <a:rPr lang="en-US" b="1" dirty="0"/>
              <a:t>1989</a:t>
            </a:r>
            <a:r>
              <a:rPr lang="en-US" dirty="0"/>
              <a:t>: optical spectrum #1: very weak hydrogen lines </a:t>
            </a:r>
            <a:r>
              <a:rPr lang="en-US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(Motch et al. 1989)</a:t>
            </a:r>
          </a:p>
          <a:p>
            <a:r>
              <a:rPr lang="en-US" b="1" dirty="0"/>
              <a:t>2006</a:t>
            </a:r>
            <a:r>
              <a:rPr lang="en-US" dirty="0"/>
              <a:t>: optical spectrum #2: strong hydrogen lines </a:t>
            </a:r>
            <a:r>
              <a:rPr lang="en-US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Nelemans</a:t>
            </a:r>
            <a:r>
              <a:rPr lang="en-US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et al. 2006)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b="1" i="1" dirty="0"/>
              <a:t>Would like to know</a:t>
            </a:r>
            <a:r>
              <a:rPr lang="en-US" b="1" dirty="0"/>
              <a:t>:</a:t>
            </a:r>
          </a:p>
          <a:p>
            <a:pPr lvl="1"/>
            <a:r>
              <a:rPr lang="en-US" sz="2400" dirty="0"/>
              <a:t>Distance</a:t>
            </a:r>
          </a:p>
          <a:p>
            <a:pPr lvl="1"/>
            <a:r>
              <a:rPr lang="en-US" sz="2400" dirty="0"/>
              <a:t>BH/NS accretor</a:t>
            </a:r>
          </a:p>
          <a:p>
            <a:pPr lvl="1"/>
            <a:r>
              <a:rPr lang="en-US" sz="2400" dirty="0"/>
              <a:t>Orbital period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59A5B0-C854-3CF9-BD1B-4049996D2E9A}"/>
              </a:ext>
            </a:extLst>
          </p:cNvPr>
          <p:cNvSpPr txBox="1">
            <a:spLocks/>
          </p:cNvSpPr>
          <p:nvPr/>
        </p:nvSpPr>
        <p:spPr>
          <a:xfrm>
            <a:off x="184819" y="105939"/>
            <a:ext cx="9556612" cy="9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none" baseline="0">
                <a:ln w="3175" cmpd="sng"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u="sng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uFill>
                  <a:solidFill>
                    <a:srgbClr val="C00000"/>
                  </a:solidFill>
                </a:uFill>
                <a:latin typeface="+mn-lt"/>
              </a:rPr>
              <a:t>History of 4U 1556-60</a:t>
            </a:r>
          </a:p>
        </p:txBody>
      </p:sp>
    </p:spTree>
    <p:extLst>
      <p:ext uri="{BB962C8B-B14F-4D97-AF65-F5344CB8AC3E}">
        <p14:creationId xmlns:p14="http://schemas.microsoft.com/office/powerpoint/2010/main" val="673001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78942</TotalTime>
  <Words>1738</Words>
  <Application>Microsoft Office PowerPoint</Application>
  <PresentationFormat>Widescreen</PresentationFormat>
  <Paragraphs>212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 Math</vt:lpstr>
      <vt:lpstr>Century Gothic</vt:lpstr>
      <vt:lpstr>Consolas</vt:lpstr>
      <vt:lpstr>Corbel</vt:lpstr>
      <vt:lpstr>Mesh</vt:lpstr>
      <vt:lpstr>The curious case of 4U 1556-60: an unusual ultracompact X-ray binary hiding in plain sight for 50 years?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4U 1556-60 is only 700 pc away?</vt:lpstr>
      <vt:lpstr>4U 1556-60 is only 700 pc away?</vt:lpstr>
      <vt:lpstr>The radio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X-ray spectrum and timing</vt:lpstr>
      <vt:lpstr>X-ray spectrum and timing</vt:lpstr>
      <vt:lpstr>X-ray spectrum and timing</vt:lpstr>
      <vt:lpstr>Orbital period estimate</vt:lpstr>
      <vt:lpstr>Orbital period estimate</vt:lpstr>
      <vt:lpstr>Orbital period estimate</vt:lpstr>
      <vt:lpstr>4U 1556-60 seems to be a NS  ultracompact XRB at a distance of  only 700 pc Great! … right?</vt:lpstr>
      <vt:lpstr>4U 1556-60 seems to be a NS  ultracompact XRB at a distance of  only 700 pc Great! … right?</vt:lpstr>
      <vt:lpstr>4U 1556-60 seems to be a NS  ultracompact XRB at a distance of  only 700 pc Great! … right?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timescale variability in black hole and neutron star X-ray binary jets</dc:title>
  <dc:creator>Pattie, Eli</dc:creator>
  <cp:lastModifiedBy>Eli Pattie</cp:lastModifiedBy>
  <cp:revision>127</cp:revision>
  <dcterms:created xsi:type="dcterms:W3CDTF">2023-05-17T06:11:29Z</dcterms:created>
  <dcterms:modified xsi:type="dcterms:W3CDTF">2026-05-08T08:40:10Z</dcterms:modified>
</cp:coreProperties>
</file>