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763" r:id="rId3"/>
    <p:sldId id="1176" r:id="rId4"/>
    <p:sldId id="764" r:id="rId5"/>
    <p:sldId id="765" r:id="rId6"/>
    <p:sldId id="1174" r:id="rId7"/>
    <p:sldId id="766" r:id="rId8"/>
    <p:sldId id="767" r:id="rId9"/>
    <p:sldId id="768" r:id="rId10"/>
    <p:sldId id="772" r:id="rId11"/>
    <p:sldId id="769" r:id="rId12"/>
    <p:sldId id="1177" r:id="rId13"/>
    <p:sldId id="770" r:id="rId14"/>
    <p:sldId id="1493" r:id="rId15"/>
    <p:sldId id="1492" r:id="rId16"/>
    <p:sldId id="7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6FF7EA-3BD7-0C50-817B-CC7173195345}" v="33" dt="2026-05-12T17:23:29.2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DAFE4-0904-43A0-9B61-5E177CDEC1BB}" type="datetimeFigureOut">
              <a:t>5/12/2026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083CF-5422-4996-8CCA-103E7E3C19B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64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Dutch stations have LOFAR2.0 hardware</a:t>
            </a:r>
          </a:p>
          <a:p>
            <a:r>
              <a:rPr lang="en-US"/>
              <a:t>11 stations delivered to Commissioning</a:t>
            </a:r>
          </a:p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7CF7C-58B9-4D13-992C-B4205FA35F8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39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0744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151991" y="865343"/>
            <a:ext cx="3684693" cy="5120245"/>
          </a:xfrm>
          <a:custGeom>
            <a:avLst/>
            <a:gdLst/>
            <a:ahLst/>
            <a:cxnLst/>
            <a:rect l="l" t="t" r="r" b="b"/>
            <a:pathLst>
              <a:path w="2763520" h="3844925">
                <a:moveTo>
                  <a:pt x="2762999" y="0"/>
                </a:moveTo>
                <a:lnTo>
                  <a:pt x="0" y="0"/>
                </a:lnTo>
                <a:lnTo>
                  <a:pt x="0" y="3844798"/>
                </a:lnTo>
                <a:lnTo>
                  <a:pt x="2762999" y="3844798"/>
                </a:lnTo>
                <a:lnTo>
                  <a:pt x="2762999" y="0"/>
                </a:lnTo>
                <a:close/>
              </a:path>
            </a:pathLst>
          </a:custGeom>
          <a:solidFill>
            <a:srgbClr val="009FDA">
              <a:alpha val="8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334840" y="552733"/>
            <a:ext cx="1556173" cy="411818"/>
          </a:xfrm>
          <a:custGeom>
            <a:avLst/>
            <a:gdLst/>
            <a:ahLst/>
            <a:cxnLst/>
            <a:rect l="l" t="t" r="r" b="b"/>
            <a:pathLst>
              <a:path w="1167129" h="309245">
                <a:moveTo>
                  <a:pt x="229768" y="4622"/>
                </a:moveTo>
                <a:lnTo>
                  <a:pt x="0" y="4622"/>
                </a:lnTo>
                <a:lnTo>
                  <a:pt x="0" y="56692"/>
                </a:lnTo>
                <a:lnTo>
                  <a:pt x="82892" y="56692"/>
                </a:lnTo>
                <a:lnTo>
                  <a:pt x="82892" y="303072"/>
                </a:lnTo>
                <a:lnTo>
                  <a:pt x="147370" y="303072"/>
                </a:lnTo>
                <a:lnTo>
                  <a:pt x="147370" y="56692"/>
                </a:lnTo>
                <a:lnTo>
                  <a:pt x="229768" y="56692"/>
                </a:lnTo>
                <a:lnTo>
                  <a:pt x="229768" y="4622"/>
                </a:lnTo>
                <a:close/>
              </a:path>
              <a:path w="1167129" h="309245">
                <a:moveTo>
                  <a:pt x="546950" y="302945"/>
                </a:moveTo>
                <a:lnTo>
                  <a:pt x="456780" y="169151"/>
                </a:lnTo>
                <a:lnTo>
                  <a:pt x="477583" y="158026"/>
                </a:lnTo>
                <a:lnTo>
                  <a:pt x="494525" y="139763"/>
                </a:lnTo>
                <a:lnTo>
                  <a:pt x="505929" y="116332"/>
                </a:lnTo>
                <a:lnTo>
                  <a:pt x="510108" y="89662"/>
                </a:lnTo>
                <a:lnTo>
                  <a:pt x="502627" y="53149"/>
                </a:lnTo>
                <a:lnTo>
                  <a:pt x="481393" y="26162"/>
                </a:lnTo>
                <a:lnTo>
                  <a:pt x="448170" y="9448"/>
                </a:lnTo>
                <a:lnTo>
                  <a:pt x="404749" y="3708"/>
                </a:lnTo>
                <a:lnTo>
                  <a:pt x="387477" y="3708"/>
                </a:lnTo>
                <a:lnTo>
                  <a:pt x="367411" y="37871"/>
                </a:lnTo>
                <a:lnTo>
                  <a:pt x="364312" y="49009"/>
                </a:lnTo>
                <a:lnTo>
                  <a:pt x="375323" y="48018"/>
                </a:lnTo>
                <a:lnTo>
                  <a:pt x="382866" y="47675"/>
                </a:lnTo>
                <a:lnTo>
                  <a:pt x="432803" y="58928"/>
                </a:lnTo>
                <a:lnTo>
                  <a:pt x="447090" y="91122"/>
                </a:lnTo>
                <a:lnTo>
                  <a:pt x="444195" y="111112"/>
                </a:lnTo>
                <a:lnTo>
                  <a:pt x="435216" y="126746"/>
                </a:lnTo>
                <a:lnTo>
                  <a:pt x="419684" y="136931"/>
                </a:lnTo>
                <a:lnTo>
                  <a:pt x="397167" y="140563"/>
                </a:lnTo>
                <a:lnTo>
                  <a:pt x="349973" y="140563"/>
                </a:lnTo>
                <a:lnTo>
                  <a:pt x="348208" y="152209"/>
                </a:lnTo>
                <a:lnTo>
                  <a:pt x="347586" y="164045"/>
                </a:lnTo>
                <a:lnTo>
                  <a:pt x="348170" y="176149"/>
                </a:lnTo>
                <a:lnTo>
                  <a:pt x="349973" y="188544"/>
                </a:lnTo>
                <a:lnTo>
                  <a:pt x="401040" y="188544"/>
                </a:lnTo>
                <a:lnTo>
                  <a:pt x="473278" y="302945"/>
                </a:lnTo>
                <a:lnTo>
                  <a:pt x="546950" y="302945"/>
                </a:lnTo>
                <a:close/>
              </a:path>
              <a:path w="1167129" h="309245">
                <a:moveTo>
                  <a:pt x="868133" y="150736"/>
                </a:moveTo>
                <a:lnTo>
                  <a:pt x="860755" y="100812"/>
                </a:lnTo>
                <a:lnTo>
                  <a:pt x="839838" y="59143"/>
                </a:lnTo>
                <a:lnTo>
                  <a:pt x="833843" y="53314"/>
                </a:lnTo>
                <a:lnTo>
                  <a:pt x="807186" y="27368"/>
                </a:lnTo>
                <a:lnTo>
                  <a:pt x="801255" y="24549"/>
                </a:lnTo>
                <a:lnTo>
                  <a:pt x="801255" y="151701"/>
                </a:lnTo>
                <a:lnTo>
                  <a:pt x="794486" y="195326"/>
                </a:lnTo>
                <a:lnTo>
                  <a:pt x="775855" y="227926"/>
                </a:lnTo>
                <a:lnTo>
                  <a:pt x="747864" y="248361"/>
                </a:lnTo>
                <a:lnTo>
                  <a:pt x="713016" y="255435"/>
                </a:lnTo>
                <a:lnTo>
                  <a:pt x="679208" y="248450"/>
                </a:lnTo>
                <a:lnTo>
                  <a:pt x="651624" y="228600"/>
                </a:lnTo>
                <a:lnTo>
                  <a:pt x="633056" y="197573"/>
                </a:lnTo>
                <a:lnTo>
                  <a:pt x="626249" y="157035"/>
                </a:lnTo>
                <a:lnTo>
                  <a:pt x="633006" y="113423"/>
                </a:lnTo>
                <a:lnTo>
                  <a:pt x="651573" y="80822"/>
                </a:lnTo>
                <a:lnTo>
                  <a:pt x="679424" y="60388"/>
                </a:lnTo>
                <a:lnTo>
                  <a:pt x="713994" y="53314"/>
                </a:lnTo>
                <a:lnTo>
                  <a:pt x="748068" y="60299"/>
                </a:lnTo>
                <a:lnTo>
                  <a:pt x="775792" y="80149"/>
                </a:lnTo>
                <a:lnTo>
                  <a:pt x="794435" y="111175"/>
                </a:lnTo>
                <a:lnTo>
                  <a:pt x="801255" y="151701"/>
                </a:lnTo>
                <a:lnTo>
                  <a:pt x="801255" y="24549"/>
                </a:lnTo>
                <a:lnTo>
                  <a:pt x="764641" y="7112"/>
                </a:lnTo>
                <a:lnTo>
                  <a:pt x="713994" y="0"/>
                </a:lnTo>
                <a:lnTo>
                  <a:pt x="667753" y="6845"/>
                </a:lnTo>
                <a:lnTo>
                  <a:pt x="625627" y="26860"/>
                </a:lnTo>
                <a:lnTo>
                  <a:pt x="591159" y="59258"/>
                </a:lnTo>
                <a:lnTo>
                  <a:pt x="567893" y="103238"/>
                </a:lnTo>
                <a:lnTo>
                  <a:pt x="559358" y="158013"/>
                </a:lnTo>
                <a:lnTo>
                  <a:pt x="566724" y="207937"/>
                </a:lnTo>
                <a:lnTo>
                  <a:pt x="587603" y="249618"/>
                </a:lnTo>
                <a:lnTo>
                  <a:pt x="620179" y="281393"/>
                </a:lnTo>
                <a:lnTo>
                  <a:pt x="662584" y="301663"/>
                </a:lnTo>
                <a:lnTo>
                  <a:pt x="713016" y="308775"/>
                </a:lnTo>
                <a:lnTo>
                  <a:pt x="759485" y="301929"/>
                </a:lnTo>
                <a:lnTo>
                  <a:pt x="801751" y="281914"/>
                </a:lnTo>
                <a:lnTo>
                  <a:pt x="829970" y="255435"/>
                </a:lnTo>
                <a:lnTo>
                  <a:pt x="836282" y="249516"/>
                </a:lnTo>
                <a:lnTo>
                  <a:pt x="859586" y="205524"/>
                </a:lnTo>
                <a:lnTo>
                  <a:pt x="868133" y="150736"/>
                </a:lnTo>
                <a:close/>
              </a:path>
              <a:path w="1167129" h="309245">
                <a:moveTo>
                  <a:pt x="1166990" y="4343"/>
                </a:moveTo>
                <a:lnTo>
                  <a:pt x="1103985" y="4343"/>
                </a:lnTo>
                <a:lnTo>
                  <a:pt x="1103985" y="204050"/>
                </a:lnTo>
                <a:lnTo>
                  <a:pt x="984732" y="4343"/>
                </a:lnTo>
                <a:lnTo>
                  <a:pt x="918794" y="4343"/>
                </a:lnTo>
                <a:lnTo>
                  <a:pt x="918794" y="302958"/>
                </a:lnTo>
                <a:lnTo>
                  <a:pt x="982306" y="302958"/>
                </a:lnTo>
                <a:lnTo>
                  <a:pt x="982306" y="102247"/>
                </a:lnTo>
                <a:lnTo>
                  <a:pt x="1104468" y="302958"/>
                </a:lnTo>
                <a:lnTo>
                  <a:pt x="1166990" y="302958"/>
                </a:lnTo>
                <a:lnTo>
                  <a:pt x="1166990" y="4343"/>
                </a:lnTo>
                <a:close/>
              </a:path>
            </a:pathLst>
          </a:custGeom>
          <a:solidFill>
            <a:srgbClr val="0053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673021" y="454657"/>
            <a:ext cx="182033" cy="617305"/>
          </a:xfrm>
          <a:custGeom>
            <a:avLst/>
            <a:gdLst/>
            <a:ahLst/>
            <a:cxnLst/>
            <a:rect l="l" t="t" r="r" b="b"/>
            <a:pathLst>
              <a:path w="136525" h="463550">
                <a:moveTo>
                  <a:pt x="135928" y="0"/>
                </a:moveTo>
                <a:lnTo>
                  <a:pt x="92646" y="0"/>
                </a:lnTo>
                <a:lnTo>
                  <a:pt x="61899" y="36456"/>
                </a:lnTo>
                <a:lnTo>
                  <a:pt x="36284" y="81318"/>
                </a:lnTo>
                <a:lnTo>
                  <a:pt x="16777" y="131363"/>
                </a:lnTo>
                <a:lnTo>
                  <a:pt x="4357" y="183372"/>
                </a:lnTo>
                <a:lnTo>
                  <a:pt x="0" y="234124"/>
                </a:lnTo>
                <a:lnTo>
                  <a:pt x="4748" y="284590"/>
                </a:lnTo>
                <a:lnTo>
                  <a:pt x="17951" y="336192"/>
                </a:lnTo>
                <a:lnTo>
                  <a:pt x="38045" y="385467"/>
                </a:lnTo>
                <a:lnTo>
                  <a:pt x="63465" y="428955"/>
                </a:lnTo>
                <a:lnTo>
                  <a:pt x="92646" y="463194"/>
                </a:lnTo>
                <a:lnTo>
                  <a:pt x="135928" y="463194"/>
                </a:lnTo>
                <a:lnTo>
                  <a:pt x="106947" y="418946"/>
                </a:lnTo>
                <a:lnTo>
                  <a:pt x="84662" y="372320"/>
                </a:lnTo>
                <a:lnTo>
                  <a:pt x="68927" y="324457"/>
                </a:lnTo>
                <a:lnTo>
                  <a:pt x="59593" y="276496"/>
                </a:lnTo>
                <a:lnTo>
                  <a:pt x="56514" y="229577"/>
                </a:lnTo>
                <a:lnTo>
                  <a:pt x="59593" y="182886"/>
                </a:lnTo>
                <a:lnTo>
                  <a:pt x="68927" y="135908"/>
                </a:lnTo>
                <a:lnTo>
                  <a:pt x="84662" y="89317"/>
                </a:lnTo>
                <a:lnTo>
                  <a:pt x="106947" y="43789"/>
                </a:lnTo>
                <a:lnTo>
                  <a:pt x="135928" y="0"/>
                </a:lnTo>
                <a:close/>
              </a:path>
            </a:pathLst>
          </a:custGeom>
          <a:solidFill>
            <a:srgbClr val="009F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7617410" y="553358"/>
            <a:ext cx="691727" cy="410973"/>
          </a:xfrm>
          <a:custGeom>
            <a:avLst/>
            <a:gdLst/>
            <a:ahLst/>
            <a:cxnLst/>
            <a:rect l="l" t="t" r="r" b="b"/>
            <a:pathLst>
              <a:path w="518795" h="308609">
                <a:moveTo>
                  <a:pt x="291820" y="302488"/>
                </a:moveTo>
                <a:lnTo>
                  <a:pt x="264045" y="225412"/>
                </a:lnTo>
                <a:lnTo>
                  <a:pt x="247446" y="179362"/>
                </a:lnTo>
                <a:lnTo>
                  <a:pt x="206743" y="66408"/>
                </a:lnTo>
                <a:lnTo>
                  <a:pt x="184213" y="3873"/>
                </a:lnTo>
                <a:lnTo>
                  <a:pt x="182753" y="3873"/>
                </a:lnTo>
                <a:lnTo>
                  <a:pt x="182753" y="179362"/>
                </a:lnTo>
                <a:lnTo>
                  <a:pt x="108597" y="179362"/>
                </a:lnTo>
                <a:lnTo>
                  <a:pt x="145427" y="66408"/>
                </a:lnTo>
                <a:lnTo>
                  <a:pt x="182753" y="179362"/>
                </a:lnTo>
                <a:lnTo>
                  <a:pt x="182753" y="3873"/>
                </a:lnTo>
                <a:lnTo>
                  <a:pt x="108597" y="3873"/>
                </a:lnTo>
                <a:lnTo>
                  <a:pt x="0" y="302488"/>
                </a:lnTo>
                <a:lnTo>
                  <a:pt x="68834" y="302488"/>
                </a:lnTo>
                <a:lnTo>
                  <a:pt x="94526" y="225412"/>
                </a:lnTo>
                <a:lnTo>
                  <a:pt x="197294" y="225412"/>
                </a:lnTo>
                <a:lnTo>
                  <a:pt x="222504" y="302488"/>
                </a:lnTo>
                <a:lnTo>
                  <a:pt x="291820" y="302488"/>
                </a:lnTo>
                <a:close/>
              </a:path>
              <a:path w="518795" h="308609">
                <a:moveTo>
                  <a:pt x="518693" y="217652"/>
                </a:moveTo>
                <a:lnTo>
                  <a:pt x="496760" y="164807"/>
                </a:lnTo>
                <a:lnTo>
                  <a:pt x="442099" y="129413"/>
                </a:lnTo>
                <a:lnTo>
                  <a:pt x="413715" y="114604"/>
                </a:lnTo>
                <a:lnTo>
                  <a:pt x="394284" y="102882"/>
                </a:lnTo>
                <a:lnTo>
                  <a:pt x="383133" y="92062"/>
                </a:lnTo>
                <a:lnTo>
                  <a:pt x="379564" y="79971"/>
                </a:lnTo>
                <a:lnTo>
                  <a:pt x="382460" y="69062"/>
                </a:lnTo>
                <a:lnTo>
                  <a:pt x="390410" y="60642"/>
                </a:lnTo>
                <a:lnTo>
                  <a:pt x="402259" y="55232"/>
                </a:lnTo>
                <a:lnTo>
                  <a:pt x="416890" y="53314"/>
                </a:lnTo>
                <a:lnTo>
                  <a:pt x="439635" y="54775"/>
                </a:lnTo>
                <a:lnTo>
                  <a:pt x="461784" y="59131"/>
                </a:lnTo>
                <a:lnTo>
                  <a:pt x="482942" y="66395"/>
                </a:lnTo>
                <a:lnTo>
                  <a:pt x="502691" y="76581"/>
                </a:lnTo>
                <a:lnTo>
                  <a:pt x="502691" y="13563"/>
                </a:lnTo>
                <a:lnTo>
                  <a:pt x="482993" y="7353"/>
                </a:lnTo>
                <a:lnTo>
                  <a:pt x="462572" y="3149"/>
                </a:lnTo>
                <a:lnTo>
                  <a:pt x="440524" y="762"/>
                </a:lnTo>
                <a:lnTo>
                  <a:pt x="415925" y="0"/>
                </a:lnTo>
                <a:lnTo>
                  <a:pt x="375196" y="6350"/>
                </a:lnTo>
                <a:lnTo>
                  <a:pt x="342785" y="23926"/>
                </a:lnTo>
                <a:lnTo>
                  <a:pt x="321373" y="50507"/>
                </a:lnTo>
                <a:lnTo>
                  <a:pt x="313639" y="83845"/>
                </a:lnTo>
                <a:lnTo>
                  <a:pt x="318668" y="113322"/>
                </a:lnTo>
                <a:lnTo>
                  <a:pt x="332841" y="135293"/>
                </a:lnTo>
                <a:lnTo>
                  <a:pt x="354736" y="152641"/>
                </a:lnTo>
                <a:lnTo>
                  <a:pt x="382955" y="168211"/>
                </a:lnTo>
                <a:lnTo>
                  <a:pt x="411632" y="182626"/>
                </a:lnTo>
                <a:lnTo>
                  <a:pt x="433120" y="195592"/>
                </a:lnTo>
                <a:lnTo>
                  <a:pt x="446620" y="208559"/>
                </a:lnTo>
                <a:lnTo>
                  <a:pt x="451307" y="222973"/>
                </a:lnTo>
                <a:lnTo>
                  <a:pt x="447890" y="236435"/>
                </a:lnTo>
                <a:lnTo>
                  <a:pt x="438150" y="246672"/>
                </a:lnTo>
                <a:lnTo>
                  <a:pt x="422871" y="253174"/>
                </a:lnTo>
                <a:lnTo>
                  <a:pt x="402831" y="255460"/>
                </a:lnTo>
                <a:lnTo>
                  <a:pt x="377304" y="253542"/>
                </a:lnTo>
                <a:lnTo>
                  <a:pt x="353555" y="247700"/>
                </a:lnTo>
                <a:lnTo>
                  <a:pt x="331177" y="237871"/>
                </a:lnTo>
                <a:lnTo>
                  <a:pt x="309765" y="223951"/>
                </a:lnTo>
                <a:lnTo>
                  <a:pt x="337985" y="302272"/>
                </a:lnTo>
                <a:lnTo>
                  <a:pt x="351205" y="304863"/>
                </a:lnTo>
                <a:lnTo>
                  <a:pt x="365290" y="306755"/>
                </a:lnTo>
                <a:lnTo>
                  <a:pt x="380352" y="307911"/>
                </a:lnTo>
                <a:lnTo>
                  <a:pt x="396532" y="308305"/>
                </a:lnTo>
                <a:lnTo>
                  <a:pt x="449770" y="301980"/>
                </a:lnTo>
                <a:lnTo>
                  <a:pt x="487959" y="283883"/>
                </a:lnTo>
                <a:lnTo>
                  <a:pt x="510984" y="255333"/>
                </a:lnTo>
                <a:lnTo>
                  <a:pt x="518693" y="217652"/>
                </a:lnTo>
                <a:close/>
              </a:path>
            </a:pathLst>
          </a:custGeom>
          <a:solidFill>
            <a:srgbClr val="00539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90425" y="1139477"/>
            <a:ext cx="2773577" cy="13653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95066" y="1545027"/>
            <a:ext cx="2313093" cy="16853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96" b="1" i="0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98" b="0" i="0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0946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lis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BACC82B-D4C6-D74E-BF84-08A04799F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64328" y="6176963"/>
            <a:ext cx="3048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01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E8628EC2-DF4B-10FD-BCE3-6184A22645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9999" y="1328032"/>
            <a:ext cx="10284109" cy="5192170"/>
          </a:xfrm>
        </p:spPr>
        <p:txBody>
          <a:bodyPr>
            <a:normAutofit/>
          </a:bodyPr>
          <a:lstStyle>
            <a:lvl1pPr marL="380533" indent="-380533">
              <a:buFont typeface="Arial" panose="020B0604020202020204" pitchFamily="34" charset="0"/>
              <a:buChar char="•"/>
              <a:defRPr sz="2131" b="0">
                <a:solidFill>
                  <a:srgbClr val="00539B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989387" indent="-380533">
              <a:buFont typeface="Arial" panose="020B0604020202020204" pitchFamily="34" charset="0"/>
              <a:buChar char="•"/>
              <a:defRPr sz="2131" b="0">
                <a:solidFill>
                  <a:srgbClr val="00539B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1598240" indent="-380533">
              <a:buFont typeface="Arial" panose="020B0604020202020204" pitchFamily="34" charset="0"/>
              <a:buChar char="•"/>
              <a:defRPr sz="2131" b="0">
                <a:solidFill>
                  <a:srgbClr val="00539B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2207093" indent="-380533">
              <a:buFont typeface="Arial" panose="020B0604020202020204" pitchFamily="34" charset="0"/>
              <a:buChar char="•"/>
              <a:defRPr sz="2131" b="0">
                <a:solidFill>
                  <a:srgbClr val="00539B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2815946" indent="-380533">
              <a:buFont typeface="Arial" panose="020B0604020202020204" pitchFamily="34" charset="0"/>
              <a:buChar char="•"/>
              <a:defRPr sz="2131" b="0">
                <a:solidFill>
                  <a:srgbClr val="00539B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grpSp>
        <p:nvGrpSpPr>
          <p:cNvPr id="8" name="object 3">
            <a:extLst>
              <a:ext uri="{FF2B5EF4-FFF2-40B4-BE49-F238E27FC236}">
                <a16:creationId xmlns:a16="http://schemas.microsoft.com/office/drawing/2014/main" id="{D12091B5-2175-0D42-BDB9-3480F737C907}"/>
              </a:ext>
            </a:extLst>
          </p:cNvPr>
          <p:cNvGrpSpPr/>
          <p:nvPr userDrawn="1"/>
        </p:nvGrpSpPr>
        <p:grpSpPr>
          <a:xfrm>
            <a:off x="10247999" y="398252"/>
            <a:ext cx="1478280" cy="401671"/>
            <a:chOff x="7685999" y="299057"/>
            <a:chExt cx="1108710" cy="301625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3CBA1339-D3FC-8A3F-CECA-7573742BCB38}"/>
                </a:ext>
              </a:extLst>
            </p:cNvPr>
            <p:cNvSpPr/>
            <p:nvPr/>
          </p:nvSpPr>
          <p:spPr>
            <a:xfrm>
              <a:off x="8035734" y="346925"/>
              <a:ext cx="564515" cy="201295"/>
            </a:xfrm>
            <a:custGeom>
              <a:avLst/>
              <a:gdLst/>
              <a:ahLst/>
              <a:cxnLst/>
              <a:rect l="l" t="t" r="r" b="b"/>
              <a:pathLst>
                <a:path w="564515" h="201295">
                  <a:moveTo>
                    <a:pt x="149352" y="2565"/>
                  </a:moveTo>
                  <a:lnTo>
                    <a:pt x="0" y="2565"/>
                  </a:lnTo>
                  <a:lnTo>
                    <a:pt x="0" y="36855"/>
                  </a:lnTo>
                  <a:lnTo>
                    <a:pt x="53886" y="36855"/>
                  </a:lnTo>
                  <a:lnTo>
                    <a:pt x="53886" y="196875"/>
                  </a:lnTo>
                  <a:lnTo>
                    <a:pt x="95796" y="196875"/>
                  </a:lnTo>
                  <a:lnTo>
                    <a:pt x="95796" y="36855"/>
                  </a:lnTo>
                  <a:lnTo>
                    <a:pt x="149352" y="36855"/>
                  </a:lnTo>
                  <a:lnTo>
                    <a:pt x="149352" y="2565"/>
                  </a:lnTo>
                  <a:close/>
                </a:path>
                <a:path w="564515" h="201295">
                  <a:moveTo>
                    <a:pt x="564286" y="97993"/>
                  </a:moveTo>
                  <a:lnTo>
                    <a:pt x="556882" y="58216"/>
                  </a:lnTo>
                  <a:lnTo>
                    <a:pt x="541121" y="34658"/>
                  </a:lnTo>
                  <a:lnTo>
                    <a:pt x="536168" y="27254"/>
                  </a:lnTo>
                  <a:lnTo>
                    <a:pt x="520814" y="17526"/>
                  </a:lnTo>
                  <a:lnTo>
                    <a:pt x="520814" y="98615"/>
                  </a:lnTo>
                  <a:lnTo>
                    <a:pt x="516420" y="126961"/>
                  </a:lnTo>
                  <a:lnTo>
                    <a:pt x="504304" y="148158"/>
                  </a:lnTo>
                  <a:lnTo>
                    <a:pt x="486117" y="161442"/>
                  </a:lnTo>
                  <a:lnTo>
                    <a:pt x="463461" y="166039"/>
                  </a:lnTo>
                  <a:lnTo>
                    <a:pt x="441490" y="161493"/>
                  </a:lnTo>
                  <a:lnTo>
                    <a:pt x="423570" y="148590"/>
                  </a:lnTo>
                  <a:lnTo>
                    <a:pt x="411492" y="128422"/>
                  </a:lnTo>
                  <a:lnTo>
                    <a:pt x="407060" y="102082"/>
                  </a:lnTo>
                  <a:lnTo>
                    <a:pt x="411454" y="73736"/>
                  </a:lnTo>
                  <a:lnTo>
                    <a:pt x="423532" y="52539"/>
                  </a:lnTo>
                  <a:lnTo>
                    <a:pt x="441629" y="39255"/>
                  </a:lnTo>
                  <a:lnTo>
                    <a:pt x="464096" y="34658"/>
                  </a:lnTo>
                  <a:lnTo>
                    <a:pt x="486244" y="39204"/>
                  </a:lnTo>
                  <a:lnTo>
                    <a:pt x="504266" y="52095"/>
                  </a:lnTo>
                  <a:lnTo>
                    <a:pt x="516382" y="72263"/>
                  </a:lnTo>
                  <a:lnTo>
                    <a:pt x="520814" y="98615"/>
                  </a:lnTo>
                  <a:lnTo>
                    <a:pt x="520814" y="17526"/>
                  </a:lnTo>
                  <a:lnTo>
                    <a:pt x="504482" y="7162"/>
                  </a:lnTo>
                  <a:lnTo>
                    <a:pt x="464096" y="0"/>
                  </a:lnTo>
                  <a:lnTo>
                    <a:pt x="426859" y="6921"/>
                  </a:lnTo>
                  <a:lnTo>
                    <a:pt x="394703" y="27012"/>
                  </a:lnTo>
                  <a:lnTo>
                    <a:pt x="372122" y="59283"/>
                  </a:lnTo>
                  <a:lnTo>
                    <a:pt x="363588" y="102717"/>
                  </a:lnTo>
                  <a:lnTo>
                    <a:pt x="371005" y="142481"/>
                  </a:lnTo>
                  <a:lnTo>
                    <a:pt x="391668" y="173456"/>
                  </a:lnTo>
                  <a:lnTo>
                    <a:pt x="423265" y="193548"/>
                  </a:lnTo>
                  <a:lnTo>
                    <a:pt x="463461" y="200710"/>
                  </a:lnTo>
                  <a:lnTo>
                    <a:pt x="500888" y="193789"/>
                  </a:lnTo>
                  <a:lnTo>
                    <a:pt x="533133" y="173697"/>
                  </a:lnTo>
                  <a:lnTo>
                    <a:pt x="538505" y="166039"/>
                  </a:lnTo>
                  <a:lnTo>
                    <a:pt x="555764" y="141427"/>
                  </a:lnTo>
                  <a:lnTo>
                    <a:pt x="564286" y="97993"/>
                  </a:lnTo>
                  <a:close/>
                </a:path>
              </a:pathLst>
            </a:custGeom>
            <a:solidFill>
              <a:srgbClr val="0053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0392A73E-83E7-894D-E146-02C68A598A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32963" y="349751"/>
              <a:ext cx="161328" cy="194094"/>
            </a:xfrm>
            <a:prstGeom prst="rect">
              <a:avLst/>
            </a:pr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67297BAC-D950-DB97-B62F-A016B8ED4974}"/>
                </a:ext>
              </a:extLst>
            </p:cNvPr>
            <p:cNvSpPr/>
            <p:nvPr/>
          </p:nvSpPr>
          <p:spPr>
            <a:xfrm>
              <a:off x="8261677" y="349331"/>
              <a:ext cx="130175" cy="194945"/>
            </a:xfrm>
            <a:custGeom>
              <a:avLst/>
              <a:gdLst/>
              <a:ahLst/>
              <a:cxnLst/>
              <a:rect l="l" t="t" r="r" b="b"/>
              <a:pathLst>
                <a:path w="130175" h="194945">
                  <a:moveTo>
                    <a:pt x="37153" y="0"/>
                  </a:moveTo>
                  <a:lnTo>
                    <a:pt x="25927" y="0"/>
                  </a:lnTo>
                  <a:lnTo>
                    <a:pt x="21202" y="1130"/>
                  </a:lnTo>
                  <a:lnTo>
                    <a:pt x="17903" y="8232"/>
                  </a:lnTo>
                  <a:lnTo>
                    <a:pt x="15182" y="15200"/>
                  </a:lnTo>
                  <a:lnTo>
                    <a:pt x="12890" y="22213"/>
                  </a:lnTo>
                  <a:lnTo>
                    <a:pt x="10877" y="29451"/>
                  </a:lnTo>
                  <a:lnTo>
                    <a:pt x="19780" y="28498"/>
                  </a:lnTo>
                  <a:lnTo>
                    <a:pt x="29190" y="28498"/>
                  </a:lnTo>
                  <a:lnTo>
                    <a:pt x="44250" y="30389"/>
                  </a:lnTo>
                  <a:lnTo>
                    <a:pt x="55391" y="35901"/>
                  </a:lnTo>
                  <a:lnTo>
                    <a:pt x="62302" y="44791"/>
                  </a:lnTo>
                  <a:lnTo>
                    <a:pt x="64674" y="56819"/>
                  </a:lnTo>
                  <a:lnTo>
                    <a:pt x="62794" y="69820"/>
                  </a:lnTo>
                  <a:lnTo>
                    <a:pt x="56956" y="79983"/>
                  </a:lnTo>
                  <a:lnTo>
                    <a:pt x="46865" y="86600"/>
                  </a:lnTo>
                  <a:lnTo>
                    <a:pt x="32226" y="88963"/>
                  </a:lnTo>
                  <a:lnTo>
                    <a:pt x="1543" y="88963"/>
                  </a:lnTo>
                  <a:lnTo>
                    <a:pt x="396" y="96526"/>
                  </a:lnTo>
                  <a:lnTo>
                    <a:pt x="0" y="104225"/>
                  </a:lnTo>
                  <a:lnTo>
                    <a:pt x="375" y="112091"/>
                  </a:lnTo>
                  <a:lnTo>
                    <a:pt x="1543" y="120154"/>
                  </a:lnTo>
                  <a:lnTo>
                    <a:pt x="34740" y="120154"/>
                  </a:lnTo>
                  <a:lnTo>
                    <a:pt x="81692" y="194513"/>
                  </a:lnTo>
                  <a:lnTo>
                    <a:pt x="129584" y="194513"/>
                  </a:lnTo>
                  <a:lnTo>
                    <a:pt x="70973" y="107543"/>
                  </a:lnTo>
                  <a:lnTo>
                    <a:pt x="84503" y="100314"/>
                  </a:lnTo>
                  <a:lnTo>
                    <a:pt x="95519" y="88445"/>
                  </a:lnTo>
                  <a:lnTo>
                    <a:pt x="102931" y="73210"/>
                  </a:lnTo>
                  <a:lnTo>
                    <a:pt x="105644" y="55880"/>
                  </a:lnTo>
                  <a:lnTo>
                    <a:pt x="100785" y="32141"/>
                  </a:lnTo>
                  <a:lnTo>
                    <a:pt x="86977" y="14600"/>
                  </a:lnTo>
                  <a:lnTo>
                    <a:pt x="65380" y="3728"/>
                  </a:lnTo>
                  <a:lnTo>
                    <a:pt x="37153" y="0"/>
                  </a:lnTo>
                  <a:close/>
                </a:path>
              </a:pathLst>
            </a:custGeom>
            <a:solidFill>
              <a:srgbClr val="0053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DD069734-8276-17DA-B4DF-FECC6E9DE42F}"/>
                </a:ext>
              </a:extLst>
            </p:cNvPr>
            <p:cNvSpPr/>
            <p:nvPr/>
          </p:nvSpPr>
          <p:spPr>
            <a:xfrm>
              <a:off x="8200603" y="299057"/>
              <a:ext cx="88900" cy="301625"/>
            </a:xfrm>
            <a:custGeom>
              <a:avLst/>
              <a:gdLst/>
              <a:ahLst/>
              <a:cxnLst/>
              <a:rect l="l" t="t" r="r" b="b"/>
              <a:pathLst>
                <a:path w="88900" h="301625">
                  <a:moveTo>
                    <a:pt x="88353" y="0"/>
                  </a:moveTo>
                  <a:lnTo>
                    <a:pt x="60223" y="0"/>
                  </a:lnTo>
                  <a:lnTo>
                    <a:pt x="35736" y="30558"/>
                  </a:lnTo>
                  <a:lnTo>
                    <a:pt x="16710" y="68833"/>
                  </a:lnTo>
                  <a:lnTo>
                    <a:pt x="4384" y="110738"/>
                  </a:lnTo>
                  <a:lnTo>
                    <a:pt x="0" y="152184"/>
                  </a:lnTo>
                  <a:lnTo>
                    <a:pt x="4757" y="193390"/>
                  </a:lnTo>
                  <a:lnTo>
                    <a:pt x="17705" y="234870"/>
                  </a:lnTo>
                  <a:lnTo>
                    <a:pt x="36856" y="272231"/>
                  </a:lnTo>
                  <a:lnTo>
                    <a:pt x="60223" y="301078"/>
                  </a:lnTo>
                  <a:lnTo>
                    <a:pt x="88353" y="301078"/>
                  </a:lnTo>
                  <a:lnTo>
                    <a:pt x="65491" y="264855"/>
                  </a:lnTo>
                  <a:lnTo>
                    <a:pt x="49393" y="226509"/>
                  </a:lnTo>
                  <a:lnTo>
                    <a:pt x="39872" y="187484"/>
                  </a:lnTo>
                  <a:lnTo>
                    <a:pt x="36741" y="149224"/>
                  </a:lnTo>
                  <a:lnTo>
                    <a:pt x="39872" y="111244"/>
                  </a:lnTo>
                  <a:lnTo>
                    <a:pt x="49393" y="73140"/>
                  </a:lnTo>
                  <a:lnTo>
                    <a:pt x="65491" y="35773"/>
                  </a:lnTo>
                  <a:lnTo>
                    <a:pt x="88353" y="0"/>
                  </a:lnTo>
                  <a:close/>
                </a:path>
              </a:pathLst>
            </a:custGeom>
            <a:solidFill>
              <a:srgbClr val="009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8">
              <a:extLst>
                <a:ext uri="{FF2B5EF4-FFF2-40B4-BE49-F238E27FC236}">
                  <a16:creationId xmlns:a16="http://schemas.microsoft.com/office/drawing/2014/main" id="{5D7E25ED-7FFC-CD41-CD82-61396E5993B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85999" y="347225"/>
              <a:ext cx="337148" cy="200406"/>
            </a:xfrm>
            <a:prstGeom prst="rect">
              <a:avLst/>
            </a:prstGeom>
          </p:spPr>
        </p:pic>
      </p:grpSp>
      <p:sp>
        <p:nvSpPr>
          <p:cNvPr id="61" name="Holder 2">
            <a:extLst>
              <a:ext uri="{FF2B5EF4-FFF2-40B4-BE49-F238E27FC236}">
                <a16:creationId xmlns:a16="http://schemas.microsoft.com/office/drawing/2014/main" id="{A70EFCEA-967A-DA85-3064-74F187EF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065" y="337797"/>
            <a:ext cx="8890607" cy="573808"/>
          </a:xfrm>
        </p:spPr>
        <p:txBody>
          <a:bodyPr lIns="0" tIns="0" rIns="0" bIns="0"/>
          <a:lstStyle>
            <a:lvl1pPr>
              <a:defRPr sz="3729" b="1" i="0">
                <a:solidFill>
                  <a:srgbClr val="29AEE0"/>
                </a:solidFill>
                <a:latin typeface="Source Sans Pro"/>
                <a:cs typeface="Source Sans Pro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780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433585" y="1555532"/>
            <a:ext cx="3361768" cy="1130024"/>
          </a:xfrm>
          <a:prstGeom prst="rect">
            <a:avLst/>
          </a:prstGeom>
        </p:spPr>
        <p:txBody>
          <a:bodyPr vert="horz" wrap="square" lIns="0" tIns="57502" rIns="0" bIns="0" rtlCol="0">
            <a:spAutoFit/>
          </a:bodyPr>
          <a:lstStyle/>
          <a:p>
            <a:pPr marL="16510" marR="6350">
              <a:lnSpc>
                <a:spcPts val="4261"/>
              </a:lnSpc>
              <a:spcBef>
                <a:spcPts val="453"/>
              </a:spcBef>
            </a:pPr>
            <a:r>
              <a:rPr lang="nl-NL" sz="3200" spc="186"/>
              <a:t>LOFAR2.0 COMMISSIONIN</a:t>
            </a:r>
            <a:r>
              <a:rPr lang="nl-NL" sz="3200" spc="186" dirty="0"/>
              <a:t>G</a:t>
            </a:r>
            <a:endParaRPr lang="nl-NL" sz="3200" spc="186">
              <a:ea typeface="Source Sans Pr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37025" y="4240799"/>
            <a:ext cx="3056761" cy="981444"/>
          </a:xfrm>
          <a:prstGeom prst="rect">
            <a:avLst/>
          </a:prstGeom>
        </p:spPr>
        <p:txBody>
          <a:bodyPr vert="horz" wrap="square" lIns="0" tIns="16912" rIns="0" bIns="0" rtlCol="0" anchor="t">
            <a:spAutoFit/>
          </a:bodyPr>
          <a:lstStyle/>
          <a:p>
            <a:pPr marL="16510">
              <a:spcBef>
                <a:spcPts val="133"/>
              </a:spcBef>
            </a:pPr>
            <a:r>
              <a:rPr lang="nl-NL" sz="1850" spc="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</a:rPr>
              <a:t>M.A. Brentjens (ASTRON)</a:t>
            </a:r>
            <a:endParaRPr lang="nl-NL" sz="1850" spc="100">
              <a:solidFill>
                <a:srgbClr val="FFFFFF"/>
              </a:solidFill>
              <a:latin typeface="Source Sans Pro"/>
              <a:cs typeface="Source Sans Pro"/>
            </a:endParaRPr>
          </a:p>
          <a:p>
            <a:pPr marL="16510">
              <a:spcBef>
                <a:spcPts val="133"/>
              </a:spcBef>
            </a:pPr>
            <a:r>
              <a:rPr lang="nl-NL" sz="1200" spc="1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</a:rPr>
              <a:t>On behalf of the </a:t>
            </a:r>
            <a:r>
              <a:rPr lang="nl-NL" sz="1200" spc="1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</a:rPr>
              <a:t>LOFAR2.0 commissioning </a:t>
            </a:r>
            <a:r>
              <a:rPr lang="nl-NL" sz="1200" spc="1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</a:rPr>
              <a:t>team</a:t>
            </a:r>
          </a:p>
          <a:p>
            <a:pPr marL="16510">
              <a:lnSpc>
                <a:spcPct val="100000"/>
              </a:lnSpc>
              <a:spcBef>
                <a:spcPts val="133"/>
              </a:spcBef>
            </a:pPr>
            <a:r>
              <a:rPr lang="nl-NL" sz="1850" spc="100">
                <a:solidFill>
                  <a:srgbClr val="FFFFFF"/>
                </a:solidFill>
                <a:latin typeface="Source Sans Pro"/>
                <a:cs typeface="Source Sans Pro"/>
              </a:rPr>
              <a:t>13/05/2026</a:t>
            </a:r>
            <a:endParaRPr lang="nl-NL" sz="1850" spc="100">
              <a:solidFill>
                <a:srgbClr val="FFFFFF"/>
              </a:solidFill>
              <a:latin typeface="Source Sans Pro"/>
              <a:ea typeface="Source Sans Pro"/>
              <a:cs typeface="Source Sans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17652" y="3997266"/>
            <a:ext cx="767825" cy="0"/>
          </a:xfrm>
          <a:custGeom>
            <a:avLst/>
            <a:gdLst/>
            <a:ahLst/>
            <a:cxnLst/>
            <a:rect l="l" t="t" r="r" b="b"/>
            <a:pathLst>
              <a:path w="576580">
                <a:moveTo>
                  <a:pt x="0" y="0"/>
                </a:moveTo>
                <a:lnTo>
                  <a:pt x="575995" y="0"/>
                </a:lnTo>
              </a:path>
            </a:pathLst>
          </a:custGeom>
          <a:ln w="38100">
            <a:solidFill>
              <a:srgbClr val="2540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1198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F5BE6-5FF2-CDD1-2C6B-DD6C6B71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Noise performance </a:t>
            </a:r>
            <a:r>
              <a:rPr lang="en-US" sz="3200" i="1" dirty="0">
                <a:solidFill>
                  <a:srgbClr val="00B0F0"/>
                </a:solidFill>
              </a:rPr>
              <a:t>(Cristina </a:t>
            </a:r>
            <a:r>
              <a:rPr lang="en-US" sz="3200" i="1">
                <a:solidFill>
                  <a:srgbClr val="00B0F0"/>
                </a:solidFill>
              </a:rPr>
              <a:t>Cordun, Henrik Edler</a:t>
            </a:r>
            <a:r>
              <a:rPr lang="en-US" sz="3200" i="1" dirty="0">
                <a:solidFill>
                  <a:srgbClr val="00B0F0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69875-B68C-3F20-55A5-DBB4AFB611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82"/>
          <a:stretch>
            <a:fillRect/>
          </a:stretch>
        </p:blipFill>
        <p:spPr>
          <a:xfrm>
            <a:off x="623040" y="1813012"/>
            <a:ext cx="5734971" cy="4238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12824-9099-0182-B1FE-AFFE53750F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" r="-181"/>
          <a:stretch>
            <a:fillRect/>
          </a:stretch>
        </p:blipFill>
        <p:spPr>
          <a:xfrm>
            <a:off x="6350449" y="1809750"/>
            <a:ext cx="579120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65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5B80F5-EA75-0C2F-5F39-62B4FF788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97" y="1207516"/>
            <a:ext cx="11016718" cy="5060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65036-43F2-EDBF-77AE-2BA16A75F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0" y="1145197"/>
            <a:ext cx="11297008" cy="5131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7ACDEA-3D77-6853-E28B-E54A4A9CD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2" y="1146859"/>
            <a:ext cx="11286055" cy="52510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3AA73B-CBD1-9631-29DF-0292D4151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625" y="1013512"/>
            <a:ext cx="10354720" cy="55186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5FD6C-3024-C31B-1364-6492A6D5B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47" y="1015059"/>
            <a:ext cx="10799704" cy="5768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DE088-9CCF-E5A7-8167-8FBB97E99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53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Clock delays </a:t>
            </a:r>
            <a:r>
              <a:rPr lang="en-US" sz="2400" i="1" dirty="0">
                <a:solidFill>
                  <a:srgbClr val="00B0F0"/>
                </a:solidFill>
              </a:rPr>
              <a:t>(Henrik Edler, Cristina </a:t>
            </a:r>
            <a:r>
              <a:rPr lang="en-US" sz="2400" i="1" dirty="0" err="1">
                <a:solidFill>
                  <a:srgbClr val="00B0F0"/>
                </a:solidFill>
              </a:rPr>
              <a:t>Cordun</a:t>
            </a:r>
            <a:r>
              <a:rPr lang="en-US" sz="2400" i="1" dirty="0">
                <a:solidFill>
                  <a:srgbClr val="00B0F0"/>
                </a:solidFill>
              </a:rPr>
              <a:t>, </a:t>
            </a:r>
            <a:r>
              <a:rPr lang="en-US" sz="2400" i="1" dirty="0" err="1">
                <a:solidFill>
                  <a:srgbClr val="00B0F0"/>
                </a:solidFill>
              </a:rPr>
              <a:t>Maaijke</a:t>
            </a:r>
            <a:r>
              <a:rPr lang="en-US" sz="2400" i="1" dirty="0">
                <a:solidFill>
                  <a:srgbClr val="00B0F0"/>
                </a:solidFill>
              </a:rPr>
              <a:t> Mevius, Manu </a:t>
            </a:r>
            <a:r>
              <a:rPr lang="en-US" sz="2400" i="1" dirty="0" err="1">
                <a:solidFill>
                  <a:srgbClr val="00B0F0"/>
                </a:solidFill>
              </a:rPr>
              <a:t>Orrú</a:t>
            </a:r>
            <a:r>
              <a:rPr lang="en-US" sz="2400" i="1" dirty="0">
                <a:solidFill>
                  <a:srgbClr val="00B0F0"/>
                </a:solidFill>
              </a:rPr>
              <a:t>,...</a:t>
            </a:r>
            <a:r>
              <a:rPr lang="en-US" sz="2400" i="1" dirty="0">
                <a:solidFill>
                  <a:srgbClr val="00B0F0"/>
                </a:solidFill>
                <a:latin typeface="Aptos Display"/>
              </a:rPr>
              <a:t>)</a:t>
            </a:r>
            <a:endParaRPr lang="en-US" sz="24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0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BCA16-62A3-7911-A816-E50D7374C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B0F0"/>
                </a:solidFill>
              </a:rPr>
              <a:t>Pulsar folding  </a:t>
            </a:r>
            <a:r>
              <a:rPr lang="en-US" sz="3200" b="1" i="1">
                <a:solidFill>
                  <a:srgbClr val="00B0F0"/>
                </a:solidFill>
              </a:rPr>
              <a:t>(Vlad Kondratiev)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7FCAC0-E62F-E53B-E031-3E77058E7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1119" y="1304190"/>
            <a:ext cx="3421762" cy="4829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8D8457-7E2F-B6C7-F2CB-10105C71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219" y="1307630"/>
            <a:ext cx="3431561" cy="482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5FD696-7401-DA4C-C759-1AAB322F1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297" y="1307630"/>
            <a:ext cx="332748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98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145C-2FA9-228C-C20B-4C4E9E4E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B0F0"/>
                </a:solidFill>
              </a:rPr>
              <a:t>Tracking Sep 2025 </a:t>
            </a:r>
            <a:r>
              <a:rPr lang="en-US" sz="3200" i="1" dirty="0">
                <a:solidFill>
                  <a:srgbClr val="00B0F0"/>
                </a:solidFill>
              </a:rPr>
              <a:t>(Noa Peters, Aleksandar Shulevski)</a:t>
            </a:r>
          </a:p>
        </p:txBody>
      </p:sp>
      <p:pic>
        <p:nvPicPr>
          <p:cNvPr id="4" name="CASA2025-09-11T21_59_02.0_LOFAR2_CasA_animation_5fps">
            <a:hlinkClick r:id="" action="ppaction://media"/>
            <a:extLst>
              <a:ext uri="{FF2B5EF4-FFF2-40B4-BE49-F238E27FC236}">
                <a16:creationId xmlns:a16="http://schemas.microsoft.com/office/drawing/2014/main" id="{BBE9AF0F-EEC5-DC9E-FA31-28EC08FB12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315" y="1405834"/>
            <a:ext cx="10626852" cy="465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6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83C2F-BDBF-1EB3-BE6B-85F7A2168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00BB4-965B-4785-FFD9-9E5D3907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B0F0"/>
                </a:solidFill>
              </a:rPr>
              <a:t>Tracking NOW </a:t>
            </a:r>
            <a:r>
              <a:rPr lang="en-US" sz="3200" i="1">
                <a:solidFill>
                  <a:srgbClr val="00B0F0"/>
                </a:solidFill>
              </a:rPr>
              <a:t>(Noa Peters, Aleksandar Shulevski)</a:t>
            </a:r>
          </a:p>
        </p:txBody>
      </p:sp>
      <p:pic>
        <p:nvPicPr>
          <p:cNvPr id="3" name="LBA_3C2952026-04-29T21_15_00.5_LOFAR2_3C295_animation_30fps">
            <a:hlinkClick r:id="" action="ppaction://media"/>
            <a:extLst>
              <a:ext uri="{FF2B5EF4-FFF2-40B4-BE49-F238E27FC236}">
                <a16:creationId xmlns:a16="http://schemas.microsoft.com/office/drawing/2014/main" id="{DB8235ED-58B4-3CD0-8D77-B72D1D1107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904" y="1408290"/>
            <a:ext cx="10628488" cy="466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1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302EC-3AB1-5EF7-480D-D1D788504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E042B-1381-70D5-B747-1980A582B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066"/>
            <a:ext cx="11334465" cy="1336936"/>
          </a:xfrm>
        </p:spPr>
        <p:txBody>
          <a:bodyPr/>
          <a:lstStyle/>
          <a:p>
            <a:r>
              <a:rPr lang="en-US" b="1">
                <a:solidFill>
                  <a:srgbClr val="00B0F0"/>
                </a:solidFill>
              </a:rPr>
              <a:t>The first calibrated LOFAR 2.0 image</a:t>
            </a:r>
            <a:r>
              <a:rPr lang="en-US" dirty="0"/>
              <a:t> </a:t>
            </a:r>
            <a:r>
              <a:rPr lang="en-US" i="1">
                <a:solidFill>
                  <a:srgbClr val="00B0F0"/>
                </a:solidFill>
              </a:rPr>
              <a:t>(H. Edler)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172F3-E82C-DC4C-4C9C-91C0890CE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017" y="1249923"/>
            <a:ext cx="5253318" cy="560574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4A5DF19-4B31-F4FC-07AC-B0CFCE363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3547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Cygnus A (Sep 2025)</a:t>
            </a:r>
          </a:p>
          <a:p>
            <a:r>
              <a:rPr lang="en-US"/>
              <a:t>8 stations</a:t>
            </a:r>
          </a:p>
          <a:p>
            <a:r>
              <a:rPr lang="en-US"/>
              <a:t>Joint LBA+HBA 20 – 168 MHz</a:t>
            </a:r>
          </a:p>
          <a:p>
            <a:r>
              <a:rPr lang="en-US"/>
              <a:t>Resolution: 18' x 4</a:t>
            </a:r>
            <a:r>
              <a:rPr lang="en-US">
                <a:ea typeface="+mn-lt"/>
                <a:cs typeface="+mn-lt"/>
              </a:rPr>
              <a:t>'</a:t>
            </a:r>
          </a:p>
          <a:p>
            <a:r>
              <a:rPr lang="en-US"/>
              <a:t>Noise level ~ 5 Jy/beam</a:t>
            </a:r>
          </a:p>
          <a:p>
            <a:r>
              <a:rPr lang="en-US" i="1"/>
              <a:t>New one coming up soon!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824100-CAF5-35D0-E0C5-EB3AB9247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67" y="4901259"/>
            <a:ext cx="1956741" cy="195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13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CD28B-CB32-1A0F-2E0C-1F90B96E2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9AEE0"/>
                </a:solidFill>
                <a:latin typeface="Source Sans Pro"/>
                <a:ea typeface="Source Sans Pro"/>
              </a:rPr>
              <a:t>What's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44117-EA7F-5143-1F23-40ED3FC92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NL-resolution </a:t>
            </a:r>
            <a:r>
              <a:rPr lang="en-US"/>
              <a:t>imaging (</a:t>
            </a:r>
            <a:r>
              <a:rPr lang="en-US" sz="1400"/>
              <a:t>next month?</a:t>
            </a:r>
            <a:r>
              <a:rPr lang="en-US"/>
              <a:t>)</a:t>
            </a:r>
          </a:p>
          <a:p>
            <a:r>
              <a:rPr lang="en-US"/>
              <a:t>Jointly imaging LBA and HBA (2026)</a:t>
            </a:r>
          </a:p>
          <a:p>
            <a:r>
              <a:rPr lang="en-US"/>
              <a:t>Transient Buffer Mode</a:t>
            </a:r>
            <a:endParaRPr lang="en-US" dirty="0"/>
          </a:p>
          <a:p>
            <a:r>
              <a:rPr lang="en-US"/>
              <a:t>Deployment of international stations (Sweden NEXT WEEK!)</a:t>
            </a:r>
          </a:p>
          <a:p>
            <a:r>
              <a:rPr lang="en-US"/>
              <a:t>Pipeline processing at archive sites</a:t>
            </a:r>
            <a:endParaRPr lang="en-US" dirty="0"/>
          </a:p>
          <a:p>
            <a:r>
              <a:rPr lang="en-US"/>
              <a:t>Preparations for Science Verification</a:t>
            </a:r>
          </a:p>
          <a:p>
            <a:r>
              <a:rPr lang="en-US"/>
              <a:t>All sky imaging</a:t>
            </a:r>
          </a:p>
          <a:p>
            <a:r>
              <a:rPr lang="en-US"/>
              <a:t>Further operational automation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193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92483-C16E-D623-AD1F-64E95CC09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B0F0"/>
                </a:solidFill>
              </a:rPr>
              <a:t>LOFAR2.0 upgrade: new...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A5BBD-7A2E-DE74-52F3-27CBA713F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187"/>
            <a:ext cx="5150285" cy="436177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/>
              <a:t>Observing mode: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Use a</a:t>
            </a:r>
            <a:r>
              <a:rPr lang="en-US" i="1"/>
              <a:t>ll </a:t>
            </a:r>
            <a:r>
              <a:rPr lang="en-US"/>
              <a:t>LBA (10-90 MHz) and HBA (110-250 MHz) antennas simultaneously</a:t>
            </a:r>
          </a:p>
          <a:p>
            <a:r>
              <a:rPr lang="en-US"/>
              <a:t>Clock system</a:t>
            </a:r>
            <a:endParaRPr lang="en-US" dirty="0"/>
          </a:p>
          <a:p>
            <a:r>
              <a:rPr lang="en-US"/>
              <a:t>Station electronics (beam formers, correlators)</a:t>
            </a:r>
            <a:endParaRPr lang="en-US" dirty="0"/>
          </a:p>
          <a:p>
            <a:r>
              <a:rPr lang="en-US"/>
              <a:t>Network (max 100 Gb/s/station)</a:t>
            </a:r>
          </a:p>
          <a:p>
            <a:r>
              <a:rPr lang="en-US"/>
              <a:t>Central correlator</a:t>
            </a:r>
            <a:endParaRPr lang="en-US" dirty="0"/>
          </a:p>
          <a:p>
            <a:r>
              <a:rPr lang="en-US"/>
              <a:t>Monitoring, control &amp; QA</a:t>
            </a:r>
          </a:p>
          <a:p>
            <a:r>
              <a:rPr lang="en-US"/>
              <a:t>Central (pre)processing cluster</a:t>
            </a:r>
          </a:p>
          <a:p>
            <a:r>
              <a:rPr lang="en-US"/>
              <a:t>Science</a:t>
            </a:r>
            <a:r>
              <a:rPr lang="en-US" dirty="0"/>
              <a:t> processing pipelines</a:t>
            </a:r>
          </a:p>
          <a:p>
            <a:r>
              <a:rPr lang="en-US"/>
              <a:t>User-facing tools</a:t>
            </a:r>
            <a:endParaRPr lang="en-US" dirty="0"/>
          </a:p>
          <a:p>
            <a:r>
              <a:rPr lang="en-US"/>
              <a:t>… surely something I forgot...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8B92C0F-63BF-45BB-6274-D1E59AE29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219" y="1710803"/>
            <a:ext cx="58764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06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F876B2-AEFC-5982-D54C-32586455D5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75" t="6133"/>
          <a:stretch>
            <a:fillRect/>
          </a:stretch>
        </p:blipFill>
        <p:spPr>
          <a:xfrm>
            <a:off x="-7577" y="0"/>
            <a:ext cx="12199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98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7B526-BE0C-E376-363E-6CB04CBB4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29AEE0"/>
                </a:solidFill>
                <a:latin typeface="Source Sans Pro"/>
                <a:ea typeface="Source Sans Pro"/>
              </a:rPr>
              <a:t>Commissioning</a:t>
            </a:r>
            <a:endParaRPr lang="en-US">
              <a:latin typeface="Source Sans Pro"/>
              <a:ea typeface="Source Sans Pr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37264-61BD-F52D-86B2-8D1ACA315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80365" indent="-380365"/>
            <a:r>
              <a:rPr lang="en-US" sz="3200" b="1">
                <a:solidFill>
                  <a:srgbClr val="00539B"/>
                </a:solidFill>
                <a:latin typeface="Source Sans Pro"/>
                <a:ea typeface="Source Sans Pro"/>
              </a:rPr>
              <a:t>Bridges AIV </a:t>
            </a:r>
            <a:r>
              <a:rPr lang="en-US" sz="3200">
                <a:solidFill>
                  <a:srgbClr val="00539B"/>
                </a:solidFill>
                <a:latin typeface="Source Sans Pro"/>
                <a:ea typeface="Source Sans Pro"/>
              </a:rPr>
              <a:t>and initial </a:t>
            </a:r>
            <a:r>
              <a:rPr lang="en-US" sz="3200" b="1">
                <a:solidFill>
                  <a:srgbClr val="00539B"/>
                </a:solidFill>
                <a:latin typeface="Source Sans Pro"/>
                <a:ea typeface="Source Sans Pro"/>
              </a:rPr>
              <a:t>operations </a:t>
            </a:r>
            <a:r>
              <a:rPr lang="en-US" sz="3200">
                <a:solidFill>
                  <a:srgbClr val="00539B"/>
                </a:solidFill>
                <a:latin typeface="Source Sans Pro"/>
                <a:ea typeface="Source Sans Pro"/>
              </a:rPr>
              <a:t>/ Science verification</a:t>
            </a:r>
            <a:endParaRPr lang="en-US" sz="3200">
              <a:latin typeface="Source Sans Pro"/>
              <a:ea typeface="Source Sans Pro"/>
            </a:endParaRPr>
          </a:p>
          <a:p>
            <a:pPr marL="380365" indent="-380365"/>
            <a:r>
              <a:rPr lang="en-US" sz="3200" b="1">
                <a:solidFill>
                  <a:srgbClr val="00539B"/>
                </a:solidFill>
                <a:latin typeface="Source Sans Pro"/>
                <a:ea typeface="Source Sans Pro"/>
              </a:rPr>
              <a:t>Prove </a:t>
            </a:r>
            <a:r>
              <a:rPr lang="en-US" sz="3200">
                <a:solidFill>
                  <a:srgbClr val="00539B"/>
                </a:solidFill>
                <a:latin typeface="Source Sans Pro"/>
                <a:ea typeface="Source Sans Pro"/>
              </a:rPr>
              <a:t>57 LOFAR2.0 </a:t>
            </a:r>
            <a:r>
              <a:rPr lang="en-US" sz="3200" b="1">
                <a:solidFill>
                  <a:srgbClr val="00539B"/>
                </a:solidFill>
                <a:latin typeface="Source Sans Pro"/>
                <a:ea typeface="Source Sans Pro"/>
              </a:rPr>
              <a:t>science requirements</a:t>
            </a:r>
            <a:r>
              <a:rPr lang="en-US" sz="3200">
                <a:solidFill>
                  <a:srgbClr val="00539B"/>
                </a:solidFill>
                <a:latin typeface="Source Sans Pro"/>
                <a:ea typeface="Source Sans Pro"/>
              </a:rPr>
              <a:t> (level 0)</a:t>
            </a:r>
            <a:endParaRPr lang="en-US" sz="3200">
              <a:latin typeface="Source Sans Pro"/>
              <a:ea typeface="Source Sans Pro"/>
            </a:endParaRPr>
          </a:p>
          <a:p>
            <a:pPr marL="989330" lvl="1" indent="-380365">
              <a:buFont typeface="Courier New,monospace" panose="020B0604020202020204" pitchFamily="34" charset="0"/>
              <a:buChar char="o"/>
            </a:pPr>
            <a:r>
              <a:rPr lang="en-US" sz="3200" dirty="0">
                <a:solidFill>
                  <a:srgbClr val="00539B"/>
                </a:solidFill>
                <a:latin typeface="Source Sans Pro"/>
                <a:ea typeface="Source Sans Pro"/>
              </a:rPr>
              <a:t>~1500 Level 1 (system), 2 (sub-system),…5 (individual component) requirements</a:t>
            </a:r>
            <a:endParaRPr lang="en-US" sz="3600" dirty="0">
              <a:solidFill>
                <a:srgbClr val="000000"/>
              </a:solidFill>
              <a:latin typeface="Aptos"/>
              <a:ea typeface="Source Sans Pro"/>
            </a:endParaRPr>
          </a:p>
          <a:p>
            <a:pPr marL="989330" lvl="1" indent="-380365">
              <a:buFont typeface="Courier New,monospace" panose="020B0604020202020204" pitchFamily="34" charset="0"/>
              <a:buChar char="o"/>
            </a:pPr>
            <a:r>
              <a:rPr lang="en-US" sz="3200">
                <a:solidFill>
                  <a:srgbClr val="00539B"/>
                </a:solidFill>
                <a:latin typeface="Source Sans Pro"/>
                <a:ea typeface="Source Sans Pro"/>
              </a:rPr>
              <a:t>Demonstrated at varying levels of </a:t>
            </a:r>
            <a:r>
              <a:rPr lang="en-US" sz="3200" dirty="0" err="1">
                <a:solidFill>
                  <a:srgbClr val="00539B"/>
                </a:solidFill>
                <a:latin typeface="Source Sans Pro"/>
                <a:ea typeface="Source Sans Pro"/>
              </a:rPr>
              <a:t>rigour</a:t>
            </a:r>
            <a:r>
              <a:rPr lang="en-US" sz="3200" dirty="0">
                <a:solidFill>
                  <a:srgbClr val="00539B"/>
                </a:solidFill>
                <a:latin typeface="Source Sans Pro"/>
                <a:ea typeface="Source Sans Pro"/>
              </a:rPr>
              <a:t> during engineering,  (pre-) production, and AIV</a:t>
            </a:r>
            <a:endParaRPr lang="en-US" sz="3600" dirty="0">
              <a:latin typeface="Aptos"/>
              <a:ea typeface="Source Sans Pro"/>
            </a:endParaRPr>
          </a:p>
          <a:p>
            <a:pPr marL="532130" indent="-380365"/>
            <a:r>
              <a:rPr lang="en-US" sz="4000">
                <a:solidFill>
                  <a:srgbClr val="00539B"/>
                </a:solidFill>
                <a:latin typeface="Source Sans Pro"/>
                <a:ea typeface="Source Sans Pro"/>
              </a:rPr>
              <a:t> Prove in </a:t>
            </a:r>
            <a:r>
              <a:rPr lang="en-US" sz="4000" b="1" i="1">
                <a:solidFill>
                  <a:srgbClr val="00539B"/>
                </a:solidFill>
                <a:latin typeface="Source Sans Pro"/>
                <a:ea typeface="Source Sans Pro"/>
              </a:rPr>
              <a:t>Operational</a:t>
            </a:r>
            <a:r>
              <a:rPr lang="en-US" sz="4000" b="1">
                <a:solidFill>
                  <a:srgbClr val="00539B"/>
                </a:solidFill>
                <a:latin typeface="Source Sans Pro"/>
                <a:ea typeface="Source Sans Pro"/>
              </a:rPr>
              <a:t> context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887818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364F6-0173-C5E4-CE08-0B2B735AD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B0F0"/>
                </a:solidFill>
                <a:latin typeface="Source Sans Pro"/>
                <a:ea typeface="Source Sans Pro"/>
              </a:rPr>
              <a:t>Process</a:t>
            </a:r>
            <a:endParaRPr lang="en-US" b="1" dirty="0">
              <a:solidFill>
                <a:srgbClr val="00B0F0"/>
              </a:solidFill>
              <a:latin typeface="Source Sans Pro"/>
              <a:ea typeface="Source Sans Pr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96259F-288B-653B-A21A-C9FB2B514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489" y="649111"/>
            <a:ext cx="8229986" cy="605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19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4729F9-9E4D-F801-5413-C6686868F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>
                <a:ea typeface="Source Sans Pro"/>
              </a:rPr>
              <a:t>Three teams (themes?)</a:t>
            </a:r>
            <a:endParaRPr lang="en-US" sz="4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54B594-DAB0-CDEE-491A-3011B5CEA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714" y="3798914"/>
            <a:ext cx="2743199" cy="2668741"/>
          </a:xfrm>
          <a:prstGeom prst="rect">
            <a:avLst/>
          </a:prstGeom>
        </p:spPr>
      </p:pic>
      <p:pic>
        <p:nvPicPr>
          <p:cNvPr id="8" name="Picture 7" descr="Figure 2: LBA antennas of the LOFAR telescope (image credit: Astron)">
            <a:extLst>
              <a:ext uri="{FF2B5EF4-FFF2-40B4-BE49-F238E27FC236}">
                <a16:creationId xmlns:a16="http://schemas.microsoft.com/office/drawing/2014/main" id="{A90FF0AF-FC78-8CCF-73DC-5813EAEAE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87920"/>
            <a:ext cx="3113313" cy="23532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02875C-6664-A260-2E2F-AE18D45814C3}"/>
              </a:ext>
            </a:extLst>
          </p:cNvPr>
          <p:cNvSpPr txBox="1"/>
          <p:nvPr/>
        </p:nvSpPr>
        <p:spPr>
          <a:xfrm>
            <a:off x="290555" y="1268049"/>
            <a:ext cx="3505998" cy="1938992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29AEE0"/>
                </a:solidFill>
                <a:latin typeface="Source Sans Pro"/>
                <a:ea typeface="Source Sans Pro"/>
              </a:rPr>
              <a:t>Telescope </a:t>
            </a:r>
            <a:r>
              <a:rPr lang="en-US" sz="2000" b="1" i="1">
                <a:solidFill>
                  <a:srgbClr val="29AEE0"/>
                </a:solidFill>
                <a:latin typeface="Source Sans Pro"/>
                <a:ea typeface="Source Sans Pro"/>
              </a:rPr>
              <a:t>Bassa, Kondratiev</a:t>
            </a:r>
          </a:p>
          <a:p>
            <a:endParaRPr lang="en-US" sz="2000">
              <a:solidFill>
                <a:srgbClr val="29AEE0"/>
              </a:solidFill>
              <a:latin typeface="Source Sans Pro"/>
              <a:ea typeface="Source Sans Pro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Source Sans Pro"/>
                <a:ea typeface="Source Sans Pro"/>
              </a:rPr>
              <a:t>Antennas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Source Sans Pro"/>
                <a:ea typeface="Source Sans Pro"/>
              </a:rPr>
              <a:t>Stations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Source Sans Pro"/>
                <a:ea typeface="Source Sans Pro"/>
              </a:rPr>
              <a:t>Timing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Source Sans Pro"/>
                <a:ea typeface="Source Sans Pro"/>
              </a:rPr>
              <a:t>Real-time processing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6F5E3C-C4D2-0E9E-3058-6B37B43BB8F5}"/>
              </a:ext>
            </a:extLst>
          </p:cNvPr>
          <p:cNvSpPr txBox="1"/>
          <p:nvPr/>
        </p:nvSpPr>
        <p:spPr>
          <a:xfrm>
            <a:off x="4340636" y="1268048"/>
            <a:ext cx="3505998" cy="1938992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29AEE0"/>
                </a:solidFill>
                <a:latin typeface="Source Sans Pro"/>
                <a:ea typeface="Source Sans Pro"/>
              </a:rPr>
              <a:t>Operations </a:t>
            </a:r>
            <a:r>
              <a:rPr lang="en-US" sz="2000" b="1" i="1">
                <a:solidFill>
                  <a:srgbClr val="29AEE0"/>
                </a:solidFill>
                <a:latin typeface="Source Sans Pro"/>
                <a:ea typeface="Source Sans Pro"/>
              </a:rPr>
              <a:t>Orru', </a:t>
            </a:r>
            <a:r>
              <a:rPr lang="en-US" sz="2000" b="1" i="1" err="1">
                <a:solidFill>
                  <a:srgbClr val="29AEE0"/>
                </a:solidFill>
                <a:latin typeface="Source Sans Pro"/>
                <a:ea typeface="Source Sans Pro"/>
              </a:rPr>
              <a:t>Asabere</a:t>
            </a:r>
            <a:endParaRPr lang="en-US" sz="2000" b="1" i="1">
              <a:solidFill>
                <a:srgbClr val="29AEE0"/>
              </a:solidFill>
              <a:latin typeface="Source Sans Pro"/>
              <a:ea typeface="Source Sans Pro"/>
            </a:endParaRPr>
          </a:p>
          <a:p>
            <a:endParaRPr lang="en-US" sz="2000">
              <a:solidFill>
                <a:srgbClr val="29AEE0"/>
              </a:solidFill>
              <a:latin typeface="Source Sans Pro"/>
              <a:ea typeface="Source Sans Pro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Source Sans Pro"/>
                <a:ea typeface="Source Sans Pro"/>
              </a:rPr>
              <a:t>Proposal management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Source Sans Pro"/>
                <a:ea typeface="Source Sans Pro"/>
              </a:rPr>
              <a:t>Specification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Source Sans Pro"/>
                <a:ea typeface="Source Sans Pro"/>
              </a:rPr>
              <a:t>Observing workflow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Source Sans Pro"/>
                <a:ea typeface="Source Sans Pro"/>
              </a:rPr>
              <a:t>Archiving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FBDE33-9ADA-BB09-CF40-8B4FBD79FA18}"/>
              </a:ext>
            </a:extLst>
          </p:cNvPr>
          <p:cNvSpPr txBox="1"/>
          <p:nvPr/>
        </p:nvSpPr>
        <p:spPr>
          <a:xfrm>
            <a:off x="8223705" y="1268048"/>
            <a:ext cx="3505998" cy="1938992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29AEE0"/>
                </a:solidFill>
                <a:latin typeface="Source Sans Pro"/>
                <a:ea typeface="Source Sans Pro"/>
              </a:rPr>
              <a:t>Pipelines </a:t>
            </a:r>
            <a:r>
              <a:rPr lang="en-US" sz="2000" b="1" i="1" err="1">
                <a:solidFill>
                  <a:srgbClr val="29AEE0"/>
                </a:solidFill>
                <a:latin typeface="Source Sans Pro"/>
                <a:ea typeface="Source Sans Pro"/>
              </a:rPr>
              <a:t>Shimwell</a:t>
            </a:r>
            <a:r>
              <a:rPr lang="en-US" sz="2000" b="1" i="1">
                <a:solidFill>
                  <a:srgbClr val="29AEE0"/>
                </a:solidFill>
                <a:latin typeface="Source Sans Pro"/>
                <a:ea typeface="Source Sans Pro"/>
              </a:rPr>
              <a:t>, Iacobelli</a:t>
            </a:r>
          </a:p>
          <a:p>
            <a:endParaRPr lang="en-US" sz="2000">
              <a:solidFill>
                <a:srgbClr val="29AEE0"/>
              </a:solidFill>
              <a:latin typeface="Source Sans Pro"/>
              <a:ea typeface="Source Sans Pro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Source Sans Pro"/>
                <a:ea typeface="Source Sans Pro"/>
              </a:rPr>
              <a:t>Commissioning </a:t>
            </a:r>
            <a:r>
              <a:rPr lang="en-US" sz="2000" i="1">
                <a:latin typeface="Source Sans Pro"/>
                <a:ea typeface="Source Sans Pro"/>
              </a:rPr>
              <a:t>with </a:t>
            </a:r>
            <a:r>
              <a:rPr lang="en-US" sz="2000">
                <a:latin typeface="Source Sans Pro"/>
                <a:ea typeface="Source Sans Pro"/>
              </a:rPr>
              <a:t>pipelines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Source Sans Pro"/>
                <a:ea typeface="Source Sans Pro"/>
              </a:rPr>
              <a:t>Resource measurement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Source Sans Pro"/>
                <a:ea typeface="Source Sans Pro"/>
              </a:rPr>
              <a:t>Operations manuals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66C21C-1676-1697-08CE-DFBC90943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599" y="3800592"/>
            <a:ext cx="4043691" cy="299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17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FB25-6EC1-9650-44BF-F1F9CC85E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898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>
                <a:solidFill>
                  <a:srgbClr val="00B0F0"/>
                </a:solidFill>
              </a:rPr>
              <a:t>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18F88D-BDB5-3D05-84DB-B84E32AD6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4781"/>
            <a:ext cx="12192000" cy="304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7D3B2-07E8-EBD0-B0C8-6213FB077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" y="759391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27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3E25E1-8CA8-49C5-4ABD-D89D4B5F9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191" y="2964841"/>
            <a:ext cx="5814164" cy="3099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9DBE87-9E53-C7F3-06BC-6B9354C44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6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00B0F0"/>
                </a:solidFill>
              </a:rPr>
              <a:t>Monitoring and QA</a:t>
            </a:r>
            <a:br>
              <a:rPr lang="en-US" sz="3200" i="1" dirty="0"/>
            </a:br>
            <a:r>
              <a:rPr lang="en-US" sz="3200" i="1">
                <a:solidFill>
                  <a:srgbClr val="00B0F0"/>
                </a:solidFill>
              </a:rPr>
              <a:t>(Henk Mulder, Jurjen Sluman, Aida Ahmadi, Aleksandar Shulevski,...)</a:t>
            </a:r>
            <a:endParaRPr lang="en-US" sz="3200" i="1" dirty="0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8F9BAB-DEA0-295F-9240-27967680C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85" y="1323419"/>
            <a:ext cx="7244220" cy="3282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BA280B-3F1E-C418-948A-E2E3EE417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557" y="1495436"/>
            <a:ext cx="4217096" cy="1869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528CB1-B325-7DCA-327B-3E30B2302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801" y="4164001"/>
            <a:ext cx="4269630" cy="269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50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9B530-EAE1-B770-82C9-727FFEB8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99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Station calibration </a:t>
            </a:r>
            <a:br>
              <a:rPr lang="en-US" b="1" dirty="0">
                <a:solidFill>
                  <a:srgbClr val="00B0F0"/>
                </a:solidFill>
              </a:rPr>
            </a:br>
            <a:r>
              <a:rPr lang="en-US" sz="2800" i="1" dirty="0">
                <a:solidFill>
                  <a:srgbClr val="00B0F0"/>
                </a:solidFill>
              </a:rPr>
              <a:t>(David McKenna, Cristina </a:t>
            </a:r>
            <a:r>
              <a:rPr lang="en-US" sz="2800" i="1" err="1">
                <a:solidFill>
                  <a:srgbClr val="00B0F0"/>
                </a:solidFill>
              </a:rPr>
              <a:t>Cordun</a:t>
            </a:r>
            <a:r>
              <a:rPr lang="en-US" sz="2800" i="1">
                <a:solidFill>
                  <a:srgbClr val="00B0F0"/>
                </a:solidFill>
              </a:rPr>
              <a:t>, Michel Arts, Cees Bassa,...</a:t>
            </a:r>
            <a:r>
              <a:rPr lang="en-US" sz="2800" i="1" dirty="0">
                <a:solidFill>
                  <a:srgbClr val="00B0F0"/>
                </a:solidFill>
                <a:latin typeface="Aptos Display"/>
              </a:rPr>
              <a:t>)</a:t>
            </a:r>
            <a:endParaRPr lang="en-US" sz="2800" i="1" dirty="0">
              <a:solidFill>
                <a:srgbClr val="00B0F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07F089-CF3C-D0A4-906F-FEA42A815BCC}"/>
              </a:ext>
            </a:extLst>
          </p:cNvPr>
          <p:cNvSpPr txBox="1">
            <a:spLocks/>
          </p:cNvSpPr>
          <p:nvPr/>
        </p:nvSpPr>
        <p:spPr>
          <a:xfrm>
            <a:off x="950103" y="1496266"/>
            <a:ext cx="7226213" cy="51822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365" indent="-380365"/>
            <a:r>
              <a:rPr lang="en-GB" sz="2400" dirty="0">
                <a:latin typeface="Source Sans Pro"/>
                <a:ea typeface="Source Sans Pro"/>
              </a:rPr>
              <a:t>All dipoles within a station MUST add coherently</a:t>
            </a:r>
          </a:p>
          <a:p>
            <a:pPr marL="380365" indent="-380365"/>
            <a:r>
              <a:rPr lang="en-GB" sz="2400" dirty="0">
                <a:latin typeface="Source Sans Pro"/>
                <a:ea typeface="Source Sans Pro"/>
              </a:rPr>
              <a:t>Well-defined station beam, required for accurate imaging</a:t>
            </a:r>
          </a:p>
          <a:p>
            <a:pPr marL="380365" indent="-380365"/>
            <a:r>
              <a:rPr lang="en-GB" sz="2400" dirty="0">
                <a:latin typeface="Source Sans Pro"/>
                <a:ea typeface="Source Sans Pro"/>
              </a:rPr>
              <a:t>Without it, array calibration fails → loss of sensitivity, artifacts, and unusable images</a:t>
            </a:r>
          </a:p>
          <a:p>
            <a:pPr marL="380365" indent="-380365"/>
            <a:r>
              <a:rPr lang="en-GB" sz="2400">
                <a:latin typeface="Source Sans Pro"/>
                <a:ea typeface="Source Sans Pro"/>
              </a:rPr>
              <a:t>Using full EM models of antennas improves sensitivity</a:t>
            </a:r>
            <a:endParaRPr lang="en-GB" sz="2400" dirty="0">
              <a:latin typeface="Source Sans Pro"/>
              <a:ea typeface="Source Sans Pro"/>
            </a:endParaRPr>
          </a:p>
          <a:p>
            <a:pPr marL="837565" lvl="1" indent="-380365">
              <a:buFont typeface="Courier New" panose="020B0604020202020204" pitchFamily="34" charset="0"/>
              <a:buChar char="o"/>
            </a:pPr>
            <a:r>
              <a:rPr lang="en-GB" sz="2000">
                <a:latin typeface="Source Sans Pro"/>
                <a:ea typeface="Source Sans Pro"/>
              </a:rPr>
              <a:t> 1.2-2x better!</a:t>
            </a:r>
            <a:endParaRPr lang="en-GB">
              <a:latin typeface="Source Sans Pro"/>
              <a:ea typeface="Source Sans Pro"/>
            </a:endParaRPr>
          </a:p>
          <a:p>
            <a:pPr marL="380365" indent="-380365"/>
            <a:endParaRPr lang="en-GB" sz="2400" dirty="0"/>
          </a:p>
        </p:txBody>
      </p:sp>
      <p:pic>
        <p:nvPicPr>
          <p:cNvPr id="9" name="CS004LBA_2025-08-19T210602.000000+0000_sb273_Merged_Sky_Model_POLS_allsky.pdf" descr="CS004LBA_2025-08-19T210602.000000+0000_sb273_Merged_Sky_Model_POLS_allsky.pdf">
            <a:extLst>
              <a:ext uri="{FF2B5EF4-FFF2-40B4-BE49-F238E27FC236}">
                <a16:creationId xmlns:a16="http://schemas.microsoft.com/office/drawing/2014/main" id="{CB52E57F-EA37-6096-D346-FFC33D22A8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528" t="8130" r="67858" b="50695"/>
          <a:stretch>
            <a:fillRect/>
          </a:stretch>
        </p:blipFill>
        <p:spPr>
          <a:xfrm>
            <a:off x="8358196" y="1332215"/>
            <a:ext cx="3833805" cy="485141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Example of before and after for CS004 at 53 MHz">
            <a:extLst>
              <a:ext uri="{FF2B5EF4-FFF2-40B4-BE49-F238E27FC236}">
                <a16:creationId xmlns:a16="http://schemas.microsoft.com/office/drawing/2014/main" id="{08931C39-8EC0-7642-9C6C-C446E24ED014}"/>
              </a:ext>
            </a:extLst>
          </p:cNvPr>
          <p:cNvSpPr txBox="1"/>
          <p:nvPr/>
        </p:nvSpPr>
        <p:spPr>
          <a:xfrm>
            <a:off x="7236770" y="5486657"/>
            <a:ext cx="2244919" cy="490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 fontScale="85000" lnSpcReduction="10000"/>
          </a:bodyPr>
          <a:lstStyle>
            <a:lvl1pPr algn="l" defTabSz="1828754">
              <a:spcBef>
                <a:spcPts val="3300"/>
              </a:spcBef>
              <a:defRPr sz="3600">
                <a:solidFill>
                  <a:srgbClr val="000000"/>
                </a:solidFill>
              </a:defRPr>
            </a:lvl1pPr>
          </a:lstStyle>
          <a:p>
            <a:r>
              <a:rPr sz="1800"/>
              <a:t>Example of before and after for CS004 at 53 MHz</a:t>
            </a:r>
          </a:p>
        </p:txBody>
      </p:sp>
      <p:pic>
        <p:nvPicPr>
          <p:cNvPr id="13" name="Picture 2" descr="Cristina Cordun - ASTRON Science">
            <a:extLst>
              <a:ext uri="{FF2B5EF4-FFF2-40B4-BE49-F238E27FC236}">
                <a16:creationId xmlns:a16="http://schemas.microsoft.com/office/drawing/2014/main" id="{D2A5A59A-C80C-E33F-AE5E-C80D1456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61" y="4808206"/>
            <a:ext cx="1380713" cy="166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A63F1F-F967-EFCD-1446-0B473E97D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616" y="4808660"/>
            <a:ext cx="1661433" cy="167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89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LOFAR2.0 COMMISSIONING</vt:lpstr>
      <vt:lpstr>LOFAR2.0 upgrade: new...</vt:lpstr>
      <vt:lpstr>PowerPoint Presentation</vt:lpstr>
      <vt:lpstr>Commissioning</vt:lpstr>
      <vt:lpstr>Process</vt:lpstr>
      <vt:lpstr>Three teams (themes?)</vt:lpstr>
      <vt:lpstr>Status</vt:lpstr>
      <vt:lpstr>Monitoring and QA (Henk Mulder, Jurjen Sluman, Aida Ahmadi, Aleksandar Shulevski,...)</vt:lpstr>
      <vt:lpstr>Station calibration  (David McKenna, Cristina Cordun, Michel Arts, Cees Bassa,...)</vt:lpstr>
      <vt:lpstr>Noise performance (Cristina Cordun, Henrik Edler)</vt:lpstr>
      <vt:lpstr>Clock delays (Henrik Edler, Cristina Cordun, Maaijke Mevius, Manu Orrú,...)</vt:lpstr>
      <vt:lpstr>Pulsar folding  (Vlad Kondratiev)</vt:lpstr>
      <vt:lpstr>Tracking Sep 2025 (Noa Peters, Aleksandar Shulevski)</vt:lpstr>
      <vt:lpstr>Tracking NOW (Noa Peters, Aleksandar Shulevski)</vt:lpstr>
      <vt:lpstr>The first calibrated LOFAR 2.0 image (H. Edler)</vt:lpstr>
      <vt:lpstr>What's next?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408</cp:revision>
  <dcterms:created xsi:type="dcterms:W3CDTF">2026-05-01T13:41:23Z</dcterms:created>
  <dcterms:modified xsi:type="dcterms:W3CDTF">2026-05-12T17:23:53Z</dcterms:modified>
</cp:coreProperties>
</file>