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4" r:id="rId2"/>
  </p:sldMasterIdLst>
  <p:notesMasterIdLst>
    <p:notesMasterId r:id="rId18"/>
  </p:notesMasterIdLst>
  <p:sldIdLst>
    <p:sldId id="256" r:id="rId3"/>
    <p:sldId id="258" r:id="rId4"/>
    <p:sldId id="259" r:id="rId5"/>
    <p:sldId id="260" r:id="rId6"/>
    <p:sldId id="268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70" r:id="rId16"/>
    <p:sldId id="271" r:id="rId17"/>
  </p:sldIdLst>
  <p:sldSz cx="9144000" cy="5143500" type="screen16x9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B225B7E-5DF1-4DDA-8E82-92E41B114810}">
          <p14:sldIdLst>
            <p14:sldId id="256"/>
            <p14:sldId id="258"/>
            <p14:sldId id="259"/>
            <p14:sldId id="260"/>
            <p14:sldId id="268"/>
            <p14:sldId id="261"/>
            <p14:sldId id="262"/>
            <p14:sldId id="263"/>
            <p14:sldId id="264"/>
            <p14:sldId id="265"/>
            <p14:sldId id="266"/>
            <p14:sldId id="267"/>
            <p14:sldId id="269"/>
            <p14:sldId id="270"/>
            <p14:sldId id="27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C7DC"/>
    <a:srgbClr val="FF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88CF7-A6EA-4934-AE9E-FB6A4D2EE2E1}" type="datetimeFigureOut">
              <a:rPr lang="en-NL" smtClean="0"/>
              <a:t>12/05/2026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E83A19-02F9-4B8B-B960-050B5B792DCA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746867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83A19-02F9-4B8B-B960-050B5B792DCA}" type="slidenum">
              <a:rPr lang="en-NL" smtClean="0"/>
              <a:t>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87802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83A19-02F9-4B8B-B960-050B5B792DCA}" type="slidenum">
              <a:rPr lang="en-NL" smtClean="0"/>
              <a:t>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201038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83A19-02F9-4B8B-B960-050B5B792DCA}" type="slidenum">
              <a:rPr lang="en-NL" smtClean="0"/>
              <a:t>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542556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31BFEC-7547-1990-03E7-AA71955CB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3C7A95-997C-03BE-D26A-4E002ED340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413BDA-F6D1-2F10-9DCC-1D9FE3037F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E9DC4-4D25-AF48-C375-657ED6F60B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83A19-02F9-4B8B-B960-050B5B792DCA}" type="slidenum">
              <a:rPr lang="en-NL" smtClean="0"/>
              <a:t>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817242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83A19-02F9-4B8B-B960-050B5B792DCA}" type="slidenum">
              <a:rPr lang="en-NL" smtClean="0"/>
              <a:t>15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24394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E8463BA3-40C0-4E3E-88DA-DE98B55D5913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707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311760" y="1266480"/>
            <a:ext cx="8520120" cy="1575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311760" y="2991600"/>
            <a:ext cx="8520120" cy="1575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052187E4-D97F-4C18-A021-E4C59A5A5026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707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/>
          </p:nvPr>
        </p:nvSpPr>
        <p:spPr>
          <a:xfrm>
            <a:off x="311760" y="1266480"/>
            <a:ext cx="4157640" cy="1575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/>
          </p:nvPr>
        </p:nvSpPr>
        <p:spPr>
          <a:xfrm>
            <a:off x="4677840" y="1266480"/>
            <a:ext cx="4157640" cy="1575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/>
          </p:nvPr>
        </p:nvSpPr>
        <p:spPr>
          <a:xfrm>
            <a:off x="311760" y="2991600"/>
            <a:ext cx="4157640" cy="1575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/>
          </p:nvPr>
        </p:nvSpPr>
        <p:spPr>
          <a:xfrm>
            <a:off x="4677840" y="2991600"/>
            <a:ext cx="4157640" cy="1575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6AB2DAC3-5ED3-4876-8E3F-C58BB39DE815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707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/>
          </p:nvPr>
        </p:nvSpPr>
        <p:spPr>
          <a:xfrm>
            <a:off x="311760" y="1266480"/>
            <a:ext cx="2743200" cy="1575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/>
          </p:nvPr>
        </p:nvSpPr>
        <p:spPr>
          <a:xfrm>
            <a:off x="3192480" y="1266480"/>
            <a:ext cx="2743200" cy="1575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/>
          </p:nvPr>
        </p:nvSpPr>
        <p:spPr>
          <a:xfrm>
            <a:off x="6073200" y="1266480"/>
            <a:ext cx="2743200" cy="1575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5"/>
          <p:cNvSpPr>
            <a:spLocks noGrp="1"/>
          </p:cNvSpPr>
          <p:nvPr>
            <p:ph/>
          </p:nvPr>
        </p:nvSpPr>
        <p:spPr>
          <a:xfrm>
            <a:off x="311760" y="2991600"/>
            <a:ext cx="2743200" cy="1575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6"/>
          <p:cNvSpPr>
            <a:spLocks noGrp="1"/>
          </p:cNvSpPr>
          <p:nvPr>
            <p:ph/>
          </p:nvPr>
        </p:nvSpPr>
        <p:spPr>
          <a:xfrm>
            <a:off x="3192480" y="2991600"/>
            <a:ext cx="2743200" cy="1575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7"/>
          <p:cNvSpPr>
            <a:spLocks noGrp="1"/>
          </p:cNvSpPr>
          <p:nvPr>
            <p:ph/>
          </p:nvPr>
        </p:nvSpPr>
        <p:spPr>
          <a:xfrm>
            <a:off x="6073200" y="2991600"/>
            <a:ext cx="2743200" cy="1575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7902BD89-834F-46C1-934F-2D73F02BD587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0F909BEF-C0F8-400F-9EDF-BFCC3C879DCE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707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subTitle"/>
          </p:nvPr>
        </p:nvSpPr>
        <p:spPr>
          <a:xfrm>
            <a:off x="311760" y="1266480"/>
            <a:ext cx="8520120" cy="330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FCECF76F-6D02-47B0-8423-6A6142B5407F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707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/>
          </p:nvPr>
        </p:nvSpPr>
        <p:spPr>
          <a:xfrm>
            <a:off x="311760" y="1266480"/>
            <a:ext cx="8520120" cy="330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506E598F-367F-40B0-8960-2F5701FB5DEE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707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/>
          </p:nvPr>
        </p:nvSpPr>
        <p:spPr>
          <a:xfrm>
            <a:off x="311760" y="1266480"/>
            <a:ext cx="4157640" cy="330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/>
          </p:nvPr>
        </p:nvSpPr>
        <p:spPr>
          <a:xfrm>
            <a:off x="4677840" y="1266480"/>
            <a:ext cx="4157640" cy="330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CBD6646-2C5D-4EFE-BE30-67200EFEA798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707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382BCB23-6CA7-4AC5-890E-5603699338CF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subTitle"/>
          </p:nvPr>
        </p:nvSpPr>
        <p:spPr>
          <a:xfrm>
            <a:off x="311760" y="444960"/>
            <a:ext cx="8520120" cy="327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778CCB5-88CC-45E2-8E3A-1DF21126D824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707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311760" y="1266480"/>
            <a:ext cx="4157640" cy="1575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4677840" y="1266480"/>
            <a:ext cx="4157640" cy="330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/>
          </p:nvPr>
        </p:nvSpPr>
        <p:spPr>
          <a:xfrm>
            <a:off x="311760" y="2991600"/>
            <a:ext cx="4157640" cy="1575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E0DDFC53-0605-44B0-8D97-AE962068976A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707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subTitle"/>
          </p:nvPr>
        </p:nvSpPr>
        <p:spPr>
          <a:xfrm>
            <a:off x="311760" y="1266480"/>
            <a:ext cx="8520120" cy="330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887593B8-22FE-469D-A8F6-33B61EF8830A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707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311760" y="1266480"/>
            <a:ext cx="4157640" cy="330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/>
          </p:nvPr>
        </p:nvSpPr>
        <p:spPr>
          <a:xfrm>
            <a:off x="4677840" y="1266480"/>
            <a:ext cx="4157640" cy="1575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/>
          </p:nvPr>
        </p:nvSpPr>
        <p:spPr>
          <a:xfrm>
            <a:off x="4677840" y="2991600"/>
            <a:ext cx="4157640" cy="1575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88AC6B8F-5DCE-406E-8487-A71BA17E1BA4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707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311760" y="1266480"/>
            <a:ext cx="4157640" cy="1575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4677840" y="1266480"/>
            <a:ext cx="4157640" cy="1575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/>
          </p:nvPr>
        </p:nvSpPr>
        <p:spPr>
          <a:xfrm>
            <a:off x="311760" y="2991600"/>
            <a:ext cx="8520120" cy="1575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13E4B3B2-8B1C-44AA-BAD6-86FCB5855FB8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707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/>
          </p:nvPr>
        </p:nvSpPr>
        <p:spPr>
          <a:xfrm>
            <a:off x="311760" y="1266480"/>
            <a:ext cx="8520120" cy="1575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/>
          </p:nvPr>
        </p:nvSpPr>
        <p:spPr>
          <a:xfrm>
            <a:off x="311760" y="2991600"/>
            <a:ext cx="8520120" cy="1575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E2562AC0-AD99-4700-BDBA-8DFE324A5D33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707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/>
          </p:nvPr>
        </p:nvSpPr>
        <p:spPr>
          <a:xfrm>
            <a:off x="311760" y="1266480"/>
            <a:ext cx="4157640" cy="1575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/>
          </p:nvPr>
        </p:nvSpPr>
        <p:spPr>
          <a:xfrm>
            <a:off x="4677840" y="1266480"/>
            <a:ext cx="4157640" cy="1575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4"/>
          <p:cNvSpPr>
            <a:spLocks noGrp="1"/>
          </p:cNvSpPr>
          <p:nvPr>
            <p:ph/>
          </p:nvPr>
        </p:nvSpPr>
        <p:spPr>
          <a:xfrm>
            <a:off x="311760" y="2991600"/>
            <a:ext cx="4157640" cy="1575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5"/>
          <p:cNvSpPr>
            <a:spLocks noGrp="1"/>
          </p:cNvSpPr>
          <p:nvPr>
            <p:ph/>
          </p:nvPr>
        </p:nvSpPr>
        <p:spPr>
          <a:xfrm>
            <a:off x="4677840" y="2991600"/>
            <a:ext cx="4157640" cy="1575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4CDF8D21-FEC5-4915-A2E7-4E301ECCAE80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707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/>
          </p:nvPr>
        </p:nvSpPr>
        <p:spPr>
          <a:xfrm>
            <a:off x="311760" y="1266480"/>
            <a:ext cx="2743200" cy="1575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/>
          </p:nvPr>
        </p:nvSpPr>
        <p:spPr>
          <a:xfrm>
            <a:off x="3192480" y="1266480"/>
            <a:ext cx="2743200" cy="1575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4"/>
          <p:cNvSpPr>
            <a:spLocks noGrp="1"/>
          </p:cNvSpPr>
          <p:nvPr>
            <p:ph/>
          </p:nvPr>
        </p:nvSpPr>
        <p:spPr>
          <a:xfrm>
            <a:off x="6073200" y="1266480"/>
            <a:ext cx="2743200" cy="1575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PlaceHolder 5"/>
          <p:cNvSpPr>
            <a:spLocks noGrp="1"/>
          </p:cNvSpPr>
          <p:nvPr>
            <p:ph/>
          </p:nvPr>
        </p:nvSpPr>
        <p:spPr>
          <a:xfrm>
            <a:off x="311760" y="2991600"/>
            <a:ext cx="2743200" cy="1575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PlaceHolder 6"/>
          <p:cNvSpPr>
            <a:spLocks noGrp="1"/>
          </p:cNvSpPr>
          <p:nvPr>
            <p:ph/>
          </p:nvPr>
        </p:nvSpPr>
        <p:spPr>
          <a:xfrm>
            <a:off x="3192480" y="2991600"/>
            <a:ext cx="2743200" cy="1575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7"/>
          <p:cNvSpPr>
            <a:spLocks noGrp="1"/>
          </p:cNvSpPr>
          <p:nvPr>
            <p:ph/>
          </p:nvPr>
        </p:nvSpPr>
        <p:spPr>
          <a:xfrm>
            <a:off x="6073200" y="2991600"/>
            <a:ext cx="2743200" cy="1575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620BC5F6-5CB8-4294-B545-4739148BB0C4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707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/>
          </p:nvPr>
        </p:nvSpPr>
        <p:spPr>
          <a:xfrm>
            <a:off x="311760" y="1266480"/>
            <a:ext cx="8520120" cy="330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F824EE84-032F-4CFD-95FA-F13FD032DE24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707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311760" y="1266480"/>
            <a:ext cx="4157640" cy="330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4677840" y="1266480"/>
            <a:ext cx="4157640" cy="330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BB3833DA-203B-4A3D-ABB6-AACF4839851C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707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922266A9-BA8D-48F0-85DE-D39E4DBE450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subTitle"/>
          </p:nvPr>
        </p:nvSpPr>
        <p:spPr>
          <a:xfrm>
            <a:off x="311760" y="444960"/>
            <a:ext cx="8520120" cy="327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7B5402D8-EECB-4424-97FF-D357A7A8D5BF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707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311760" y="1266480"/>
            <a:ext cx="4157640" cy="1575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4677840" y="1266480"/>
            <a:ext cx="4157640" cy="330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311760" y="2991600"/>
            <a:ext cx="4157640" cy="1575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777FFAD3-ED99-469D-9748-60A5F899ED66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707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311760" y="1266480"/>
            <a:ext cx="4157640" cy="330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4677840" y="1266480"/>
            <a:ext cx="4157640" cy="1575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/>
          </p:nvPr>
        </p:nvSpPr>
        <p:spPr>
          <a:xfrm>
            <a:off x="4677840" y="2991600"/>
            <a:ext cx="4157640" cy="1575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ECBFFE8F-5658-4FE5-80C2-02AD3CD18520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707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311760" y="1266480"/>
            <a:ext cx="4157640" cy="1575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4677840" y="1266480"/>
            <a:ext cx="4157640" cy="1575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/>
          </p:nvPr>
        </p:nvSpPr>
        <p:spPr>
          <a:xfrm>
            <a:off x="311760" y="2991600"/>
            <a:ext cx="8520120" cy="1575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09E6CB30-B523-46B7-A421-4C792978264F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0;p2"/>
          <p:cNvSpPr/>
          <p:nvPr/>
        </p:nvSpPr>
        <p:spPr>
          <a:xfrm>
            <a:off x="7007760" y="3177000"/>
            <a:ext cx="56196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B3A77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NL"/>
          </a:p>
        </p:txBody>
      </p:sp>
      <p:sp>
        <p:nvSpPr>
          <p:cNvPr id="12" name="Google Shape;11;p2"/>
          <p:cNvSpPr/>
          <p:nvPr/>
        </p:nvSpPr>
        <p:spPr>
          <a:xfrm>
            <a:off x="1575000" y="3158280"/>
            <a:ext cx="56196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B3A77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NL"/>
          </a:p>
        </p:txBody>
      </p:sp>
      <p:grpSp>
        <p:nvGrpSpPr>
          <p:cNvPr id="2" name="Google Shape;12;p2"/>
          <p:cNvGrpSpPr/>
          <p:nvPr/>
        </p:nvGrpSpPr>
        <p:grpSpPr>
          <a:xfrm>
            <a:off x="1004400" y="1021680"/>
            <a:ext cx="7136280" cy="152640"/>
            <a:chOff x="1004400" y="1021680"/>
            <a:chExt cx="7136280" cy="152640"/>
          </a:xfrm>
        </p:grpSpPr>
        <p:sp>
          <p:nvSpPr>
            <p:cNvPr id="3" name="Google Shape;13;p2"/>
            <p:cNvSpPr/>
            <p:nvPr/>
          </p:nvSpPr>
          <p:spPr>
            <a:xfrm rot="10800000">
              <a:off x="1004400" y="1021320"/>
              <a:ext cx="7136280" cy="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76320">
              <a:solidFill>
                <a:srgbClr val="4DB6AC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NL"/>
            </a:p>
          </p:txBody>
        </p:sp>
        <p:sp>
          <p:nvSpPr>
            <p:cNvPr id="4" name="Google Shape;14;p2"/>
            <p:cNvSpPr/>
            <p:nvPr/>
          </p:nvSpPr>
          <p:spPr>
            <a:xfrm rot="10800000">
              <a:off x="1004400" y="1173600"/>
              <a:ext cx="7136280" cy="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4DB6AC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NL"/>
            </a:p>
          </p:txBody>
        </p:sp>
      </p:grpSp>
      <p:grpSp>
        <p:nvGrpSpPr>
          <p:cNvPr id="5" name="Google Shape;15;p2"/>
          <p:cNvGrpSpPr/>
          <p:nvPr/>
        </p:nvGrpSpPr>
        <p:grpSpPr>
          <a:xfrm>
            <a:off x="1004040" y="3969000"/>
            <a:ext cx="7136280" cy="153000"/>
            <a:chOff x="1004040" y="3969000"/>
            <a:chExt cx="7136280" cy="153000"/>
          </a:xfrm>
        </p:grpSpPr>
        <p:sp>
          <p:nvSpPr>
            <p:cNvPr id="6" name="Google Shape;16;p2"/>
            <p:cNvSpPr/>
            <p:nvPr/>
          </p:nvSpPr>
          <p:spPr>
            <a:xfrm>
              <a:off x="1004040" y="4121640"/>
              <a:ext cx="7136280" cy="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76320">
              <a:solidFill>
                <a:srgbClr val="4DB6AC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NL"/>
            </a:p>
          </p:txBody>
        </p:sp>
        <p:sp>
          <p:nvSpPr>
            <p:cNvPr id="7" name="Google Shape;17;p2"/>
            <p:cNvSpPr/>
            <p:nvPr/>
          </p:nvSpPr>
          <p:spPr>
            <a:xfrm>
              <a:off x="1004040" y="3969000"/>
              <a:ext cx="7136280" cy="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4DB6AC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NL"/>
            </a:p>
          </p:txBody>
        </p:sp>
      </p:grpSp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1004040" y="1751760"/>
            <a:ext cx="7136280" cy="1022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9" name="PlaceHolder 2"/>
          <p:cNvSpPr>
            <a:spLocks noGrp="1"/>
          </p:cNvSpPr>
          <p:nvPr>
            <p:ph type="sldNum" idx="1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rm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rgbClr val="695D46"/>
                </a:solidFill>
                <a:latin typeface="Open Sans"/>
                <a:ea typeface="Open Sans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EE0EA848-86EB-42AE-A36B-25AE3AF4F235}" type="slidenum">
              <a:rPr lang="en-US" sz="1000" b="0" strike="noStrike" spc="-1">
                <a:solidFill>
                  <a:srgbClr val="695D46"/>
                </a:solidFill>
                <a:latin typeface="Open Sans"/>
                <a:ea typeface="Open Sans"/>
              </a:rPr>
              <a:t>‹#›</a:t>
            </a:fld>
            <a:endParaRPr lang="en-US" sz="1000" b="0" strike="noStrike" spc="-1">
              <a:latin typeface="Times New Roman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26;p4"/>
          <p:cNvSpPr/>
          <p:nvPr/>
        </p:nvSpPr>
        <p:spPr>
          <a:xfrm>
            <a:off x="0" y="5045760"/>
            <a:ext cx="9143640" cy="97560"/>
          </a:xfrm>
          <a:prstGeom prst="rect">
            <a:avLst/>
          </a:prstGeom>
          <a:solidFill>
            <a:srgbClr val="4DB6A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NL"/>
          </a:p>
        </p:txBody>
      </p:sp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707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311760" y="1266480"/>
            <a:ext cx="8520120" cy="330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90" name="PlaceHolder 3"/>
          <p:cNvSpPr>
            <a:spLocks noGrp="1"/>
          </p:cNvSpPr>
          <p:nvPr>
            <p:ph type="sldNum" idx="3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rm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rgbClr val="695D46"/>
                </a:solidFill>
                <a:latin typeface="Open Sans"/>
                <a:ea typeface="Open Sans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87EFEDC4-D3DD-40FC-8A64-7CA9CA7AA1DD}" type="slidenum">
              <a:rPr lang="en-US" sz="1000" b="0" strike="noStrike" spc="-1">
                <a:solidFill>
                  <a:srgbClr val="695D46"/>
                </a:solidFill>
                <a:latin typeface="Open Sans"/>
                <a:ea typeface="Open Sans"/>
              </a:rPr>
              <a:t>‹#›</a:t>
            </a:fld>
            <a:endParaRPr lang="en-US" sz="10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1004040" y="1751760"/>
            <a:ext cx="7136280" cy="10220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4500" b="1" strike="noStrike" spc="-1" dirty="0">
                <a:solidFill>
                  <a:srgbClr val="EF6C00"/>
                </a:solidFill>
                <a:latin typeface="PT Sans Narrow"/>
                <a:ea typeface="PT Sans Narrow"/>
              </a:rPr>
              <a:t>The H</a:t>
            </a:r>
            <a:r>
              <a:rPr lang="en-US" sz="4500" b="1" strike="noStrike" spc="-1" baseline="-8000" dirty="0">
                <a:solidFill>
                  <a:srgbClr val="EF6C00"/>
                </a:solidFill>
                <a:latin typeface="PT Sans Narrow"/>
                <a:ea typeface="PT Sans Narrow"/>
              </a:rPr>
              <a:t>2</a:t>
            </a:r>
            <a:r>
              <a:rPr lang="en-US" sz="4500" b="1" strike="noStrike" spc="-1" dirty="0">
                <a:solidFill>
                  <a:srgbClr val="EF6C00"/>
                </a:solidFill>
                <a:latin typeface="PT Sans Narrow"/>
                <a:ea typeface="PT Sans Narrow"/>
              </a:rPr>
              <a:t>O </a:t>
            </a:r>
            <a:r>
              <a:rPr lang="en-US" sz="4500" b="1" strike="noStrike" spc="-1" dirty="0" err="1">
                <a:solidFill>
                  <a:srgbClr val="EF6C00"/>
                </a:solidFill>
                <a:latin typeface="PT Sans Narrow"/>
                <a:ea typeface="PT Sans Narrow"/>
              </a:rPr>
              <a:t>vapour</a:t>
            </a:r>
            <a:r>
              <a:rPr lang="en-US" sz="4500" b="1" strike="noStrike" spc="-1" dirty="0">
                <a:solidFill>
                  <a:srgbClr val="EF6C00"/>
                </a:solidFill>
                <a:latin typeface="PT Sans Narrow"/>
                <a:ea typeface="PT Sans Narrow"/>
              </a:rPr>
              <a:t> reservoirs of disks </a:t>
            </a:r>
            <a:br>
              <a:rPr lang="en-US" sz="4500" b="1" strike="noStrike" spc="-1" dirty="0">
                <a:solidFill>
                  <a:srgbClr val="EF6C00"/>
                </a:solidFill>
                <a:latin typeface="PT Sans Narrow"/>
                <a:ea typeface="PT Sans Narrow"/>
              </a:rPr>
            </a:br>
            <a:r>
              <a:rPr lang="en-US" sz="4500" b="1" strike="noStrike" spc="-1" dirty="0">
                <a:solidFill>
                  <a:srgbClr val="EF6C00"/>
                </a:solidFill>
                <a:latin typeface="PT Sans Narrow"/>
                <a:ea typeface="PT Sans Narrow"/>
              </a:rPr>
              <a:t>around T-Tauri stars</a:t>
            </a:r>
            <a:endParaRPr lang="en-US" sz="45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 type="subTitle"/>
          </p:nvPr>
        </p:nvSpPr>
        <p:spPr>
          <a:xfrm>
            <a:off x="2137320" y="2850120"/>
            <a:ext cx="4870080" cy="15692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lstStyle/>
          <a:p>
            <a:pPr marL="457200" indent="-34272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000" b="1" strike="noStrike" spc="-1" dirty="0">
                <a:solidFill>
                  <a:srgbClr val="695D46"/>
                </a:solidFill>
                <a:latin typeface="Open Sans"/>
                <a:ea typeface="Open Sans"/>
              </a:rPr>
              <a:t>Milou Temmink</a:t>
            </a:r>
            <a:endParaRPr lang="en-US" sz="2000" b="0" strike="noStrike" spc="-1" dirty="0">
              <a:latin typeface="Arial"/>
            </a:endParaRPr>
          </a:p>
          <a:p>
            <a:pPr marL="457200" indent="-34272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600" b="0" strike="noStrike" spc="-1" dirty="0">
                <a:solidFill>
                  <a:srgbClr val="695D46"/>
                </a:solidFill>
                <a:latin typeface="Open Sans"/>
                <a:ea typeface="Open Sans"/>
              </a:rPr>
              <a:t>temmink@strw.leidenuniv.nl</a:t>
            </a:r>
            <a:endParaRPr lang="en-US" sz="1600" b="0" strike="noStrike" spc="-1" dirty="0">
              <a:latin typeface="Arial"/>
            </a:endParaRPr>
          </a:p>
          <a:p>
            <a:pPr marL="457200" indent="-34272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600" b="0" i="1" strike="noStrike" spc="-1" dirty="0">
                <a:solidFill>
                  <a:srgbClr val="695D46"/>
                </a:solidFill>
                <a:latin typeface="Open Sans"/>
                <a:ea typeface="Open Sans"/>
              </a:rPr>
              <a:t>13/05/2026 – NAC 2026</a:t>
            </a:r>
            <a:endParaRPr lang="en-US" sz="1600" b="0" strike="noStrike" spc="-1" dirty="0">
              <a:latin typeface="Arial"/>
            </a:endParaRPr>
          </a:p>
        </p:txBody>
      </p:sp>
      <p:pic>
        <p:nvPicPr>
          <p:cNvPr id="129" name="Picture 128"/>
          <p:cNvPicPr/>
          <p:nvPr/>
        </p:nvPicPr>
        <p:blipFill>
          <a:blip r:embed="rId2"/>
          <a:stretch/>
        </p:blipFill>
        <p:spPr>
          <a:xfrm>
            <a:off x="1307749" y="4211141"/>
            <a:ext cx="964665" cy="919659"/>
          </a:xfrm>
          <a:prstGeom prst="rect">
            <a:avLst/>
          </a:prstGeom>
          <a:ln w="0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D12768-3F0E-9A86-CA34-14D714C2A1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160" y="4060997"/>
            <a:ext cx="2205680" cy="122537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124F2CA-16FF-7DC9-D5A2-7937BA854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680" y="4219574"/>
            <a:ext cx="922781" cy="91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7070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3000" b="1" strike="noStrike" spc="-1">
                <a:solidFill>
                  <a:srgbClr val="EF6C00"/>
                </a:solidFill>
                <a:latin typeface="PT Sans Narrow"/>
                <a:ea typeface="PT Sans Narrow"/>
              </a:rPr>
              <a:t>Cold H</a:t>
            </a:r>
            <a:r>
              <a:rPr lang="en-US" sz="3000" b="1" strike="noStrike" spc="-1" baseline="-8000">
                <a:solidFill>
                  <a:srgbClr val="EF6C00"/>
                </a:solidFill>
                <a:latin typeface="PT Sans Narrow"/>
                <a:ea typeface="PT Sans Narrow"/>
              </a:rPr>
              <a:t>2</a:t>
            </a:r>
            <a:r>
              <a:rPr lang="en-US" sz="3000" b="1" strike="noStrike" spc="-1">
                <a:solidFill>
                  <a:srgbClr val="EF6C00"/>
                </a:solidFill>
                <a:latin typeface="PT Sans Narrow"/>
                <a:ea typeface="PT Sans Narrow"/>
              </a:rPr>
              <a:t>O → (1) Compact disks</a:t>
            </a:r>
            <a:endParaRPr lang="en-US" sz="3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8" name="Picture 227"/>
          <p:cNvPicPr/>
          <p:nvPr/>
        </p:nvPicPr>
        <p:blipFill>
          <a:blip r:embed="rId2"/>
          <a:stretch/>
        </p:blipFill>
        <p:spPr>
          <a:xfrm>
            <a:off x="8477280" y="0"/>
            <a:ext cx="666720" cy="666720"/>
          </a:xfrm>
          <a:prstGeom prst="rect">
            <a:avLst/>
          </a:prstGeom>
          <a:ln w="0">
            <a:noFill/>
          </a:ln>
        </p:spPr>
      </p:pic>
      <p:sp>
        <p:nvSpPr>
          <p:cNvPr id="229" name="TextBox 228"/>
          <p:cNvSpPr txBox="1"/>
          <p:nvPr/>
        </p:nvSpPr>
        <p:spPr>
          <a:xfrm>
            <a:off x="2274840" y="1440"/>
            <a:ext cx="4699080" cy="431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buNone/>
            </a:pPr>
            <a:r>
              <a:rPr lang="en-US" sz="1200" b="1" strike="noStrike" spc="-1">
                <a:latin typeface="Arial"/>
              </a:rPr>
              <a:t>Milou Temmink</a:t>
            </a:r>
            <a:r>
              <a:rPr lang="en-US" sz="1200" b="0" strike="noStrike" spc="-1">
                <a:latin typeface="Arial"/>
              </a:rPr>
              <a:t> – NAC, 13/05/2026 – temmink@strw.leidenuniv.nl </a:t>
            </a:r>
          </a:p>
        </p:txBody>
      </p:sp>
      <p:sp>
        <p:nvSpPr>
          <p:cNvPr id="230" name="TextBox 229"/>
          <p:cNvSpPr txBox="1"/>
          <p:nvPr/>
        </p:nvSpPr>
        <p:spPr>
          <a:xfrm>
            <a:off x="1429118" y="1003738"/>
            <a:ext cx="6481964" cy="993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600" b="1" strike="noStrike" spc="-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Compact</a:t>
            </a:r>
            <a:r>
              <a:rPr lang="en-US" sz="1600" b="0" strike="noStrike" spc="-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       →    </a:t>
            </a:r>
            <a:r>
              <a:rPr lang="en-US" sz="1600" b="0" strike="noStrike" spc="-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</a:t>
            </a:r>
            <a:r>
              <a:rPr lang="en-US" sz="1600" b="0" strike="noStrike" spc="-1" baseline="-8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dust</a:t>
            </a:r>
            <a:r>
              <a:rPr lang="en-US" sz="1600" b="0" strike="noStrike" spc="-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&lt; 60 au</a:t>
            </a:r>
          </a:p>
          <a:p>
            <a:r>
              <a:rPr lang="en-US" sz="1600" b="1" strike="noStrike" spc="-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Why</a:t>
            </a:r>
            <a:r>
              <a:rPr lang="en-US" sz="1600" b="0" strike="noStrike" spc="-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 	        →    Compactness due to efficient radial drift?</a:t>
            </a:r>
          </a:p>
          <a:p>
            <a:pPr>
              <a:lnSpc>
                <a:spcPct val="100000"/>
              </a:lnSpc>
              <a:buNone/>
            </a:pPr>
            <a:r>
              <a:rPr lang="en-US" sz="1600" b="1" strike="noStrike" spc="-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Hypothesis</a:t>
            </a:r>
            <a:r>
              <a:rPr lang="en-US" sz="1600" b="0" strike="noStrike" spc="-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   →    Compact disks should show enhanced cold H</a:t>
            </a:r>
            <a:r>
              <a:rPr lang="en-US" sz="1600" b="0" strike="noStrike" spc="-1" baseline="-8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en-US" sz="1600" b="0" strike="noStrike" spc="-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</a:t>
            </a:r>
            <a:br>
              <a:rPr lang="en-US" sz="1600" b="0" strike="noStrike" spc="-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600" b="0" strike="noStrike" spc="-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                 reservoirs</a:t>
            </a:r>
          </a:p>
        </p:txBody>
      </p:sp>
      <p:pic>
        <p:nvPicPr>
          <p:cNvPr id="231" name="Picture 230"/>
          <p:cNvPicPr/>
          <p:nvPr/>
        </p:nvPicPr>
        <p:blipFill>
          <a:blip r:embed="rId3"/>
          <a:stretch/>
        </p:blipFill>
        <p:spPr>
          <a:xfrm>
            <a:off x="2336760" y="368280"/>
            <a:ext cx="4666680" cy="4657320"/>
          </a:xfrm>
          <a:prstGeom prst="rect">
            <a:avLst/>
          </a:prstGeom>
          <a:ln w="0">
            <a:noFill/>
          </a:ln>
        </p:spPr>
      </p:pic>
      <p:pic>
        <p:nvPicPr>
          <p:cNvPr id="232" name="Picture 231"/>
          <p:cNvPicPr/>
          <p:nvPr/>
        </p:nvPicPr>
        <p:blipFill>
          <a:blip r:embed="rId4"/>
          <a:stretch/>
        </p:blipFill>
        <p:spPr>
          <a:xfrm>
            <a:off x="2337120" y="368640"/>
            <a:ext cx="4666680" cy="4657320"/>
          </a:xfrm>
          <a:prstGeom prst="rect">
            <a:avLst/>
          </a:prstGeom>
          <a:ln w="0">
            <a:noFill/>
          </a:ln>
        </p:spPr>
      </p:pic>
      <p:sp>
        <p:nvSpPr>
          <p:cNvPr id="233" name="Oval 232"/>
          <p:cNvSpPr/>
          <p:nvPr/>
        </p:nvSpPr>
        <p:spPr>
          <a:xfrm>
            <a:off x="3451320" y="3697920"/>
            <a:ext cx="268920" cy="1036440"/>
          </a:xfrm>
          <a:prstGeom prst="ellipse">
            <a:avLst/>
          </a:prstGeom>
          <a:noFill/>
          <a:ln w="25560">
            <a:solidFill>
              <a:srgbClr val="FF8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NL"/>
          </a:p>
        </p:txBody>
      </p:sp>
      <p:sp>
        <p:nvSpPr>
          <p:cNvPr id="234" name="TextBox 233"/>
          <p:cNvSpPr txBox="1"/>
          <p:nvPr/>
        </p:nvSpPr>
        <p:spPr>
          <a:xfrm>
            <a:off x="3765240" y="3680280"/>
            <a:ext cx="1791720" cy="29016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400" b="1" i="1" strike="noStrike" spc="-1">
                <a:solidFill>
                  <a:srgbClr val="FF8000"/>
                </a:solidFill>
                <a:latin typeface="Arial"/>
              </a:rPr>
              <a:t>Dominated by CO</a:t>
            </a:r>
            <a:r>
              <a:rPr lang="en-US" sz="1400" b="1" i="1" strike="noStrike" spc="-1" baseline="-8000">
                <a:solidFill>
                  <a:srgbClr val="FF8000"/>
                </a:solidFill>
                <a:latin typeface="Arial"/>
              </a:rPr>
              <a:t>2</a:t>
            </a:r>
            <a:r>
              <a:rPr lang="en-US" sz="1400" b="1" i="1" strike="noStrike" spc="-1">
                <a:solidFill>
                  <a:srgbClr val="FF8000"/>
                </a:solidFill>
                <a:latin typeface="Arial"/>
              </a:rPr>
              <a:t>!</a:t>
            </a:r>
            <a:endParaRPr lang="en-US" sz="1400" b="0" strike="noStrike" spc="-1">
              <a:latin typeface="Arial"/>
            </a:endParaRPr>
          </a:p>
        </p:txBody>
      </p:sp>
      <p:pic>
        <p:nvPicPr>
          <p:cNvPr id="235" name="Picture 234"/>
          <p:cNvPicPr/>
          <p:nvPr/>
        </p:nvPicPr>
        <p:blipFill>
          <a:blip r:embed="rId5"/>
          <a:stretch/>
        </p:blipFill>
        <p:spPr>
          <a:xfrm>
            <a:off x="2337480" y="369000"/>
            <a:ext cx="4666680" cy="4657320"/>
          </a:xfrm>
          <a:prstGeom prst="rect">
            <a:avLst/>
          </a:prstGeom>
          <a:ln w="0">
            <a:noFill/>
          </a:ln>
        </p:spPr>
      </p:pic>
      <p:sp>
        <p:nvSpPr>
          <p:cNvPr id="236" name="Oval 235"/>
          <p:cNvSpPr/>
          <p:nvPr/>
        </p:nvSpPr>
        <p:spPr>
          <a:xfrm>
            <a:off x="5350680" y="2583000"/>
            <a:ext cx="268920" cy="1036440"/>
          </a:xfrm>
          <a:prstGeom prst="ellipse">
            <a:avLst/>
          </a:prstGeom>
          <a:noFill/>
          <a:ln w="25560">
            <a:solidFill>
              <a:srgbClr val="FF8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NL"/>
          </a:p>
        </p:txBody>
      </p:sp>
      <p:sp>
        <p:nvSpPr>
          <p:cNvPr id="237" name="TextBox 236"/>
          <p:cNvSpPr txBox="1"/>
          <p:nvPr/>
        </p:nvSpPr>
        <p:spPr>
          <a:xfrm>
            <a:off x="6567055" y="2740680"/>
            <a:ext cx="2588825" cy="689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buNone/>
            </a:pPr>
            <a:r>
              <a:rPr lang="en-US" sz="1400" b="1" strike="noStrike" spc="-1" dirty="0">
                <a:solidFill>
                  <a:srgbClr val="FF8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Extremely strong cold H</a:t>
            </a:r>
            <a:r>
              <a:rPr lang="en-US" sz="1400" b="1" strike="noStrike" spc="-1" baseline="-8000" dirty="0">
                <a:solidFill>
                  <a:srgbClr val="FF8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en-US" sz="1400" b="1" strike="noStrike" spc="-1" dirty="0">
                <a:solidFill>
                  <a:srgbClr val="FF8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O!</a:t>
            </a:r>
            <a:endParaRPr lang="en-US" sz="1400" b="0" strike="noStrike" spc="-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buNone/>
            </a:pPr>
            <a:r>
              <a:rPr lang="en-US" sz="1400" b="0" strike="noStrike" spc="-1" dirty="0">
                <a:solidFill>
                  <a:srgbClr val="FF8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Dominated by drift? </a:t>
            </a:r>
            <a:endParaRPr lang="en-US" sz="1400" b="0" strike="noStrike" spc="-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8" name="TextBox 237"/>
          <p:cNvSpPr txBox="1"/>
          <p:nvPr/>
        </p:nvSpPr>
        <p:spPr>
          <a:xfrm>
            <a:off x="453240" y="1786260"/>
            <a:ext cx="8237160" cy="640440"/>
          </a:xfrm>
          <a:prstGeom prst="rect">
            <a:avLst/>
          </a:prstGeom>
          <a:solidFill>
            <a:srgbClr val="FFFFFF"/>
          </a:solidFill>
          <a:ln w="38160">
            <a:solidFill>
              <a:srgbClr val="FF8000"/>
            </a:solidFill>
            <a:round/>
          </a:ln>
        </p:spPr>
        <p:txBody>
          <a:bodyPr lIns="109080" tIns="64080" rIns="109080" bIns="64080" anchor="t">
            <a:noAutofit/>
          </a:bodyPr>
          <a:lstStyle/>
          <a:p>
            <a:pPr algn="ctr">
              <a:buNone/>
            </a:pPr>
            <a:r>
              <a:rPr lang="en-US" sz="1800" b="1" u="sng" strike="noStrike" spc="-1" dirty="0"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KEY CONCLUSION</a:t>
            </a:r>
            <a:r>
              <a:rPr lang="en-US" sz="1800" b="1" strike="noStrike" spc="-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endParaRPr lang="en-US" sz="1800" b="0" strike="noStrike" spc="-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buNone/>
            </a:pPr>
            <a:r>
              <a:rPr lang="en-US" sz="1800" b="1" strike="noStrike" spc="-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 all compact show enhanced cold H</a:t>
            </a:r>
            <a:r>
              <a:rPr lang="en-US" sz="1800" b="1" strike="noStrike" spc="-1" baseline="-8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en-US" sz="1800" b="1" strike="noStrike" spc="-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reservoirs due to radial drift!</a:t>
            </a:r>
            <a:endParaRPr lang="en-US" sz="1800" b="0" strike="noStrike" spc="-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9" name="TextBox 238"/>
          <p:cNvSpPr txBox="1"/>
          <p:nvPr/>
        </p:nvSpPr>
        <p:spPr>
          <a:xfrm>
            <a:off x="6994080" y="4817160"/>
            <a:ext cx="1492920" cy="2322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000" b="0" i="1" strike="noStrike" spc="-1">
                <a:latin typeface="Arial"/>
                <a:ea typeface="Arial"/>
              </a:rPr>
              <a:t>Temmink et al. (2025)</a:t>
            </a:r>
            <a:endParaRPr lang="en-US" sz="1000" b="0" strike="noStrike" spc="-1">
              <a:latin typeface="Arial"/>
            </a:endParaRPr>
          </a:p>
        </p:txBody>
      </p:sp>
      <p:sp>
        <p:nvSpPr>
          <p:cNvPr id="240" name="TextBox 239"/>
          <p:cNvSpPr txBox="1"/>
          <p:nvPr/>
        </p:nvSpPr>
        <p:spPr>
          <a:xfrm>
            <a:off x="196497" y="746573"/>
            <a:ext cx="1489364" cy="382876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000" b="0" i="1" strike="noStrike" spc="-1" dirty="0" err="1">
                <a:latin typeface="Arial"/>
                <a:ea typeface="Arial"/>
              </a:rPr>
              <a:t>Banzatti</a:t>
            </a:r>
            <a:r>
              <a:rPr lang="en-US" sz="1000" b="0" i="1" strike="noStrike" spc="-1" dirty="0">
                <a:latin typeface="Arial"/>
                <a:ea typeface="Arial"/>
              </a:rPr>
              <a:t> et al. (2020), </a:t>
            </a:r>
            <a:r>
              <a:rPr lang="en-US" sz="1000" b="0" i="1" strike="noStrike" spc="-1" dirty="0" err="1">
                <a:latin typeface="Arial"/>
                <a:ea typeface="Arial"/>
              </a:rPr>
              <a:t>Vlasblom</a:t>
            </a:r>
            <a:r>
              <a:rPr lang="en-US" sz="1000" b="0" i="1" strike="noStrike" spc="-1" dirty="0">
                <a:latin typeface="Arial"/>
                <a:ea typeface="Arial"/>
              </a:rPr>
              <a:t> et al. (2025)</a:t>
            </a:r>
            <a:endParaRPr lang="en-US" sz="1000" b="0" strike="noStrike" spc="-1" dirty="0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3611B580-C81A-4B34-B317-A59D45E2838D}" type="slidenum">
              <a:rPr/>
              <a:t>10</a:t>
            </a:fld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C743A3-6656-0766-ABE1-B123988CD9BF}"/>
              </a:ext>
            </a:extLst>
          </p:cNvPr>
          <p:cNvSpPr txBox="1"/>
          <p:nvPr/>
        </p:nvSpPr>
        <p:spPr>
          <a:xfrm>
            <a:off x="6656040" y="3474114"/>
            <a:ext cx="24879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i="1" u="sng" dirty="0">
                <a:solidFill>
                  <a:srgbClr val="FF8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Alternative explanation</a:t>
            </a:r>
            <a:r>
              <a:rPr lang="en-US" sz="1200" i="1" dirty="0">
                <a:solidFill>
                  <a:srgbClr val="FF8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br>
              <a:rPr lang="en-US" sz="1200" i="1" dirty="0">
                <a:solidFill>
                  <a:srgbClr val="FF8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200" i="1" dirty="0">
                <a:solidFill>
                  <a:srgbClr val="FF8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Outbursts pushing the H</a:t>
            </a:r>
            <a:r>
              <a:rPr lang="en-US" sz="1200" i="1" spc="-1" baseline="-8000" dirty="0">
                <a:solidFill>
                  <a:srgbClr val="FF8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en-US" sz="1200" i="1" dirty="0">
                <a:solidFill>
                  <a:srgbClr val="FF8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snowline further out</a:t>
            </a:r>
            <a:endParaRPr lang="en-NL" sz="1200" i="1" dirty="0">
              <a:solidFill>
                <a:srgbClr val="FF8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7070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3000" b="1" strike="noStrike" spc="-1">
                <a:solidFill>
                  <a:srgbClr val="EF6C00"/>
                </a:solidFill>
                <a:latin typeface="PT Sans Narrow"/>
                <a:ea typeface="PT Sans Narrow"/>
              </a:rPr>
              <a:t>Cold H</a:t>
            </a:r>
            <a:r>
              <a:rPr lang="en-US" sz="3000" b="1" strike="noStrike" spc="-1" baseline="-8000">
                <a:solidFill>
                  <a:srgbClr val="EF6C00"/>
                </a:solidFill>
                <a:latin typeface="PT Sans Narrow"/>
                <a:ea typeface="PT Sans Narrow"/>
              </a:rPr>
              <a:t>2</a:t>
            </a:r>
            <a:r>
              <a:rPr lang="en-US" sz="3000" b="1" strike="noStrike" spc="-1">
                <a:solidFill>
                  <a:srgbClr val="EF6C00"/>
                </a:solidFill>
                <a:latin typeface="PT Sans Narrow"/>
                <a:ea typeface="PT Sans Narrow"/>
              </a:rPr>
              <a:t>O → (2) Full MINDS sample</a:t>
            </a:r>
            <a:endParaRPr lang="en-US" sz="3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2" name="Picture 241"/>
          <p:cNvPicPr/>
          <p:nvPr/>
        </p:nvPicPr>
        <p:blipFill>
          <a:blip r:embed="rId2"/>
          <a:stretch/>
        </p:blipFill>
        <p:spPr>
          <a:xfrm>
            <a:off x="8477280" y="0"/>
            <a:ext cx="666720" cy="666720"/>
          </a:xfrm>
          <a:prstGeom prst="rect">
            <a:avLst/>
          </a:prstGeom>
          <a:ln w="0">
            <a:noFill/>
          </a:ln>
        </p:spPr>
      </p:pic>
      <p:sp>
        <p:nvSpPr>
          <p:cNvPr id="243" name="TextBox 242"/>
          <p:cNvSpPr txBox="1"/>
          <p:nvPr/>
        </p:nvSpPr>
        <p:spPr>
          <a:xfrm>
            <a:off x="2274840" y="1440"/>
            <a:ext cx="4699080" cy="431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buNone/>
            </a:pPr>
            <a:r>
              <a:rPr lang="en-US" sz="1200" b="1" strike="noStrike" spc="-1">
                <a:latin typeface="Arial"/>
              </a:rPr>
              <a:t>Milou Temmink</a:t>
            </a:r>
            <a:r>
              <a:rPr lang="en-US" sz="1200" b="0" strike="noStrike" spc="-1">
                <a:latin typeface="Arial"/>
              </a:rPr>
              <a:t> – NAC, 13/05/2026 – temmink@strw.leidenuniv.nl </a:t>
            </a:r>
          </a:p>
        </p:txBody>
      </p:sp>
      <p:pic>
        <p:nvPicPr>
          <p:cNvPr id="244" name="Picture 243"/>
          <p:cNvPicPr/>
          <p:nvPr/>
        </p:nvPicPr>
        <p:blipFill>
          <a:blip r:embed="rId3"/>
          <a:stretch/>
        </p:blipFill>
        <p:spPr>
          <a:xfrm>
            <a:off x="1136880" y="317880"/>
            <a:ext cx="7057440" cy="4690440"/>
          </a:xfrm>
          <a:prstGeom prst="rect">
            <a:avLst/>
          </a:prstGeom>
          <a:ln w="0">
            <a:noFill/>
          </a:ln>
        </p:spPr>
      </p:pic>
      <p:sp>
        <p:nvSpPr>
          <p:cNvPr id="245" name="Rectangle 244"/>
          <p:cNvSpPr/>
          <p:nvPr/>
        </p:nvSpPr>
        <p:spPr>
          <a:xfrm>
            <a:off x="1156271" y="342720"/>
            <a:ext cx="1711800" cy="715680"/>
          </a:xfrm>
          <a:prstGeom prst="rect">
            <a:avLst/>
          </a:prstGeom>
          <a:solidFill>
            <a:srgbClr val="000000">
              <a:alpha val="44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NL"/>
          </a:p>
        </p:txBody>
      </p:sp>
      <p:sp>
        <p:nvSpPr>
          <p:cNvPr id="246" name="Rectangle 245"/>
          <p:cNvSpPr/>
          <p:nvPr/>
        </p:nvSpPr>
        <p:spPr>
          <a:xfrm>
            <a:off x="1154291" y="1098720"/>
            <a:ext cx="1711799" cy="715680"/>
          </a:xfrm>
          <a:prstGeom prst="rect">
            <a:avLst/>
          </a:prstGeom>
          <a:solidFill>
            <a:srgbClr val="000000">
              <a:alpha val="44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NL"/>
          </a:p>
        </p:txBody>
      </p:sp>
      <p:sp>
        <p:nvSpPr>
          <p:cNvPr id="247" name="Rectangle 246"/>
          <p:cNvSpPr/>
          <p:nvPr/>
        </p:nvSpPr>
        <p:spPr>
          <a:xfrm>
            <a:off x="1157465" y="2610720"/>
            <a:ext cx="1711800" cy="715680"/>
          </a:xfrm>
          <a:prstGeom prst="rect">
            <a:avLst/>
          </a:prstGeom>
          <a:solidFill>
            <a:srgbClr val="000000">
              <a:alpha val="44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NL"/>
          </a:p>
        </p:txBody>
      </p:sp>
      <p:sp>
        <p:nvSpPr>
          <p:cNvPr id="248" name="Rectangle 247"/>
          <p:cNvSpPr/>
          <p:nvPr/>
        </p:nvSpPr>
        <p:spPr>
          <a:xfrm>
            <a:off x="1154291" y="3366720"/>
            <a:ext cx="1711800" cy="715680"/>
          </a:xfrm>
          <a:prstGeom prst="rect">
            <a:avLst/>
          </a:prstGeom>
          <a:solidFill>
            <a:srgbClr val="000000">
              <a:alpha val="44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NL"/>
          </a:p>
        </p:txBody>
      </p:sp>
      <p:sp>
        <p:nvSpPr>
          <p:cNvPr id="249" name="Rectangle 248"/>
          <p:cNvSpPr/>
          <p:nvPr/>
        </p:nvSpPr>
        <p:spPr>
          <a:xfrm>
            <a:off x="1154291" y="4122720"/>
            <a:ext cx="1711800" cy="715680"/>
          </a:xfrm>
          <a:prstGeom prst="rect">
            <a:avLst/>
          </a:prstGeom>
          <a:solidFill>
            <a:srgbClr val="000000">
              <a:alpha val="44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NL"/>
          </a:p>
        </p:txBody>
      </p:sp>
      <p:sp>
        <p:nvSpPr>
          <p:cNvPr id="250" name="Rectangle 249"/>
          <p:cNvSpPr/>
          <p:nvPr/>
        </p:nvSpPr>
        <p:spPr>
          <a:xfrm>
            <a:off x="2926080" y="3366720"/>
            <a:ext cx="1711800" cy="715680"/>
          </a:xfrm>
          <a:prstGeom prst="rect">
            <a:avLst/>
          </a:prstGeom>
          <a:solidFill>
            <a:srgbClr val="000000">
              <a:alpha val="44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NL"/>
          </a:p>
        </p:txBody>
      </p:sp>
      <p:sp>
        <p:nvSpPr>
          <p:cNvPr id="251" name="Rectangle 250"/>
          <p:cNvSpPr/>
          <p:nvPr/>
        </p:nvSpPr>
        <p:spPr>
          <a:xfrm>
            <a:off x="2926080" y="1852895"/>
            <a:ext cx="1711800" cy="715680"/>
          </a:xfrm>
          <a:prstGeom prst="rect">
            <a:avLst/>
          </a:prstGeom>
          <a:solidFill>
            <a:srgbClr val="000000">
              <a:alpha val="44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NL"/>
          </a:p>
        </p:txBody>
      </p:sp>
      <p:sp>
        <p:nvSpPr>
          <p:cNvPr id="252" name="Rectangle 251"/>
          <p:cNvSpPr/>
          <p:nvPr/>
        </p:nvSpPr>
        <p:spPr>
          <a:xfrm>
            <a:off x="2926080" y="1098720"/>
            <a:ext cx="1711800" cy="715680"/>
          </a:xfrm>
          <a:prstGeom prst="rect">
            <a:avLst/>
          </a:prstGeom>
          <a:solidFill>
            <a:srgbClr val="000000">
              <a:alpha val="44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NL"/>
          </a:p>
        </p:txBody>
      </p:sp>
      <p:sp>
        <p:nvSpPr>
          <p:cNvPr id="253" name="Rectangle 252"/>
          <p:cNvSpPr/>
          <p:nvPr/>
        </p:nvSpPr>
        <p:spPr>
          <a:xfrm>
            <a:off x="2926080" y="341370"/>
            <a:ext cx="1711800" cy="715680"/>
          </a:xfrm>
          <a:prstGeom prst="rect">
            <a:avLst/>
          </a:prstGeom>
          <a:solidFill>
            <a:srgbClr val="000000">
              <a:alpha val="44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NL"/>
          </a:p>
        </p:txBody>
      </p:sp>
      <p:sp>
        <p:nvSpPr>
          <p:cNvPr id="254" name="Rectangle 253"/>
          <p:cNvSpPr/>
          <p:nvPr/>
        </p:nvSpPr>
        <p:spPr>
          <a:xfrm>
            <a:off x="4693582" y="341370"/>
            <a:ext cx="1711800" cy="715680"/>
          </a:xfrm>
          <a:prstGeom prst="rect">
            <a:avLst/>
          </a:prstGeom>
          <a:solidFill>
            <a:srgbClr val="000000">
              <a:alpha val="44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NL"/>
          </a:p>
        </p:txBody>
      </p:sp>
      <p:sp>
        <p:nvSpPr>
          <p:cNvPr id="255" name="Rectangle 254"/>
          <p:cNvSpPr/>
          <p:nvPr/>
        </p:nvSpPr>
        <p:spPr>
          <a:xfrm>
            <a:off x="4693582" y="1098720"/>
            <a:ext cx="1711800" cy="715680"/>
          </a:xfrm>
          <a:prstGeom prst="rect">
            <a:avLst/>
          </a:prstGeom>
          <a:solidFill>
            <a:srgbClr val="000000">
              <a:alpha val="44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NL"/>
          </a:p>
        </p:txBody>
      </p:sp>
      <p:sp>
        <p:nvSpPr>
          <p:cNvPr id="256" name="Rectangle 255"/>
          <p:cNvSpPr/>
          <p:nvPr/>
        </p:nvSpPr>
        <p:spPr>
          <a:xfrm>
            <a:off x="4693582" y="2610720"/>
            <a:ext cx="1711800" cy="715680"/>
          </a:xfrm>
          <a:prstGeom prst="rect">
            <a:avLst/>
          </a:prstGeom>
          <a:solidFill>
            <a:srgbClr val="000000">
              <a:alpha val="44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NL"/>
          </a:p>
        </p:txBody>
      </p:sp>
      <p:sp>
        <p:nvSpPr>
          <p:cNvPr id="257" name="Rectangle 256"/>
          <p:cNvSpPr/>
          <p:nvPr/>
        </p:nvSpPr>
        <p:spPr>
          <a:xfrm>
            <a:off x="4693582" y="3366720"/>
            <a:ext cx="1711800" cy="715680"/>
          </a:xfrm>
          <a:prstGeom prst="rect">
            <a:avLst/>
          </a:prstGeom>
          <a:solidFill>
            <a:srgbClr val="000000">
              <a:alpha val="44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NL"/>
          </a:p>
        </p:txBody>
      </p:sp>
      <p:sp>
        <p:nvSpPr>
          <p:cNvPr id="258" name="Rectangle 257"/>
          <p:cNvSpPr/>
          <p:nvPr/>
        </p:nvSpPr>
        <p:spPr>
          <a:xfrm>
            <a:off x="6465060" y="3366720"/>
            <a:ext cx="1711800" cy="715680"/>
          </a:xfrm>
          <a:prstGeom prst="rect">
            <a:avLst/>
          </a:prstGeom>
          <a:solidFill>
            <a:srgbClr val="000000">
              <a:alpha val="44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NL"/>
          </a:p>
        </p:txBody>
      </p:sp>
      <p:sp>
        <p:nvSpPr>
          <p:cNvPr id="259" name="Rectangle 258"/>
          <p:cNvSpPr/>
          <p:nvPr/>
        </p:nvSpPr>
        <p:spPr>
          <a:xfrm>
            <a:off x="6465060" y="1852895"/>
            <a:ext cx="1711800" cy="715680"/>
          </a:xfrm>
          <a:prstGeom prst="rect">
            <a:avLst/>
          </a:prstGeom>
          <a:solidFill>
            <a:srgbClr val="000000">
              <a:alpha val="44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NL"/>
          </a:p>
        </p:txBody>
      </p:sp>
      <p:sp>
        <p:nvSpPr>
          <p:cNvPr id="260" name="Rectangle 259"/>
          <p:cNvSpPr/>
          <p:nvPr/>
        </p:nvSpPr>
        <p:spPr>
          <a:xfrm>
            <a:off x="6458343" y="1097125"/>
            <a:ext cx="1711800" cy="715680"/>
          </a:xfrm>
          <a:prstGeom prst="rect">
            <a:avLst/>
          </a:prstGeom>
          <a:solidFill>
            <a:srgbClr val="000000">
              <a:alpha val="44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NL"/>
          </a:p>
        </p:txBody>
      </p:sp>
      <p:sp>
        <p:nvSpPr>
          <p:cNvPr id="261" name="Rectangle 260"/>
          <p:cNvSpPr/>
          <p:nvPr/>
        </p:nvSpPr>
        <p:spPr>
          <a:xfrm>
            <a:off x="6461084" y="341370"/>
            <a:ext cx="1711800" cy="715680"/>
          </a:xfrm>
          <a:prstGeom prst="rect">
            <a:avLst/>
          </a:prstGeom>
          <a:solidFill>
            <a:srgbClr val="000000">
              <a:alpha val="44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NL"/>
          </a:p>
        </p:txBody>
      </p:sp>
      <p:pic>
        <p:nvPicPr>
          <p:cNvPr id="262" name="Picture 261"/>
          <p:cNvPicPr/>
          <p:nvPr/>
        </p:nvPicPr>
        <p:blipFill>
          <a:blip r:embed="rId4"/>
          <a:srcRect l="39722" t="3926" r="33007" b="74126"/>
          <a:stretch/>
        </p:blipFill>
        <p:spPr>
          <a:xfrm>
            <a:off x="5033520" y="650160"/>
            <a:ext cx="1129680" cy="1128240"/>
          </a:xfrm>
          <a:prstGeom prst="rect">
            <a:avLst/>
          </a:prstGeom>
          <a:ln w="0">
            <a:noFill/>
          </a:ln>
        </p:spPr>
      </p:pic>
      <p:pic>
        <p:nvPicPr>
          <p:cNvPr id="263" name="Picture 262"/>
          <p:cNvPicPr/>
          <p:nvPr/>
        </p:nvPicPr>
        <p:blipFill>
          <a:blip r:embed="rId5"/>
          <a:srcRect l="62342" t="63126" r="19166" b="6010"/>
          <a:stretch/>
        </p:blipFill>
        <p:spPr>
          <a:xfrm>
            <a:off x="3198960" y="1380240"/>
            <a:ext cx="1135800" cy="1143000"/>
          </a:xfrm>
          <a:prstGeom prst="rect">
            <a:avLst/>
          </a:prstGeom>
          <a:ln w="0">
            <a:noFill/>
          </a:ln>
        </p:spPr>
      </p:pic>
      <p:pic>
        <p:nvPicPr>
          <p:cNvPr id="264" name="Picture 263"/>
          <p:cNvPicPr/>
          <p:nvPr/>
        </p:nvPicPr>
        <p:blipFill>
          <a:blip r:embed="rId6"/>
          <a:srcRect l="12715" t="1439" r="17518" b="12036"/>
          <a:stretch/>
        </p:blipFill>
        <p:spPr>
          <a:xfrm>
            <a:off x="6725520" y="1341360"/>
            <a:ext cx="1190880" cy="1186560"/>
          </a:xfrm>
          <a:prstGeom prst="rect">
            <a:avLst/>
          </a:prstGeom>
          <a:ln w="0">
            <a:noFill/>
          </a:ln>
        </p:spPr>
      </p:pic>
      <p:sp>
        <p:nvSpPr>
          <p:cNvPr id="265" name="TextBox 264"/>
          <p:cNvSpPr txBox="1"/>
          <p:nvPr/>
        </p:nvSpPr>
        <p:spPr>
          <a:xfrm>
            <a:off x="6698880" y="1316520"/>
            <a:ext cx="442800" cy="2048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800" b="0" strike="noStrike" spc="-1">
                <a:solidFill>
                  <a:srgbClr val="FFFFFF"/>
                </a:solidFill>
                <a:latin typeface="Arial"/>
              </a:rPr>
              <a:t>Sz 98</a:t>
            </a:r>
            <a:endParaRPr lang="en-US" sz="800" b="0" strike="noStrike" spc="-1">
              <a:latin typeface="Arial"/>
            </a:endParaRPr>
          </a:p>
        </p:txBody>
      </p:sp>
      <p:sp>
        <p:nvSpPr>
          <p:cNvPr id="266" name="TextBox 265"/>
          <p:cNvSpPr txBox="1"/>
          <p:nvPr/>
        </p:nvSpPr>
        <p:spPr>
          <a:xfrm>
            <a:off x="4807080" y="4194360"/>
            <a:ext cx="3905280" cy="689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buNone/>
            </a:pPr>
            <a:r>
              <a:rPr lang="en-US" sz="1400" b="1" strike="noStrike" spc="-1">
                <a:solidFill>
                  <a:srgbClr val="FF8000"/>
                </a:solidFill>
                <a:latin typeface="Arial"/>
              </a:rPr>
              <a:t>Massive and structured disks also showing </a:t>
            </a:r>
            <a:br>
              <a:rPr sz="1400"/>
            </a:br>
            <a:r>
              <a:rPr lang="en-US" sz="1400" b="1" strike="noStrike" spc="-1">
                <a:solidFill>
                  <a:srgbClr val="FF8000"/>
                </a:solidFill>
                <a:latin typeface="Arial"/>
              </a:rPr>
              <a:t>enhanced cold H</a:t>
            </a:r>
            <a:r>
              <a:rPr lang="en-US" sz="1400" b="1" strike="noStrike" spc="-1" baseline="-8000">
                <a:solidFill>
                  <a:srgbClr val="FF8000"/>
                </a:solidFill>
                <a:latin typeface="Arial"/>
              </a:rPr>
              <a:t>2</a:t>
            </a:r>
            <a:r>
              <a:rPr lang="en-US" sz="1400" b="1" strike="noStrike" spc="-1">
                <a:solidFill>
                  <a:srgbClr val="FF8000"/>
                </a:solidFill>
                <a:latin typeface="Arial"/>
              </a:rPr>
              <a:t>O?!</a:t>
            </a:r>
            <a:endParaRPr lang="en-US" sz="1400" b="0" strike="noStrike" spc="-1">
              <a:latin typeface="Arial"/>
            </a:endParaRPr>
          </a:p>
          <a:p>
            <a:pPr algn="ctr">
              <a:buNone/>
            </a:pPr>
            <a:r>
              <a:rPr lang="en-US" sz="1400" b="0" strike="noStrike" spc="-1">
                <a:latin typeface="Arial"/>
              </a:rPr>
              <a:t>→ Leaky dust traps!</a:t>
            </a:r>
          </a:p>
        </p:txBody>
      </p:sp>
      <p:sp>
        <p:nvSpPr>
          <p:cNvPr id="267" name="TextBox 266"/>
          <p:cNvSpPr txBox="1"/>
          <p:nvPr/>
        </p:nvSpPr>
        <p:spPr>
          <a:xfrm>
            <a:off x="3018600" y="4831200"/>
            <a:ext cx="1619280" cy="2322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000" b="0" i="1" strike="noStrike" spc="-1" dirty="0">
                <a:latin typeface="Arial"/>
                <a:ea typeface="Arial"/>
              </a:rPr>
              <a:t>Temmink et al. (in prep.)</a:t>
            </a:r>
            <a:endParaRPr lang="en-US" sz="1000" b="0" strike="noStrike" spc="-1" dirty="0">
              <a:latin typeface="Arial"/>
            </a:endParaRPr>
          </a:p>
        </p:txBody>
      </p:sp>
      <p:sp>
        <p:nvSpPr>
          <p:cNvPr id="268" name="TextBox 267"/>
          <p:cNvSpPr txBox="1"/>
          <p:nvPr/>
        </p:nvSpPr>
        <p:spPr>
          <a:xfrm>
            <a:off x="8093160" y="1882440"/>
            <a:ext cx="1139400" cy="433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800" b="0" i="1" strike="noStrike" spc="-1" dirty="0">
                <a:latin typeface="Arial"/>
              </a:rPr>
              <a:t>Huang et al. (2016)</a:t>
            </a:r>
            <a:endParaRPr lang="en-US" sz="800" b="0" strike="noStrike" spc="-1" dirty="0">
              <a:latin typeface="Arial"/>
            </a:endParaRPr>
          </a:p>
          <a:p>
            <a:r>
              <a:rPr lang="en-US" sz="800" b="0" i="1" strike="noStrike" spc="-1" dirty="0">
                <a:latin typeface="Arial"/>
              </a:rPr>
              <a:t>Gasman et al. (2023)</a:t>
            </a:r>
            <a:endParaRPr lang="en-US" sz="800" b="0" strike="noStrike" spc="-1" dirty="0">
              <a:latin typeface="Arial"/>
            </a:endParaRPr>
          </a:p>
          <a:p>
            <a:r>
              <a:rPr lang="en-US" sz="800" b="0" i="1" strike="noStrike" spc="-1" dirty="0" err="1">
                <a:latin typeface="Arial"/>
              </a:rPr>
              <a:t>Curone</a:t>
            </a:r>
            <a:r>
              <a:rPr lang="en-US" sz="800" b="0" i="1" strike="noStrike" spc="-1" dirty="0">
                <a:latin typeface="Arial"/>
              </a:rPr>
              <a:t> et al. (2026)</a:t>
            </a:r>
            <a:endParaRPr lang="en-US" sz="800" b="0" strike="noStrike" spc="-1" dirty="0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2E17B841-A03A-49DC-9D36-3D45C09B575F}" type="slidenum">
              <a:rPr/>
              <a:t>11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8B2424-F4EB-D2FB-A993-C87DBF76B7FD}"/>
              </a:ext>
            </a:extLst>
          </p:cNvPr>
          <p:cNvSpPr txBox="1"/>
          <p:nvPr/>
        </p:nvSpPr>
        <p:spPr>
          <a:xfrm>
            <a:off x="5740634" y="4838155"/>
            <a:ext cx="2083991" cy="433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800" i="1" spc="-1" dirty="0">
                <a:latin typeface="Arial"/>
              </a:rPr>
              <a:t>Perotti et al. (2023), Gasman et al. (2025)</a:t>
            </a:r>
            <a:endParaRPr lang="en-US" sz="8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7070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3000" b="1" strike="noStrike" spc="-1" dirty="0">
                <a:solidFill>
                  <a:srgbClr val="EF6C00"/>
                </a:solidFill>
                <a:latin typeface="PT Sans Narrow"/>
                <a:ea typeface="PT Sans Narrow"/>
              </a:rPr>
              <a:t>Take-away messages</a:t>
            </a:r>
            <a:endParaRPr lang="en-US" sz="3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1" name="TextBox 270"/>
          <p:cNvSpPr txBox="1"/>
          <p:nvPr/>
        </p:nvSpPr>
        <p:spPr>
          <a:xfrm>
            <a:off x="2274840" y="1440"/>
            <a:ext cx="4699080" cy="431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buNone/>
            </a:pPr>
            <a:r>
              <a:rPr lang="en-US" sz="1200" b="1" strike="noStrike" spc="-1">
                <a:latin typeface="Arial"/>
              </a:rPr>
              <a:t>Milou Temmink</a:t>
            </a:r>
            <a:r>
              <a:rPr lang="en-US" sz="1200" b="0" strike="noStrike" spc="-1">
                <a:latin typeface="Arial"/>
              </a:rPr>
              <a:t> – NAC, 13/05/2026 – temmink@strw.leidenuniv.nl </a:t>
            </a:r>
          </a:p>
        </p:txBody>
      </p:sp>
      <p:sp>
        <p:nvSpPr>
          <p:cNvPr id="272" name="TextBox 271"/>
          <p:cNvSpPr txBox="1"/>
          <p:nvPr/>
        </p:nvSpPr>
        <p:spPr>
          <a:xfrm>
            <a:off x="145800" y="1383930"/>
            <a:ext cx="8852040" cy="30472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16000" indent="-216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"/>
            </a:pPr>
            <a:r>
              <a:rPr lang="en-US" sz="1800" b="0" strike="noStrike" spc="-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JWST provides unique opportunities to study inner regions of planet-forming disks</a:t>
            </a:r>
          </a:p>
          <a:p>
            <a:pPr marL="216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"/>
            </a:pPr>
            <a:r>
              <a:rPr lang="en-US" sz="1800" b="0" strike="noStrike" spc="-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can trace the strengths of different H</a:t>
            </a:r>
            <a:r>
              <a:rPr lang="en-US" sz="1800" b="0" strike="noStrike" spc="-1" baseline="-8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en-US" sz="1800" b="0" strike="noStrike" spc="-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reservoirs</a:t>
            </a:r>
          </a:p>
          <a:p>
            <a:pPr marL="432000" lvl="1" indent="-216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"/>
            </a:pPr>
            <a:r>
              <a:rPr lang="en-US" sz="1400" b="0" strike="noStrike" spc="-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Cold H</a:t>
            </a:r>
            <a:r>
              <a:rPr lang="en-US" sz="1400" b="0" strike="noStrike" spc="-1" baseline="-8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en-US" sz="1400" b="0" strike="noStrike" spc="-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best traced at ~24 </a:t>
            </a:r>
            <a:r>
              <a:rPr lang="en-US" sz="1400" b="0" strike="noStrike" spc="-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μm</a:t>
            </a:r>
            <a:endParaRPr lang="en-US" sz="1400" b="0" strike="noStrike" spc="-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16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"/>
            </a:pPr>
            <a:r>
              <a:rPr lang="en-US" sz="1800" b="0" strike="noStrike" spc="-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 all compact disks show enhanced cold H</a:t>
            </a:r>
            <a:r>
              <a:rPr lang="en-US" sz="1800" b="0" strike="noStrike" spc="-1" baseline="-8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en-US" sz="1800" b="0" strike="noStrike" spc="-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due to efficient radial drift</a:t>
            </a:r>
            <a:endParaRPr lang="en-US" spc="-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32000" lvl="1" indent="-216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"/>
            </a:pPr>
            <a:r>
              <a:rPr lang="en-US" sz="1400" b="0" strike="noStrike" spc="-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Hidden (not-leaky) substructures? Disks born small?</a:t>
            </a:r>
          </a:p>
          <a:p>
            <a:pPr marL="216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"/>
            </a:pPr>
            <a:r>
              <a:rPr lang="en-US" sz="1800" b="0" strike="noStrike" spc="-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Large and structured disks also show enhanced cold H</a:t>
            </a:r>
            <a:r>
              <a:rPr lang="en-US" sz="1800" b="0" strike="noStrike" spc="-1" baseline="-8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en-US" sz="1800" b="0" strike="noStrike" spc="-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</a:t>
            </a:r>
          </a:p>
          <a:p>
            <a:pPr marL="432000" lvl="1" indent="-216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"/>
            </a:pPr>
            <a:r>
              <a:rPr lang="en-US" sz="1400" b="0" strike="noStrike" spc="-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Leaky dust traps?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E0FAF40D-621E-4C03-8C82-9C96CB880327}" type="slidenum">
              <a:rPr/>
              <a:t>12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E7B002-D927-FB91-1C09-4386BD7A5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laceHolder 1">
            <a:extLst>
              <a:ext uri="{FF2B5EF4-FFF2-40B4-BE49-F238E27FC236}">
                <a16:creationId xmlns:a16="http://schemas.microsoft.com/office/drawing/2014/main" id="{FF16A1A9-8A5B-1516-28DD-10A7CD018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1212" y="2218230"/>
            <a:ext cx="4526335" cy="7070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4000" b="1" strike="noStrike" spc="-1" dirty="0">
                <a:solidFill>
                  <a:srgbClr val="EF6C00"/>
                </a:solidFill>
                <a:latin typeface="PT Sans Narrow"/>
                <a:ea typeface="PT Sans Narrow"/>
              </a:rPr>
              <a:t>Supplementary Slides</a:t>
            </a:r>
            <a:endParaRPr lang="en-US" sz="4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1" name="TextBox 270">
            <a:extLst>
              <a:ext uri="{FF2B5EF4-FFF2-40B4-BE49-F238E27FC236}">
                <a16:creationId xmlns:a16="http://schemas.microsoft.com/office/drawing/2014/main" id="{EA9C38F3-4F71-0144-BF7E-52AD1E66D2A3}"/>
              </a:ext>
            </a:extLst>
          </p:cNvPr>
          <p:cNvSpPr txBox="1"/>
          <p:nvPr/>
        </p:nvSpPr>
        <p:spPr>
          <a:xfrm>
            <a:off x="2274840" y="1440"/>
            <a:ext cx="4699080" cy="431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buNone/>
            </a:pPr>
            <a:r>
              <a:rPr lang="en-US" sz="1200" b="1" strike="noStrike" spc="-1">
                <a:latin typeface="Arial"/>
              </a:rPr>
              <a:t>Milou Temmink</a:t>
            </a:r>
            <a:r>
              <a:rPr lang="en-US" sz="1200" b="0" strike="noStrike" spc="-1">
                <a:latin typeface="Arial"/>
              </a:rPr>
              <a:t> – NAC, 13/05/2026 – temmink@strw.leidenuniv.nl </a:t>
            </a:r>
          </a:p>
        </p:txBody>
      </p:sp>
      <p:sp>
        <p:nvSpPr>
          <p:cNvPr id="3" name="PlaceHolder 2">
            <a:extLst>
              <a:ext uri="{FF2B5EF4-FFF2-40B4-BE49-F238E27FC236}">
                <a16:creationId xmlns:a16="http://schemas.microsoft.com/office/drawing/2014/main" id="{1B219085-4EAD-C2B2-C5F0-3EAFE0867BCA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E0FAF40D-621E-4C03-8C82-9C96CB880327}" type="slidenum">
              <a:rPr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95697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7070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3000" b="1" strike="noStrike" spc="-1">
                <a:solidFill>
                  <a:srgbClr val="EF6C00"/>
                </a:solidFill>
                <a:latin typeface="PT Sans Narrow"/>
                <a:ea typeface="PT Sans Narrow"/>
              </a:rPr>
              <a:t>Supplement #1 – LTE slab models</a:t>
            </a:r>
            <a:endParaRPr lang="en-US" sz="3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7" name="TextBox 276"/>
          <p:cNvSpPr txBox="1"/>
          <p:nvPr/>
        </p:nvSpPr>
        <p:spPr>
          <a:xfrm>
            <a:off x="2274840" y="1440"/>
            <a:ext cx="4699080" cy="431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buNone/>
            </a:pPr>
            <a:r>
              <a:rPr lang="en-US" sz="1200" b="1" strike="noStrike" spc="-1">
                <a:latin typeface="Arial"/>
              </a:rPr>
              <a:t>Milou Temmink</a:t>
            </a:r>
            <a:r>
              <a:rPr lang="en-US" sz="1200" b="0" strike="noStrike" spc="-1">
                <a:latin typeface="Arial"/>
              </a:rPr>
              <a:t> – NAC, 13/05/2026 – temmink@strw.leidenuniv.nl </a:t>
            </a:r>
          </a:p>
        </p:txBody>
      </p:sp>
      <p:grpSp>
        <p:nvGrpSpPr>
          <p:cNvPr id="278" name="Group 277"/>
          <p:cNvGrpSpPr/>
          <p:nvPr/>
        </p:nvGrpSpPr>
        <p:grpSpPr>
          <a:xfrm>
            <a:off x="5120280" y="1767960"/>
            <a:ext cx="3012840" cy="1781640"/>
            <a:chOff x="5120280" y="1767960"/>
            <a:chExt cx="3012840" cy="1781640"/>
          </a:xfrm>
        </p:grpSpPr>
        <p:sp>
          <p:nvSpPr>
            <p:cNvPr id="279" name="Oval 278"/>
            <p:cNvSpPr/>
            <p:nvPr/>
          </p:nvSpPr>
          <p:spPr>
            <a:xfrm>
              <a:off x="5120280" y="1767960"/>
              <a:ext cx="3010320" cy="809640"/>
            </a:xfrm>
            <a:prstGeom prst="ellipse">
              <a:avLst/>
            </a:prstGeom>
            <a:noFill/>
            <a:ln w="38160">
              <a:solidFill>
                <a:srgbClr val="FF8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NL"/>
            </a:p>
          </p:txBody>
        </p:sp>
        <p:sp>
          <p:nvSpPr>
            <p:cNvPr id="280" name="Oval 279"/>
            <p:cNvSpPr/>
            <p:nvPr/>
          </p:nvSpPr>
          <p:spPr>
            <a:xfrm>
              <a:off x="5120640" y="2739960"/>
              <a:ext cx="3010320" cy="809640"/>
            </a:xfrm>
            <a:prstGeom prst="ellipse">
              <a:avLst/>
            </a:prstGeom>
            <a:noFill/>
            <a:ln w="38160">
              <a:solidFill>
                <a:srgbClr val="FF8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NL"/>
            </a:p>
          </p:txBody>
        </p:sp>
        <p:sp>
          <p:nvSpPr>
            <p:cNvPr id="281" name="Straight Connector 280"/>
            <p:cNvSpPr/>
            <p:nvPr/>
          </p:nvSpPr>
          <p:spPr>
            <a:xfrm>
              <a:off x="8133120" y="2163240"/>
              <a:ext cx="0" cy="973080"/>
            </a:xfrm>
            <a:prstGeom prst="line">
              <a:avLst/>
            </a:prstGeom>
            <a:ln w="38160">
              <a:solidFill>
                <a:srgbClr val="FF8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NL"/>
            </a:p>
          </p:txBody>
        </p:sp>
        <p:sp>
          <p:nvSpPr>
            <p:cNvPr id="282" name="Straight Connector 281"/>
            <p:cNvSpPr/>
            <p:nvPr/>
          </p:nvSpPr>
          <p:spPr>
            <a:xfrm>
              <a:off x="5121360" y="2160360"/>
              <a:ext cx="0" cy="973080"/>
            </a:xfrm>
            <a:prstGeom prst="line">
              <a:avLst/>
            </a:prstGeom>
            <a:ln w="38160">
              <a:solidFill>
                <a:srgbClr val="FF8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NL"/>
            </a:p>
          </p:txBody>
        </p:sp>
        <p:sp>
          <p:nvSpPr>
            <p:cNvPr id="283" name="Rectangle 282"/>
            <p:cNvSpPr/>
            <p:nvPr/>
          </p:nvSpPr>
          <p:spPr>
            <a:xfrm>
              <a:off x="5142960" y="2680560"/>
              <a:ext cx="2970000" cy="469440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NL"/>
            </a:p>
          </p:txBody>
        </p:sp>
      </p:grpSp>
      <p:sp>
        <p:nvSpPr>
          <p:cNvPr id="284" name="Straight Connector 283"/>
          <p:cNvSpPr/>
          <p:nvPr/>
        </p:nvSpPr>
        <p:spPr>
          <a:xfrm flipV="1">
            <a:off x="8416080" y="2163600"/>
            <a:ext cx="0" cy="972720"/>
          </a:xfrm>
          <a:prstGeom prst="line">
            <a:avLst/>
          </a:prstGeom>
          <a:ln w="1908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NL"/>
          </a:p>
        </p:txBody>
      </p:sp>
      <p:sp>
        <p:nvSpPr>
          <p:cNvPr id="285" name="Straight Connector 284"/>
          <p:cNvSpPr/>
          <p:nvPr/>
        </p:nvSpPr>
        <p:spPr>
          <a:xfrm>
            <a:off x="8416080" y="2168640"/>
            <a:ext cx="0" cy="972720"/>
          </a:xfrm>
          <a:prstGeom prst="line">
            <a:avLst/>
          </a:prstGeom>
          <a:ln w="1908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NL"/>
          </a:p>
        </p:txBody>
      </p:sp>
      <p:sp>
        <p:nvSpPr>
          <p:cNvPr id="286" name="Straight Connector 285"/>
          <p:cNvSpPr/>
          <p:nvPr/>
        </p:nvSpPr>
        <p:spPr>
          <a:xfrm>
            <a:off x="6643800" y="2156760"/>
            <a:ext cx="1483200" cy="3240"/>
          </a:xfrm>
          <a:prstGeom prst="line">
            <a:avLst/>
          </a:prstGeom>
          <a:ln w="1908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NL"/>
          </a:p>
        </p:txBody>
      </p:sp>
      <p:sp>
        <p:nvSpPr>
          <p:cNvPr id="287" name="TextBox 286"/>
          <p:cNvSpPr txBox="1"/>
          <p:nvPr/>
        </p:nvSpPr>
        <p:spPr>
          <a:xfrm>
            <a:off x="8457120" y="2479680"/>
            <a:ext cx="345240" cy="34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800" b="1" i="1" strike="noStrike" spc="-1">
                <a:latin typeface="Arial"/>
              </a:rPr>
              <a:t>N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288" name="TextBox 287"/>
          <p:cNvSpPr txBox="1"/>
          <p:nvPr/>
        </p:nvSpPr>
        <p:spPr>
          <a:xfrm>
            <a:off x="6943680" y="1806120"/>
            <a:ext cx="535680" cy="34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800" b="1" i="1" strike="noStrike" spc="-1">
                <a:latin typeface="Arial"/>
              </a:rPr>
              <a:t>R</a:t>
            </a:r>
            <a:r>
              <a:rPr lang="en-US" sz="1800" b="1" strike="noStrike" spc="-1" baseline="-8000">
                <a:latin typeface="Arial"/>
              </a:rPr>
              <a:t>em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289" name="TextBox 288"/>
          <p:cNvSpPr txBox="1"/>
          <p:nvPr/>
        </p:nvSpPr>
        <p:spPr>
          <a:xfrm>
            <a:off x="6456960" y="2830320"/>
            <a:ext cx="320760" cy="34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800" b="1" i="1" strike="noStrike" spc="-1">
                <a:latin typeface="Arial"/>
              </a:rPr>
              <a:t>T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290" name="TextBox 289"/>
          <p:cNvSpPr txBox="1"/>
          <p:nvPr/>
        </p:nvSpPr>
        <p:spPr>
          <a:xfrm>
            <a:off x="333360" y="1238400"/>
            <a:ext cx="5595480" cy="12794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800" b="0" strike="noStrike" spc="-1">
                <a:latin typeface="Arial"/>
              </a:rPr>
              <a:t>Molecular excitation, we can model a spectrum using: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"/>
            </a:pPr>
            <a:r>
              <a:rPr lang="en-US" sz="1600" b="0" strike="noStrike" spc="-1">
                <a:latin typeface="Arial"/>
              </a:rPr>
              <a:t>Column density (</a:t>
            </a:r>
            <a:r>
              <a:rPr lang="en-US" sz="1600" b="0" i="1" strike="noStrike" spc="-1">
                <a:latin typeface="Arial"/>
              </a:rPr>
              <a:t>N</a:t>
            </a:r>
            <a:r>
              <a:rPr lang="en-US" sz="1600" b="0" strike="noStrike" spc="-1">
                <a:latin typeface="Arial"/>
              </a:rPr>
              <a:t> in cm</a:t>
            </a:r>
            <a:r>
              <a:rPr lang="en-US" sz="1600" b="0" strike="noStrike" spc="-1" baseline="33000">
                <a:latin typeface="Arial"/>
              </a:rPr>
              <a:t>-2</a:t>
            </a:r>
            <a:r>
              <a:rPr lang="en-US" sz="1600" b="0" strike="noStrike" spc="-1">
                <a:latin typeface="Arial"/>
              </a:rPr>
              <a:t>)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"/>
            </a:pPr>
            <a:r>
              <a:rPr lang="en-US" sz="1600" b="0" strike="noStrike" spc="-1">
                <a:latin typeface="Arial"/>
              </a:rPr>
              <a:t>Temperature (</a:t>
            </a:r>
            <a:r>
              <a:rPr lang="en-US" sz="1600" b="0" i="1" strike="noStrike" spc="-1">
                <a:latin typeface="Arial"/>
              </a:rPr>
              <a:t>T</a:t>
            </a:r>
            <a:r>
              <a:rPr lang="en-US" sz="1600" b="0" strike="noStrike" spc="-1">
                <a:latin typeface="Arial"/>
              </a:rPr>
              <a:t> in K)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"/>
            </a:pPr>
            <a:r>
              <a:rPr lang="en-US" sz="1600" b="0" strike="noStrike" spc="-1">
                <a:latin typeface="Arial"/>
              </a:rPr>
              <a:t>Emitting radius (</a:t>
            </a:r>
            <a:r>
              <a:rPr lang="en-US" sz="1600" b="0" i="1" strike="noStrike" spc="-1">
                <a:latin typeface="Arial"/>
              </a:rPr>
              <a:t>R</a:t>
            </a:r>
            <a:r>
              <a:rPr lang="en-US" sz="1600" b="0" strike="noStrike" spc="-1" baseline="-8000">
                <a:latin typeface="Arial"/>
              </a:rPr>
              <a:t>em</a:t>
            </a:r>
            <a:r>
              <a:rPr lang="en-US" sz="1600" b="0" strike="noStrike" spc="-1">
                <a:latin typeface="Arial"/>
              </a:rPr>
              <a:t> in au)</a:t>
            </a:r>
          </a:p>
          <a:p>
            <a:endParaRPr lang="en-US" sz="1800" b="0" strike="noStrike" spc="-1">
              <a:latin typeface="Arial"/>
            </a:endParaRPr>
          </a:p>
        </p:txBody>
      </p:sp>
      <p:pic>
        <p:nvPicPr>
          <p:cNvPr id="291" name="Picture 290"/>
          <p:cNvPicPr/>
          <p:nvPr/>
        </p:nvPicPr>
        <p:blipFill>
          <a:blip r:embed="rId2"/>
          <a:stretch/>
        </p:blipFill>
        <p:spPr>
          <a:xfrm>
            <a:off x="837720" y="1009800"/>
            <a:ext cx="3972600" cy="397152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AE609711-1841-44C3-8161-B7151DA9D245}" type="slidenum">
              <a:rPr/>
              <a:t>14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Oval 291"/>
          <p:cNvSpPr/>
          <p:nvPr/>
        </p:nvSpPr>
        <p:spPr>
          <a:xfrm>
            <a:off x="5739120" y="1909800"/>
            <a:ext cx="2700000" cy="2700000"/>
          </a:xfrm>
          <a:prstGeom prst="ellipse">
            <a:avLst/>
          </a:prstGeom>
          <a:solidFill>
            <a:srgbClr val="729FCF"/>
          </a:solidFill>
          <a:ln w="291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NL"/>
          </a:p>
        </p:txBody>
      </p:sp>
      <p:sp>
        <p:nvSpPr>
          <p:cNvPr id="293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7070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3000" b="1" strike="noStrike" spc="-1">
                <a:solidFill>
                  <a:srgbClr val="EF6C00"/>
                </a:solidFill>
                <a:latin typeface="PT Sans Narrow"/>
                <a:ea typeface="PT Sans Narrow"/>
              </a:rPr>
              <a:t>Supplement #2 – Slab model analysis</a:t>
            </a:r>
            <a:endParaRPr lang="en-US" sz="3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" name="TextBox 293"/>
          <p:cNvSpPr txBox="1"/>
          <p:nvPr/>
        </p:nvSpPr>
        <p:spPr>
          <a:xfrm>
            <a:off x="2274840" y="1440"/>
            <a:ext cx="4699080" cy="431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buNone/>
            </a:pPr>
            <a:r>
              <a:rPr lang="en-US" sz="1200" b="1" strike="noStrike" spc="-1">
                <a:latin typeface="Arial"/>
              </a:rPr>
              <a:t>Milou Temmink</a:t>
            </a:r>
            <a:r>
              <a:rPr lang="en-US" sz="1200" b="0" strike="noStrike" spc="-1">
                <a:latin typeface="Arial"/>
              </a:rPr>
              <a:t> – NAC, 13/05/2026 – temmink@strw.leidenuniv.nl </a:t>
            </a:r>
          </a:p>
        </p:txBody>
      </p:sp>
      <p:sp>
        <p:nvSpPr>
          <p:cNvPr id="295" name="TextBox 294"/>
          <p:cNvSpPr txBox="1"/>
          <p:nvPr/>
        </p:nvSpPr>
        <p:spPr>
          <a:xfrm>
            <a:off x="333360" y="1238400"/>
            <a:ext cx="8279280" cy="2649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pc="-1" dirty="0"/>
              <a:t>Different approaches to investigate the different reservoirs:</a:t>
            </a:r>
          </a:p>
          <a:p>
            <a:endParaRPr lang="en-US" spc="-1" dirty="0"/>
          </a:p>
          <a:p>
            <a:r>
              <a:rPr lang="en-US" spc="-1" dirty="0"/>
              <a:t>(1) – Multiple components </a:t>
            </a:r>
            <a:r>
              <a:rPr lang="en-US" sz="1200" i="1" spc="-1" dirty="0"/>
              <a:t>(2 or 3 slabs)</a:t>
            </a:r>
            <a:endParaRPr lang="en-US" sz="1200" spc="-1" dirty="0"/>
          </a:p>
          <a:p>
            <a:endParaRPr lang="en-US" spc="-1" dirty="0"/>
          </a:p>
          <a:p>
            <a:r>
              <a:rPr lang="en-US" spc="-1" dirty="0"/>
              <a:t>(2) – Profile fitting </a:t>
            </a:r>
            <a:r>
              <a:rPr lang="en-US" sz="1200" i="1" spc="-1" dirty="0"/>
              <a:t>(~50 slab models)</a:t>
            </a:r>
            <a:endParaRPr lang="en-US" sz="1200" spc="-1" dirty="0"/>
          </a:p>
          <a:p>
            <a:r>
              <a:rPr lang="en-US" spc="-1" dirty="0"/>
              <a:t>		</a:t>
            </a:r>
          </a:p>
          <a:p>
            <a:r>
              <a:rPr lang="en-US" spc="-1" dirty="0"/>
              <a:t>	→ Temperature</a:t>
            </a:r>
            <a:r>
              <a:rPr lang="en-US" i="1" spc="-1" dirty="0"/>
              <a:t>, T(R)</a:t>
            </a:r>
            <a:r>
              <a:rPr lang="en-US" spc="-1" dirty="0"/>
              <a:t>: 	Power law</a:t>
            </a:r>
          </a:p>
          <a:p>
            <a:r>
              <a:rPr lang="en-US" spc="-1" dirty="0"/>
              <a:t>	→ Column density, </a:t>
            </a:r>
            <a:r>
              <a:rPr lang="en-US" i="1" spc="-1" dirty="0"/>
              <a:t>N(R)</a:t>
            </a:r>
            <a:r>
              <a:rPr lang="en-US" spc="-1" dirty="0"/>
              <a:t>:	Power law,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				J</a:t>
            </a:r>
            <a:r>
              <a:rPr lang="en-US" spc="-1" dirty="0"/>
              <a:t>ump abundance,</a:t>
            </a:r>
          </a:p>
          <a:p>
            <a:r>
              <a:rPr lang="en-US" spc="-1" dirty="0"/>
              <a:t>				Parabola in log space</a:t>
            </a:r>
          </a:p>
        </p:txBody>
      </p:sp>
      <p:sp>
        <p:nvSpPr>
          <p:cNvPr id="296" name="Oval 295"/>
          <p:cNvSpPr/>
          <p:nvPr/>
        </p:nvSpPr>
        <p:spPr>
          <a:xfrm>
            <a:off x="6208560" y="2333880"/>
            <a:ext cx="1800000" cy="1800000"/>
          </a:xfrm>
          <a:prstGeom prst="ellipse">
            <a:avLst/>
          </a:prstGeom>
          <a:solidFill>
            <a:srgbClr val="B4C7DC"/>
          </a:solidFill>
          <a:ln w="291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NL"/>
          </a:p>
        </p:txBody>
      </p:sp>
      <p:sp>
        <p:nvSpPr>
          <p:cNvPr id="297" name="Oval 296"/>
          <p:cNvSpPr/>
          <p:nvPr/>
        </p:nvSpPr>
        <p:spPr>
          <a:xfrm>
            <a:off x="6620040" y="2743200"/>
            <a:ext cx="971640" cy="972000"/>
          </a:xfrm>
          <a:prstGeom prst="ellipse">
            <a:avLst/>
          </a:prstGeom>
          <a:solidFill>
            <a:srgbClr val="FF3838"/>
          </a:solidFill>
          <a:ln w="291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NL"/>
          </a:p>
        </p:txBody>
      </p:sp>
      <p:pic>
        <p:nvPicPr>
          <p:cNvPr id="298" name="Picture 297"/>
          <p:cNvPicPr/>
          <p:nvPr/>
        </p:nvPicPr>
        <p:blipFill>
          <a:blip r:embed="rId3"/>
          <a:stretch/>
        </p:blipFill>
        <p:spPr>
          <a:xfrm>
            <a:off x="1501920" y="0"/>
            <a:ext cx="6120720" cy="514332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5DD0CFA5-EA36-4587-B0AA-A986E29E7205}" type="slidenum">
              <a:rPr/>
              <a:t>15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/>
          </p:nvPr>
        </p:nvSpPr>
        <p:spPr>
          <a:xfrm>
            <a:off x="6763860" y="1028880"/>
            <a:ext cx="1982880" cy="9399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lstStyle/>
          <a:p>
            <a:pPr>
              <a:lnSpc>
                <a:spcPct val="115000"/>
              </a:lnSpc>
              <a:buNone/>
            </a:pPr>
            <a:r>
              <a:rPr lang="en-US" sz="1600" b="0" strike="noStrike" spc="-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~99% mass</a:t>
            </a:r>
            <a:r>
              <a:rPr lang="en-US" sz="1600" spc="-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n-US" sz="1600" b="0" strike="noStrike" spc="-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→ gas</a:t>
            </a:r>
            <a:endParaRPr lang="en-US" sz="1600" spc="-1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5000"/>
              </a:lnSpc>
              <a:buNone/>
            </a:pPr>
            <a:r>
              <a:rPr lang="en-US" sz="1600" b="0" strike="noStrike" spc="-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~1% mass</a:t>
            </a:r>
            <a:r>
              <a:rPr lang="en-US" sz="1600" spc="-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</a:t>
            </a:r>
            <a:r>
              <a:rPr lang="en-US" sz="1600" b="0" strike="noStrike" spc="-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→ dust</a:t>
            </a:r>
          </a:p>
        </p:txBody>
      </p:sp>
      <p:sp>
        <p:nvSpPr>
          <p:cNvPr id="140" name="PlaceHolder 2"/>
          <p:cNvSpPr>
            <a:spLocks noGrp="1"/>
          </p:cNvSpPr>
          <p:nvPr>
            <p:ph type="title"/>
          </p:nvPr>
        </p:nvSpPr>
        <p:spPr>
          <a:xfrm>
            <a:off x="312120" y="444960"/>
            <a:ext cx="8520120" cy="7070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3000" b="1" strike="noStrike" spc="-1">
                <a:solidFill>
                  <a:srgbClr val="EF6C00"/>
                </a:solidFill>
                <a:latin typeface="PT Sans Narrow"/>
                <a:ea typeface="PT Sans Narrow"/>
              </a:rPr>
              <a:t>Planet-forming disks</a:t>
            </a:r>
            <a:endParaRPr lang="en-US" sz="3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1" name="Picture 140"/>
          <p:cNvPicPr/>
          <p:nvPr/>
        </p:nvPicPr>
        <p:blipFill>
          <a:blip r:embed="rId3"/>
          <a:stretch/>
        </p:blipFill>
        <p:spPr>
          <a:xfrm>
            <a:off x="318960" y="977760"/>
            <a:ext cx="6069240" cy="4044600"/>
          </a:xfrm>
          <a:prstGeom prst="rect">
            <a:avLst/>
          </a:prstGeom>
          <a:ln w="0">
            <a:noFill/>
          </a:ln>
        </p:spPr>
      </p:pic>
      <p:sp>
        <p:nvSpPr>
          <p:cNvPr id="142" name="PlaceHolder 3"/>
          <p:cNvSpPr>
            <a:spLocks noGrp="1"/>
          </p:cNvSpPr>
          <p:nvPr>
            <p:ph/>
          </p:nvPr>
        </p:nvSpPr>
        <p:spPr>
          <a:xfrm>
            <a:off x="6483240" y="2785680"/>
            <a:ext cx="2544120" cy="10605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lstStyle/>
          <a:p>
            <a:pPr algn="ctr">
              <a:lnSpc>
                <a:spcPct val="115000"/>
              </a:lnSpc>
              <a:buNone/>
            </a:pPr>
            <a:r>
              <a:rPr lang="en-US" sz="16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Varying temperature structure with </a:t>
            </a:r>
            <a:r>
              <a:rPr lang="en-US" sz="1600" b="0" u="sng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radius</a:t>
            </a:r>
            <a:r>
              <a:rPr lang="en-US" sz="16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 and </a:t>
            </a:r>
            <a:r>
              <a:rPr lang="en-US" sz="1600" b="0" u="sng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height</a:t>
            </a:r>
            <a:endParaRPr lang="en-US" sz="1600" b="0" u="sng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2273760" y="360"/>
            <a:ext cx="4699080" cy="431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buNone/>
            </a:pPr>
            <a:r>
              <a:rPr lang="en-US" sz="1200" b="1" strike="noStrike" spc="-1">
                <a:latin typeface="Arial"/>
              </a:rPr>
              <a:t>Milou Temmink</a:t>
            </a:r>
            <a:r>
              <a:rPr lang="en-US" sz="1200" b="0" strike="noStrike" spc="-1">
                <a:latin typeface="Arial"/>
              </a:rPr>
              <a:t> – NAC, 13/05/2026 – temmink@strw.leidenuniv.nl </a:t>
            </a:r>
          </a:p>
        </p:txBody>
      </p:sp>
      <p:sp>
        <p:nvSpPr>
          <p:cNvPr id="144" name="PlaceHolder 4"/>
          <p:cNvSpPr>
            <a:spLocks noGrp="1"/>
          </p:cNvSpPr>
          <p:nvPr>
            <p:ph/>
          </p:nvPr>
        </p:nvSpPr>
        <p:spPr>
          <a:xfrm>
            <a:off x="6577740" y="3846240"/>
            <a:ext cx="2342160" cy="8168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lstStyle/>
          <a:p>
            <a:pPr algn="ctr">
              <a:lnSpc>
                <a:spcPct val="115000"/>
              </a:lnSpc>
              <a:buNone/>
            </a:pPr>
            <a:r>
              <a:rPr lang="en-US" sz="1600" b="0" strike="noStrike" spc="-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Ever evolving systems</a:t>
            </a:r>
            <a:br>
              <a:rPr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600" b="0" strike="noStrike" spc="-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→ i.e., </a:t>
            </a:r>
            <a:r>
              <a:rPr lang="en-US" sz="1600" b="0" u="sng" strike="noStrike" spc="-1" dirty="0">
                <a:solidFill>
                  <a:srgbClr val="000000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radial drift</a:t>
            </a:r>
            <a:endParaRPr lang="en-US" sz="1600" b="0" strike="noStrike" spc="-1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271800" y="4823640"/>
            <a:ext cx="1563120" cy="2048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800" b="0" i="1" strike="noStrike" spc="-1">
                <a:solidFill>
                  <a:srgbClr val="FFFFFF"/>
                </a:solidFill>
                <a:latin typeface="Arial"/>
              </a:rPr>
              <a:t>Image credit: ESO/L. Calçada </a:t>
            </a:r>
            <a:endParaRPr lang="en-US" sz="8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1E8104AF-0020-4574-956A-D566613D4D64}" type="slidenum">
              <a:rPr/>
              <a:t>2</a:t>
            </a:fld>
            <a:endParaRPr/>
          </a:p>
        </p:txBody>
      </p:sp>
      <p:sp>
        <p:nvSpPr>
          <p:cNvPr id="2" name="PlaceHolder 3">
            <a:extLst>
              <a:ext uri="{FF2B5EF4-FFF2-40B4-BE49-F238E27FC236}">
                <a16:creationId xmlns:a16="http://schemas.microsoft.com/office/drawing/2014/main" id="{0C6C2FE2-83CC-8EF8-D757-5D9FE0ADC836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483240" y="1735920"/>
            <a:ext cx="2544120" cy="10605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lstStyle/>
          <a:p>
            <a:pPr algn="ctr">
              <a:lnSpc>
                <a:spcPct val="115000"/>
              </a:lnSpc>
              <a:buNone/>
            </a:pPr>
            <a:r>
              <a:rPr lang="en-US" sz="16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Unique opportunities!</a:t>
            </a:r>
          </a:p>
          <a:p>
            <a:pPr marL="285750" indent="-285750">
              <a:lnSpc>
                <a:spcPct val="115000"/>
              </a:lnSpc>
              <a:buFont typeface="Wingdings" panose="05000000000000000000" pitchFamily="2" charset="2"/>
              <a:buChar char="à"/>
            </a:pPr>
            <a:r>
              <a:rPr lang="en-US" sz="1600" spc="-1" dirty="0">
                <a:solidFill>
                  <a:srgbClr val="000000"/>
                </a:solidFill>
                <a:latin typeface="Open Sans"/>
                <a:ea typeface="Open Sans"/>
                <a:sym typeface="Wingdings" panose="05000000000000000000" pitchFamily="2" charset="2"/>
              </a:rPr>
              <a:t>Outer disk - </a:t>
            </a:r>
            <a:r>
              <a:rPr lang="en-US" sz="1600" u="sng" spc="-1" dirty="0">
                <a:solidFill>
                  <a:srgbClr val="000000"/>
                </a:solidFill>
                <a:latin typeface="Open Sans"/>
                <a:ea typeface="Open Sans"/>
                <a:sym typeface="Wingdings" panose="05000000000000000000" pitchFamily="2" charset="2"/>
              </a:rPr>
              <a:t>ALMA</a:t>
            </a:r>
          </a:p>
          <a:p>
            <a:pPr marL="285750" indent="-285750">
              <a:lnSpc>
                <a:spcPct val="115000"/>
              </a:lnSpc>
              <a:buFont typeface="Wingdings" panose="05000000000000000000" pitchFamily="2" charset="2"/>
              <a:buChar char="à"/>
            </a:pPr>
            <a:r>
              <a:rPr lang="en-US" sz="1600" b="0" strike="noStrike" spc="-1" dirty="0">
                <a:solidFill>
                  <a:srgbClr val="000000"/>
                </a:solidFill>
                <a:latin typeface="Open Sans"/>
                <a:ea typeface="Open Sans"/>
                <a:sym typeface="Wingdings" panose="05000000000000000000" pitchFamily="2" charset="2"/>
              </a:rPr>
              <a:t>Inner disk  - </a:t>
            </a:r>
            <a:r>
              <a:rPr lang="en-US" sz="1600" b="0" u="sng" strike="noStrike" spc="-1" dirty="0">
                <a:solidFill>
                  <a:srgbClr val="000000"/>
                </a:solidFill>
                <a:latin typeface="Open Sans"/>
                <a:ea typeface="Open Sans"/>
                <a:sym typeface="Wingdings" panose="05000000000000000000" pitchFamily="2" charset="2"/>
              </a:rPr>
              <a:t>JWST</a:t>
            </a:r>
            <a:endParaRPr lang="en-US" sz="1600" b="0" u="sng" strike="noStrike" spc="-1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0ECD0B2-3FC2-474A-3B4A-ED0587C2D68E}"/>
              </a:ext>
            </a:extLst>
          </p:cNvPr>
          <p:cNvCxnSpPr>
            <a:cxnSpLocks/>
          </p:cNvCxnSpPr>
          <p:nvPr/>
        </p:nvCxnSpPr>
        <p:spPr>
          <a:xfrm flipH="1" flipV="1">
            <a:off x="2497413" y="2455763"/>
            <a:ext cx="654496" cy="23201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C32C651-2F49-2A34-493E-6E9E52ACC9F2}"/>
              </a:ext>
            </a:extLst>
          </p:cNvPr>
          <p:cNvCxnSpPr>
            <a:cxnSpLocks/>
          </p:cNvCxnSpPr>
          <p:nvPr/>
        </p:nvCxnSpPr>
        <p:spPr>
          <a:xfrm>
            <a:off x="4419090" y="3171825"/>
            <a:ext cx="1956690" cy="78982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9E3AAFE-F9FC-9493-8447-4919172479C2}"/>
              </a:ext>
            </a:extLst>
          </p:cNvPr>
          <p:cNvSpPr txBox="1"/>
          <p:nvPr/>
        </p:nvSpPr>
        <p:spPr>
          <a:xfrm>
            <a:off x="2222573" y="2677507"/>
            <a:ext cx="1204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8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JWST (&lt;10 au)</a:t>
            </a:r>
            <a:endParaRPr lang="en-NL" sz="1200" b="1" dirty="0">
              <a:solidFill>
                <a:srgbClr val="FF8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E72CAD-D5CE-B008-8DF7-0437631B10B7}"/>
              </a:ext>
            </a:extLst>
          </p:cNvPr>
          <p:cNvSpPr txBox="1"/>
          <p:nvPr/>
        </p:nvSpPr>
        <p:spPr>
          <a:xfrm>
            <a:off x="5168522" y="3977661"/>
            <a:ext cx="12731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8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ALMA (&gt;10 au)</a:t>
            </a:r>
            <a:endParaRPr lang="en-NL" sz="1200" b="1" dirty="0">
              <a:solidFill>
                <a:srgbClr val="FF8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A9E7A35-B662-EE12-79D3-483C196FCC21}"/>
              </a:ext>
            </a:extLst>
          </p:cNvPr>
          <p:cNvPicPr/>
          <p:nvPr/>
        </p:nvPicPr>
        <p:blipFill>
          <a:blip r:embed="rId4"/>
          <a:srcRect t="14852" b="9520"/>
          <a:stretch/>
        </p:blipFill>
        <p:spPr>
          <a:xfrm>
            <a:off x="408600" y="1718505"/>
            <a:ext cx="5888520" cy="2538000"/>
          </a:xfrm>
          <a:prstGeom prst="rect">
            <a:avLst/>
          </a:prstGeom>
          <a:ln w="0">
            <a:noFill/>
          </a:ln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F269D1FE-D0F9-4C5A-3EBB-3FBA02BC85B1}"/>
              </a:ext>
            </a:extLst>
          </p:cNvPr>
          <p:cNvSpPr/>
          <p:nvPr/>
        </p:nvSpPr>
        <p:spPr>
          <a:xfrm>
            <a:off x="2386800" y="3854520"/>
            <a:ext cx="2095560" cy="0"/>
          </a:xfrm>
          <a:custGeom>
            <a:avLst/>
            <a:gdLst/>
            <a:ahLst/>
            <a:cxnLst/>
            <a:rect l="0" t="0" r="r" b="b"/>
            <a:pathLst>
              <a:path w="5821" fill="none">
                <a:moveTo>
                  <a:pt x="0" y="0"/>
                </a:moveTo>
                <a:lnTo>
                  <a:pt x="5821" y="0"/>
                </a:lnTo>
              </a:path>
            </a:pathLst>
          </a:custGeom>
          <a:ln w="31680">
            <a:solidFill>
              <a:srgbClr val="000000"/>
            </a:solidFill>
            <a:round/>
            <a:tailEnd type="triangle" w="med" len="med"/>
          </a:ln>
        </p:spPr>
        <p:txBody>
          <a:bodyPr/>
          <a:lstStyle/>
          <a:p>
            <a:endParaRPr lang="en-NL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23E7215-7A5A-A943-8B69-ECE2A7B63953}"/>
              </a:ext>
            </a:extLst>
          </p:cNvPr>
          <p:cNvSpPr txBox="1"/>
          <p:nvPr/>
        </p:nvSpPr>
        <p:spPr>
          <a:xfrm>
            <a:off x="2891160" y="3849120"/>
            <a:ext cx="1084320" cy="2901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400" b="0" strike="noStrike" spc="-1" dirty="0">
                <a:latin typeface="Arial"/>
              </a:rPr>
              <a:t>Radius [au]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312120" y="444960"/>
            <a:ext cx="8520120" cy="7070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3000" b="1" strike="noStrike" spc="-1" dirty="0">
                <a:solidFill>
                  <a:srgbClr val="EF6C00"/>
                </a:solidFill>
                <a:latin typeface="PT Sans Narrow"/>
                <a:ea typeface="PT Sans Narrow"/>
              </a:rPr>
              <a:t>Radial drift – A curse or a blessing?</a:t>
            </a:r>
            <a:endParaRPr lang="en-US" sz="3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2273760" y="360"/>
            <a:ext cx="4699080" cy="431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buNone/>
            </a:pPr>
            <a:r>
              <a:rPr lang="en-US" sz="1200" b="1" strike="noStrike" spc="-1">
                <a:latin typeface="Arial"/>
              </a:rPr>
              <a:t>Milou Temmink</a:t>
            </a:r>
            <a:r>
              <a:rPr lang="en-US" sz="1200" b="0" strike="noStrike" spc="-1">
                <a:latin typeface="Arial"/>
              </a:rPr>
              <a:t> – NAC, 13/05/2026 – temmink@strw.leidenuniv.nl </a:t>
            </a:r>
          </a:p>
        </p:txBody>
      </p:sp>
      <p:pic>
        <p:nvPicPr>
          <p:cNvPr id="151" name="Picture 150"/>
          <p:cNvPicPr/>
          <p:nvPr/>
        </p:nvPicPr>
        <p:blipFill>
          <a:blip r:embed="rId3"/>
          <a:stretch/>
        </p:blipFill>
        <p:spPr>
          <a:xfrm>
            <a:off x="1329840" y="1117440"/>
            <a:ext cx="6517080" cy="3714840"/>
          </a:xfrm>
          <a:prstGeom prst="rect">
            <a:avLst/>
          </a:prstGeom>
          <a:ln w="0">
            <a:noFill/>
          </a:ln>
        </p:spPr>
      </p:pic>
      <p:sp>
        <p:nvSpPr>
          <p:cNvPr id="152" name="Oval 151"/>
          <p:cNvSpPr/>
          <p:nvPr/>
        </p:nvSpPr>
        <p:spPr>
          <a:xfrm>
            <a:off x="6588720" y="2286000"/>
            <a:ext cx="108000" cy="108000"/>
          </a:xfrm>
          <a:prstGeom prst="ellipse">
            <a:avLst/>
          </a:prstGeom>
          <a:solidFill>
            <a:srgbClr val="472702"/>
          </a:solidFill>
          <a:ln w="12600">
            <a:solidFill>
              <a:srgbClr val="B4C7D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6120" tIns="102240" rIns="96120" bIns="102240" anchor="ctr">
            <a:noAutofit/>
          </a:bodyPr>
          <a:lstStyle/>
          <a:p>
            <a:pPr algn="ctr">
              <a:buNone/>
            </a:pPr>
            <a:endParaRPr lang="en-US" sz="1800" b="0" strike="noStrike" spc="-1">
              <a:latin typeface="Arial"/>
            </a:endParaRPr>
          </a:p>
          <a:p>
            <a:pPr algn="ctr">
              <a:buNone/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6561000" y="2638440"/>
            <a:ext cx="162000" cy="162000"/>
          </a:xfrm>
          <a:prstGeom prst="ellipse">
            <a:avLst/>
          </a:prstGeom>
          <a:solidFill>
            <a:srgbClr val="472702"/>
          </a:solidFill>
          <a:ln w="19080">
            <a:solidFill>
              <a:srgbClr val="B4C7D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9360" tIns="108720" rIns="99360" bIns="108720" anchor="ctr">
            <a:noAutofit/>
          </a:bodyPr>
          <a:lstStyle/>
          <a:p>
            <a:pPr algn="ctr">
              <a:buNone/>
            </a:pPr>
            <a:endParaRPr lang="en-US" sz="1800" b="0" strike="noStrike" spc="-1">
              <a:latin typeface="Arial"/>
            </a:endParaRPr>
          </a:p>
          <a:p>
            <a:pPr algn="ctr">
              <a:buNone/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6529680" y="3013560"/>
            <a:ext cx="234000" cy="234000"/>
          </a:xfrm>
          <a:prstGeom prst="ellipse">
            <a:avLst/>
          </a:prstGeom>
          <a:solidFill>
            <a:srgbClr val="472702"/>
          </a:solidFill>
          <a:ln w="29160">
            <a:solidFill>
              <a:srgbClr val="B4C7D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4400" tIns="118800" rIns="104400" bIns="118800" anchor="ctr">
            <a:noAutofit/>
          </a:bodyPr>
          <a:lstStyle/>
          <a:p>
            <a:pPr algn="ctr">
              <a:buNone/>
            </a:pPr>
            <a:endParaRPr lang="en-US" sz="1800" b="0" strike="noStrike" spc="-1">
              <a:latin typeface="Arial"/>
            </a:endParaRPr>
          </a:p>
          <a:p>
            <a:pPr algn="ctr">
              <a:buNone/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6506280" y="3498120"/>
            <a:ext cx="288000" cy="288000"/>
          </a:xfrm>
          <a:prstGeom prst="ellipse">
            <a:avLst/>
          </a:prstGeom>
          <a:solidFill>
            <a:srgbClr val="472702"/>
          </a:solidFill>
          <a:ln w="57240">
            <a:solidFill>
              <a:srgbClr val="B4C7D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8440" tIns="146880" rIns="118440" bIns="146880" anchor="ctr">
            <a:noAutofit/>
          </a:bodyPr>
          <a:lstStyle/>
          <a:p>
            <a:pPr algn="ctr">
              <a:buNone/>
            </a:pPr>
            <a:endParaRPr lang="en-US" sz="1800" b="0" strike="noStrike" spc="-1">
              <a:latin typeface="Arial"/>
            </a:endParaRPr>
          </a:p>
          <a:p>
            <a:pPr algn="ctr">
              <a:buNone/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156" name="Oval 155"/>
          <p:cNvSpPr/>
          <p:nvPr/>
        </p:nvSpPr>
        <p:spPr>
          <a:xfrm>
            <a:off x="5606640" y="3498480"/>
            <a:ext cx="288000" cy="288000"/>
          </a:xfrm>
          <a:prstGeom prst="ellipse">
            <a:avLst/>
          </a:prstGeom>
          <a:solidFill>
            <a:srgbClr val="472702"/>
          </a:solidFill>
          <a:ln w="57240">
            <a:solidFill>
              <a:srgbClr val="B4C7D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8440" tIns="146880" rIns="118440" bIns="146880" anchor="ctr">
            <a:noAutofit/>
          </a:bodyPr>
          <a:lstStyle/>
          <a:p>
            <a:pPr algn="ctr">
              <a:buNone/>
            </a:pPr>
            <a:endParaRPr lang="en-US" sz="1800" b="0" strike="noStrike" spc="-1">
              <a:latin typeface="Arial"/>
            </a:endParaRPr>
          </a:p>
          <a:p>
            <a:pPr algn="ctr">
              <a:buNone/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157" name="Oval 156"/>
          <p:cNvSpPr/>
          <p:nvPr/>
        </p:nvSpPr>
        <p:spPr>
          <a:xfrm>
            <a:off x="4382640" y="3498480"/>
            <a:ext cx="288000" cy="288000"/>
          </a:xfrm>
          <a:prstGeom prst="ellipse">
            <a:avLst/>
          </a:prstGeom>
          <a:solidFill>
            <a:srgbClr val="472702"/>
          </a:solidFill>
          <a:ln w="57240">
            <a:solidFill>
              <a:srgbClr val="B4C7D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8440" tIns="146880" rIns="118440" bIns="146880" anchor="ctr">
            <a:noAutofit/>
          </a:bodyPr>
          <a:lstStyle/>
          <a:p>
            <a:pPr algn="ctr">
              <a:buNone/>
            </a:pPr>
            <a:endParaRPr lang="en-US" sz="1800" b="0" strike="noStrike" spc="-1">
              <a:latin typeface="Arial"/>
            </a:endParaRPr>
          </a:p>
          <a:p>
            <a:pPr algn="ctr">
              <a:buNone/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158" name="Oval 157"/>
          <p:cNvSpPr/>
          <p:nvPr/>
        </p:nvSpPr>
        <p:spPr>
          <a:xfrm>
            <a:off x="3518640" y="3498480"/>
            <a:ext cx="288000" cy="288000"/>
          </a:xfrm>
          <a:prstGeom prst="ellipse">
            <a:avLst/>
          </a:prstGeom>
          <a:solidFill>
            <a:srgbClr val="472702"/>
          </a:solidFill>
          <a:ln w="57240">
            <a:solidFill>
              <a:srgbClr val="B4C7D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8440" tIns="146880" rIns="118440" bIns="146880" anchor="ctr">
            <a:noAutofit/>
          </a:bodyPr>
          <a:lstStyle/>
          <a:p>
            <a:pPr algn="ctr">
              <a:buNone/>
            </a:pPr>
            <a:endParaRPr lang="en-US" sz="1800" b="0" strike="noStrike" spc="-1">
              <a:latin typeface="Arial"/>
            </a:endParaRPr>
          </a:p>
          <a:p>
            <a:pPr algn="ctr">
              <a:buNone/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159" name="Arc 158"/>
          <p:cNvSpPr/>
          <p:nvPr/>
        </p:nvSpPr>
        <p:spPr>
          <a:xfrm>
            <a:off x="4100400" y="2984760"/>
            <a:ext cx="1123200" cy="1617840"/>
          </a:xfrm>
          <a:prstGeom prst="arc">
            <a:avLst>
              <a:gd name="adj1" fmla="val 10698900"/>
              <a:gd name="adj2" fmla="val 16200000"/>
            </a:avLst>
          </a:prstGeom>
          <a:noFill/>
          <a:ln w="19080">
            <a:solidFill>
              <a:srgbClr val="000000"/>
            </a:solidFill>
            <a:prstDash val="dash"/>
            <a:round/>
          </a:ln>
        </p:spPr>
        <p:txBody>
          <a:bodyPr/>
          <a:lstStyle/>
          <a:p>
            <a:endParaRPr lang="en-NL"/>
          </a:p>
        </p:txBody>
      </p:sp>
      <p:sp>
        <p:nvSpPr>
          <p:cNvPr id="160" name="Freeform: Shape 159"/>
          <p:cNvSpPr/>
          <p:nvPr/>
        </p:nvSpPr>
        <p:spPr>
          <a:xfrm>
            <a:off x="7059600" y="2291760"/>
            <a:ext cx="0" cy="1473480"/>
          </a:xfrm>
          <a:custGeom>
            <a:avLst/>
            <a:gdLst/>
            <a:ahLst/>
            <a:cxnLst/>
            <a:rect l="0" t="0" r="r" b="b"/>
            <a:pathLst>
              <a:path h="4093" fill="none">
                <a:moveTo>
                  <a:pt x="0" y="0"/>
                </a:moveTo>
                <a:lnTo>
                  <a:pt x="0" y="4093"/>
                </a:lnTo>
              </a:path>
            </a:pathLst>
          </a:custGeom>
          <a:ln w="38160">
            <a:solidFill>
              <a:srgbClr val="FF8000"/>
            </a:solidFill>
            <a:round/>
            <a:tailEnd type="triangle" w="med" len="med"/>
          </a:ln>
        </p:spPr>
        <p:txBody>
          <a:bodyPr/>
          <a:lstStyle/>
          <a:p>
            <a:endParaRPr lang="en-NL"/>
          </a:p>
        </p:txBody>
      </p:sp>
      <p:sp>
        <p:nvSpPr>
          <p:cNvPr id="161" name="TextBox 160"/>
          <p:cNvSpPr txBox="1"/>
          <p:nvPr/>
        </p:nvSpPr>
        <p:spPr>
          <a:xfrm>
            <a:off x="7104240" y="2908440"/>
            <a:ext cx="1599480" cy="261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200" b="0" i="1" strike="noStrike" spc="-1">
                <a:solidFill>
                  <a:srgbClr val="FF8000"/>
                </a:solidFill>
                <a:latin typeface="Arial"/>
              </a:rPr>
              <a:t>(1) Growth &amp; Settling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62" name="Freeform: Shape 161"/>
          <p:cNvSpPr/>
          <p:nvPr/>
        </p:nvSpPr>
        <p:spPr>
          <a:xfrm>
            <a:off x="3636000" y="3983760"/>
            <a:ext cx="2975400" cy="1800"/>
          </a:xfrm>
          <a:custGeom>
            <a:avLst/>
            <a:gdLst/>
            <a:ahLst/>
            <a:cxnLst/>
            <a:rect l="0" t="0" r="r" b="b"/>
            <a:pathLst>
              <a:path w="8265" h="5" fill="none">
                <a:moveTo>
                  <a:pt x="8265" y="5"/>
                </a:moveTo>
                <a:lnTo>
                  <a:pt x="0" y="0"/>
                </a:lnTo>
              </a:path>
            </a:pathLst>
          </a:custGeom>
          <a:ln w="38160">
            <a:solidFill>
              <a:srgbClr val="FF8000"/>
            </a:solidFill>
            <a:round/>
            <a:tailEnd type="triangle" w="med" len="med"/>
          </a:ln>
        </p:spPr>
        <p:txBody>
          <a:bodyPr/>
          <a:lstStyle/>
          <a:p>
            <a:endParaRPr lang="en-NL"/>
          </a:p>
        </p:txBody>
      </p:sp>
      <p:sp>
        <p:nvSpPr>
          <p:cNvPr id="163" name="TextBox 162"/>
          <p:cNvSpPr txBox="1"/>
          <p:nvPr/>
        </p:nvSpPr>
        <p:spPr>
          <a:xfrm>
            <a:off x="4588560" y="4012200"/>
            <a:ext cx="1165320" cy="261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200" b="0" i="1" strike="noStrike" spc="-1">
                <a:solidFill>
                  <a:srgbClr val="FF8000"/>
                </a:solidFill>
                <a:latin typeface="Arial"/>
              </a:rPr>
              <a:t>(2) Inward drift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64" name="Oval 163"/>
          <p:cNvSpPr/>
          <p:nvPr/>
        </p:nvSpPr>
        <p:spPr>
          <a:xfrm>
            <a:off x="3519000" y="3498840"/>
            <a:ext cx="288000" cy="288000"/>
          </a:xfrm>
          <a:prstGeom prst="ellipse">
            <a:avLst/>
          </a:prstGeom>
          <a:solidFill>
            <a:srgbClr val="472702"/>
          </a:solidFill>
          <a:ln w="57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8440" tIns="146880" rIns="118440" bIns="146880" anchor="ctr">
            <a:noAutofit/>
          </a:bodyPr>
          <a:lstStyle/>
          <a:p>
            <a:pPr algn="ctr">
              <a:buNone/>
            </a:pPr>
            <a:endParaRPr lang="en-US" sz="1800" b="0" strike="noStrike" spc="-1">
              <a:latin typeface="Arial"/>
            </a:endParaRPr>
          </a:p>
          <a:p>
            <a:pPr algn="ctr">
              <a:buNone/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165" name="Freeform: Shape 164"/>
          <p:cNvSpPr/>
          <p:nvPr/>
        </p:nvSpPr>
        <p:spPr>
          <a:xfrm>
            <a:off x="3714480" y="3255120"/>
            <a:ext cx="431280" cy="252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930" y="7160"/>
                </a:moveTo>
                <a:cubicBezTo>
                  <a:pt x="1530" y="4490"/>
                  <a:pt x="3400" y="1970"/>
                  <a:pt x="5270" y="1970"/>
                </a:cubicBezTo>
                <a:cubicBezTo>
                  <a:pt x="5860" y="1950"/>
                  <a:pt x="6470" y="2210"/>
                  <a:pt x="6970" y="2600"/>
                </a:cubicBezTo>
                <a:cubicBezTo>
                  <a:pt x="7450" y="1390"/>
                  <a:pt x="8340" y="650"/>
                  <a:pt x="9340" y="650"/>
                </a:cubicBezTo>
                <a:cubicBezTo>
                  <a:pt x="10004" y="690"/>
                  <a:pt x="10710" y="1050"/>
                  <a:pt x="11210" y="1700"/>
                </a:cubicBezTo>
                <a:cubicBezTo>
                  <a:pt x="11570" y="630"/>
                  <a:pt x="12330" y="0"/>
                  <a:pt x="13150" y="0"/>
                </a:cubicBezTo>
                <a:cubicBezTo>
                  <a:pt x="13840" y="0"/>
                  <a:pt x="14470" y="460"/>
                  <a:pt x="14870" y="1160"/>
                </a:cubicBezTo>
                <a:cubicBezTo>
                  <a:pt x="15330" y="440"/>
                  <a:pt x="16020" y="0"/>
                  <a:pt x="16740" y="0"/>
                </a:cubicBezTo>
                <a:cubicBezTo>
                  <a:pt x="17910" y="0"/>
                  <a:pt x="18900" y="1130"/>
                  <a:pt x="19110" y="2710"/>
                </a:cubicBezTo>
                <a:cubicBezTo>
                  <a:pt x="20240" y="3150"/>
                  <a:pt x="21060" y="4580"/>
                  <a:pt x="21060" y="6220"/>
                </a:cubicBezTo>
                <a:cubicBezTo>
                  <a:pt x="21060" y="6720"/>
                  <a:pt x="21000" y="7200"/>
                  <a:pt x="20830" y="7660"/>
                </a:cubicBezTo>
                <a:cubicBezTo>
                  <a:pt x="21310" y="8460"/>
                  <a:pt x="21600" y="9450"/>
                  <a:pt x="21600" y="10460"/>
                </a:cubicBezTo>
                <a:cubicBezTo>
                  <a:pt x="21600" y="12750"/>
                  <a:pt x="20310" y="14680"/>
                  <a:pt x="18650" y="15010"/>
                </a:cubicBezTo>
                <a:cubicBezTo>
                  <a:pt x="18650" y="17200"/>
                  <a:pt x="17370" y="18920"/>
                  <a:pt x="15770" y="18920"/>
                </a:cubicBezTo>
                <a:cubicBezTo>
                  <a:pt x="15220" y="18920"/>
                  <a:pt x="14700" y="18710"/>
                  <a:pt x="14240" y="18310"/>
                </a:cubicBezTo>
                <a:cubicBezTo>
                  <a:pt x="13820" y="20240"/>
                  <a:pt x="12490" y="21600"/>
                  <a:pt x="11000" y="21600"/>
                </a:cubicBezTo>
                <a:cubicBezTo>
                  <a:pt x="9890" y="21600"/>
                  <a:pt x="8840" y="20790"/>
                  <a:pt x="8210" y="19510"/>
                </a:cubicBezTo>
                <a:cubicBezTo>
                  <a:pt x="7620" y="20000"/>
                  <a:pt x="7930" y="20290"/>
                  <a:pt x="6240" y="20290"/>
                </a:cubicBezTo>
                <a:cubicBezTo>
                  <a:pt x="4850" y="20290"/>
                  <a:pt x="3570" y="19280"/>
                  <a:pt x="2900" y="17640"/>
                </a:cubicBezTo>
                <a:cubicBezTo>
                  <a:pt x="1300" y="17600"/>
                  <a:pt x="480" y="16300"/>
                  <a:pt x="480" y="14660"/>
                </a:cubicBezTo>
                <a:cubicBezTo>
                  <a:pt x="480" y="13900"/>
                  <a:pt x="690" y="13210"/>
                  <a:pt x="1070" y="12640"/>
                </a:cubicBezTo>
                <a:cubicBezTo>
                  <a:pt x="380" y="12160"/>
                  <a:pt x="0" y="11210"/>
                  <a:pt x="0" y="10120"/>
                </a:cubicBezTo>
                <a:cubicBezTo>
                  <a:pt x="0" y="8590"/>
                  <a:pt x="840" y="7330"/>
                  <a:pt x="1930" y="7160"/>
                </a:cubicBezTo>
                <a:close/>
              </a:path>
              <a:path w="21600" h="21600" fill="none">
                <a:moveTo>
                  <a:pt x="1930" y="7160"/>
                </a:moveTo>
                <a:cubicBezTo>
                  <a:pt x="1950" y="7410"/>
                  <a:pt x="2040" y="7690"/>
                  <a:pt x="2090" y="7920"/>
                </a:cubicBezTo>
              </a:path>
              <a:path w="21600" h="21600" fill="none">
                <a:moveTo>
                  <a:pt x="6970" y="2600"/>
                </a:moveTo>
                <a:cubicBezTo>
                  <a:pt x="7200" y="2790"/>
                  <a:pt x="7480" y="3050"/>
                  <a:pt x="7670" y="3310"/>
                </a:cubicBezTo>
              </a:path>
              <a:path w="21600" h="21600" fill="none">
                <a:moveTo>
                  <a:pt x="11210" y="1700"/>
                </a:moveTo>
                <a:cubicBezTo>
                  <a:pt x="11130" y="1910"/>
                  <a:pt x="11080" y="2160"/>
                  <a:pt x="11030" y="2400"/>
                </a:cubicBezTo>
              </a:path>
              <a:path w="21600" h="21600" fill="none">
                <a:moveTo>
                  <a:pt x="14870" y="1160"/>
                </a:moveTo>
                <a:cubicBezTo>
                  <a:pt x="14720" y="1400"/>
                  <a:pt x="14640" y="1720"/>
                  <a:pt x="14540" y="2010"/>
                </a:cubicBezTo>
              </a:path>
              <a:path w="21600" h="21600" fill="none">
                <a:moveTo>
                  <a:pt x="19110" y="2710"/>
                </a:moveTo>
                <a:cubicBezTo>
                  <a:pt x="19130" y="2890"/>
                  <a:pt x="19230" y="3290"/>
                  <a:pt x="19190" y="3380"/>
                </a:cubicBezTo>
              </a:path>
              <a:path w="21600" h="21600" fill="none">
                <a:moveTo>
                  <a:pt x="20830" y="7660"/>
                </a:moveTo>
                <a:cubicBezTo>
                  <a:pt x="20660" y="8170"/>
                  <a:pt x="20430" y="8620"/>
                  <a:pt x="20110" y="8990"/>
                </a:cubicBezTo>
              </a:path>
              <a:path w="21600" h="21600" fill="none">
                <a:moveTo>
                  <a:pt x="18660" y="15010"/>
                </a:moveTo>
                <a:cubicBezTo>
                  <a:pt x="18740" y="14200"/>
                  <a:pt x="18280" y="12200"/>
                  <a:pt x="17000" y="11450"/>
                </a:cubicBezTo>
              </a:path>
              <a:path w="21600" h="21600" fill="none">
                <a:moveTo>
                  <a:pt x="14240" y="18310"/>
                </a:moveTo>
                <a:cubicBezTo>
                  <a:pt x="14320" y="17980"/>
                  <a:pt x="14350" y="17680"/>
                  <a:pt x="14370" y="17360"/>
                </a:cubicBezTo>
              </a:path>
              <a:path w="21600" h="21600" fill="none">
                <a:moveTo>
                  <a:pt x="8220" y="19510"/>
                </a:moveTo>
                <a:cubicBezTo>
                  <a:pt x="8060" y="19250"/>
                  <a:pt x="7960" y="18950"/>
                  <a:pt x="7860" y="18640"/>
                </a:cubicBezTo>
              </a:path>
              <a:path w="21600" h="21600" fill="none">
                <a:moveTo>
                  <a:pt x="2900" y="17640"/>
                </a:moveTo>
                <a:cubicBezTo>
                  <a:pt x="3090" y="17600"/>
                  <a:pt x="3280" y="17540"/>
                  <a:pt x="3460" y="17450"/>
                </a:cubicBezTo>
              </a:path>
              <a:path w="21600" h="21600" fill="none">
                <a:moveTo>
                  <a:pt x="1070" y="12640"/>
                </a:moveTo>
                <a:cubicBezTo>
                  <a:pt x="1400" y="12900"/>
                  <a:pt x="1780" y="13130"/>
                  <a:pt x="2330" y="13040"/>
                </a:cubicBezTo>
              </a:path>
            </a:pathLst>
          </a:custGeom>
          <a:solidFill>
            <a:srgbClr val="B4C7DC"/>
          </a:solidFill>
          <a:ln w="0">
            <a:solidFill>
              <a:srgbClr val="000000"/>
            </a:solidFill>
            <a:prstDash val="lg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NL"/>
          </a:p>
        </p:txBody>
      </p:sp>
      <p:sp>
        <p:nvSpPr>
          <p:cNvPr id="166" name="Freeform: Shape 165"/>
          <p:cNvSpPr/>
          <p:nvPr/>
        </p:nvSpPr>
        <p:spPr>
          <a:xfrm>
            <a:off x="3210840" y="3126240"/>
            <a:ext cx="431280" cy="252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930" y="7160"/>
                </a:moveTo>
                <a:cubicBezTo>
                  <a:pt x="1530" y="4490"/>
                  <a:pt x="3400" y="1970"/>
                  <a:pt x="5270" y="1970"/>
                </a:cubicBezTo>
                <a:cubicBezTo>
                  <a:pt x="5860" y="1950"/>
                  <a:pt x="6470" y="2210"/>
                  <a:pt x="6970" y="2600"/>
                </a:cubicBezTo>
                <a:cubicBezTo>
                  <a:pt x="7450" y="1390"/>
                  <a:pt x="8340" y="650"/>
                  <a:pt x="9340" y="650"/>
                </a:cubicBezTo>
                <a:cubicBezTo>
                  <a:pt x="10004" y="690"/>
                  <a:pt x="10710" y="1050"/>
                  <a:pt x="11210" y="1700"/>
                </a:cubicBezTo>
                <a:cubicBezTo>
                  <a:pt x="11570" y="630"/>
                  <a:pt x="12330" y="0"/>
                  <a:pt x="13150" y="0"/>
                </a:cubicBezTo>
                <a:cubicBezTo>
                  <a:pt x="13840" y="0"/>
                  <a:pt x="14470" y="460"/>
                  <a:pt x="14870" y="1160"/>
                </a:cubicBezTo>
                <a:cubicBezTo>
                  <a:pt x="15330" y="440"/>
                  <a:pt x="16020" y="0"/>
                  <a:pt x="16740" y="0"/>
                </a:cubicBezTo>
                <a:cubicBezTo>
                  <a:pt x="17910" y="0"/>
                  <a:pt x="18900" y="1130"/>
                  <a:pt x="19110" y="2710"/>
                </a:cubicBezTo>
                <a:cubicBezTo>
                  <a:pt x="20240" y="3150"/>
                  <a:pt x="21060" y="4580"/>
                  <a:pt x="21060" y="6220"/>
                </a:cubicBezTo>
                <a:cubicBezTo>
                  <a:pt x="21060" y="6720"/>
                  <a:pt x="21000" y="7200"/>
                  <a:pt x="20830" y="7660"/>
                </a:cubicBezTo>
                <a:cubicBezTo>
                  <a:pt x="21310" y="8460"/>
                  <a:pt x="21600" y="9450"/>
                  <a:pt x="21600" y="10460"/>
                </a:cubicBezTo>
                <a:cubicBezTo>
                  <a:pt x="21600" y="12750"/>
                  <a:pt x="20310" y="14680"/>
                  <a:pt x="18650" y="15010"/>
                </a:cubicBezTo>
                <a:cubicBezTo>
                  <a:pt x="18650" y="17200"/>
                  <a:pt x="17370" y="18920"/>
                  <a:pt x="15770" y="18920"/>
                </a:cubicBezTo>
                <a:cubicBezTo>
                  <a:pt x="15220" y="18920"/>
                  <a:pt x="14700" y="18710"/>
                  <a:pt x="14240" y="18310"/>
                </a:cubicBezTo>
                <a:cubicBezTo>
                  <a:pt x="13820" y="20240"/>
                  <a:pt x="12490" y="21600"/>
                  <a:pt x="11000" y="21600"/>
                </a:cubicBezTo>
                <a:cubicBezTo>
                  <a:pt x="9890" y="21600"/>
                  <a:pt x="8840" y="20790"/>
                  <a:pt x="8210" y="19510"/>
                </a:cubicBezTo>
                <a:cubicBezTo>
                  <a:pt x="7620" y="20000"/>
                  <a:pt x="7930" y="20290"/>
                  <a:pt x="6240" y="20290"/>
                </a:cubicBezTo>
                <a:cubicBezTo>
                  <a:pt x="4850" y="20290"/>
                  <a:pt x="3570" y="19280"/>
                  <a:pt x="2900" y="17640"/>
                </a:cubicBezTo>
                <a:cubicBezTo>
                  <a:pt x="1300" y="17600"/>
                  <a:pt x="480" y="16300"/>
                  <a:pt x="480" y="14660"/>
                </a:cubicBezTo>
                <a:cubicBezTo>
                  <a:pt x="480" y="13900"/>
                  <a:pt x="690" y="13210"/>
                  <a:pt x="1070" y="12640"/>
                </a:cubicBezTo>
                <a:cubicBezTo>
                  <a:pt x="380" y="12160"/>
                  <a:pt x="0" y="11210"/>
                  <a:pt x="0" y="10120"/>
                </a:cubicBezTo>
                <a:cubicBezTo>
                  <a:pt x="0" y="8590"/>
                  <a:pt x="840" y="7330"/>
                  <a:pt x="1930" y="7160"/>
                </a:cubicBezTo>
                <a:close/>
              </a:path>
              <a:path w="21600" h="21600" fill="none">
                <a:moveTo>
                  <a:pt x="1930" y="7160"/>
                </a:moveTo>
                <a:cubicBezTo>
                  <a:pt x="1950" y="7410"/>
                  <a:pt x="2040" y="7690"/>
                  <a:pt x="2090" y="7920"/>
                </a:cubicBezTo>
              </a:path>
              <a:path w="21600" h="21600" fill="none">
                <a:moveTo>
                  <a:pt x="6970" y="2600"/>
                </a:moveTo>
                <a:cubicBezTo>
                  <a:pt x="7200" y="2790"/>
                  <a:pt x="7480" y="3050"/>
                  <a:pt x="7670" y="3310"/>
                </a:cubicBezTo>
              </a:path>
              <a:path w="21600" h="21600" fill="none">
                <a:moveTo>
                  <a:pt x="11210" y="1700"/>
                </a:moveTo>
                <a:cubicBezTo>
                  <a:pt x="11130" y="1910"/>
                  <a:pt x="11080" y="2160"/>
                  <a:pt x="11030" y="2400"/>
                </a:cubicBezTo>
              </a:path>
              <a:path w="21600" h="21600" fill="none">
                <a:moveTo>
                  <a:pt x="14870" y="1160"/>
                </a:moveTo>
                <a:cubicBezTo>
                  <a:pt x="14720" y="1400"/>
                  <a:pt x="14640" y="1720"/>
                  <a:pt x="14540" y="2010"/>
                </a:cubicBezTo>
              </a:path>
              <a:path w="21600" h="21600" fill="none">
                <a:moveTo>
                  <a:pt x="19110" y="2710"/>
                </a:moveTo>
                <a:cubicBezTo>
                  <a:pt x="19130" y="2890"/>
                  <a:pt x="19230" y="3290"/>
                  <a:pt x="19190" y="3380"/>
                </a:cubicBezTo>
              </a:path>
              <a:path w="21600" h="21600" fill="none">
                <a:moveTo>
                  <a:pt x="20830" y="7660"/>
                </a:moveTo>
                <a:cubicBezTo>
                  <a:pt x="20660" y="8170"/>
                  <a:pt x="20430" y="8620"/>
                  <a:pt x="20110" y="8990"/>
                </a:cubicBezTo>
              </a:path>
              <a:path w="21600" h="21600" fill="none">
                <a:moveTo>
                  <a:pt x="18660" y="15010"/>
                </a:moveTo>
                <a:cubicBezTo>
                  <a:pt x="18740" y="14200"/>
                  <a:pt x="18280" y="12200"/>
                  <a:pt x="17000" y="11450"/>
                </a:cubicBezTo>
              </a:path>
              <a:path w="21600" h="21600" fill="none">
                <a:moveTo>
                  <a:pt x="14240" y="18310"/>
                </a:moveTo>
                <a:cubicBezTo>
                  <a:pt x="14320" y="17980"/>
                  <a:pt x="14350" y="17680"/>
                  <a:pt x="14370" y="17360"/>
                </a:cubicBezTo>
              </a:path>
              <a:path w="21600" h="21600" fill="none">
                <a:moveTo>
                  <a:pt x="8220" y="19510"/>
                </a:moveTo>
                <a:cubicBezTo>
                  <a:pt x="8060" y="19250"/>
                  <a:pt x="7960" y="18950"/>
                  <a:pt x="7860" y="18640"/>
                </a:cubicBezTo>
              </a:path>
              <a:path w="21600" h="21600" fill="none">
                <a:moveTo>
                  <a:pt x="2900" y="17640"/>
                </a:moveTo>
                <a:cubicBezTo>
                  <a:pt x="3090" y="17600"/>
                  <a:pt x="3280" y="17540"/>
                  <a:pt x="3460" y="17450"/>
                </a:cubicBezTo>
              </a:path>
              <a:path w="21600" h="21600" fill="none">
                <a:moveTo>
                  <a:pt x="1070" y="12640"/>
                </a:moveTo>
                <a:cubicBezTo>
                  <a:pt x="1400" y="12900"/>
                  <a:pt x="1780" y="13130"/>
                  <a:pt x="2330" y="13040"/>
                </a:cubicBezTo>
              </a:path>
            </a:pathLst>
          </a:custGeom>
          <a:solidFill>
            <a:srgbClr val="B4C7DC"/>
          </a:solidFill>
          <a:ln w="0">
            <a:solidFill>
              <a:srgbClr val="000000"/>
            </a:solidFill>
            <a:prstDash val="lg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NL"/>
          </a:p>
        </p:txBody>
      </p:sp>
      <p:sp>
        <p:nvSpPr>
          <p:cNvPr id="167" name="TextBox 166"/>
          <p:cNvSpPr txBox="1"/>
          <p:nvPr/>
        </p:nvSpPr>
        <p:spPr>
          <a:xfrm>
            <a:off x="3177000" y="2819160"/>
            <a:ext cx="1207800" cy="261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200" b="0" i="1" strike="noStrike" spc="-1">
                <a:solidFill>
                  <a:srgbClr val="FF8000"/>
                </a:solidFill>
                <a:latin typeface="Arial"/>
              </a:rPr>
              <a:t>(3) Sublimation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68" name="TextBox 167"/>
          <p:cNvSpPr txBox="1"/>
          <p:nvPr/>
        </p:nvSpPr>
        <p:spPr>
          <a:xfrm>
            <a:off x="4370039" y="3008520"/>
            <a:ext cx="742287" cy="2322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000" b="0" i="1" strike="noStrike" spc="-1" dirty="0">
                <a:latin typeface="Arial"/>
              </a:rPr>
              <a:t>Snowline</a:t>
            </a:r>
            <a:endParaRPr lang="en-US" sz="1000" b="0" strike="noStrike" spc="-1" dirty="0">
              <a:latin typeface="Arial"/>
            </a:endParaRPr>
          </a:p>
        </p:txBody>
      </p:sp>
      <p:sp>
        <p:nvSpPr>
          <p:cNvPr id="169" name="TextBox 168"/>
          <p:cNvSpPr txBox="1"/>
          <p:nvPr/>
        </p:nvSpPr>
        <p:spPr>
          <a:xfrm>
            <a:off x="1506270" y="4417380"/>
            <a:ext cx="6234060" cy="431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buNone/>
            </a:pPr>
            <a:r>
              <a:rPr lang="en-US" sz="1200" b="0" i="1" strike="noStrike" spc="-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</a:t>
            </a:r>
            <a:r>
              <a:rPr lang="en-US" sz="1200" b="1" strike="noStrike" spc="-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Sublimation</a:t>
            </a:r>
            <a:r>
              <a:rPr lang="en-US" sz="1200" b="0" i="1" strike="noStrike" spc="-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 → Phase transition from solid to gas</a:t>
            </a:r>
            <a:endParaRPr lang="en-US" sz="1200" b="0" strike="noStrike" spc="-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buNone/>
            </a:pPr>
            <a:r>
              <a:rPr lang="en-US" sz="1200" b="0" i="1" strike="noStrike" spc="-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</a:t>
            </a:r>
            <a:r>
              <a:rPr lang="en-US" sz="1200" b="1" i="1" strike="noStrike" spc="-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Snowline</a:t>
            </a:r>
            <a:r>
              <a:rPr lang="en-US" sz="1200" b="0" i="1" strike="noStrike" spc="-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 → Midplane location beyond which 50% of a molecular species is frozen out</a:t>
            </a:r>
            <a:endParaRPr lang="en-US" sz="1200" b="0" strike="noStrike" spc="-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8C87D638-F512-442E-BB87-2C7D45BA338D}" type="slidenum">
              <a:rPr/>
              <a:t>3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ECC0CD-A75D-F517-04D6-66264C04F372}"/>
              </a:ext>
            </a:extLst>
          </p:cNvPr>
          <p:cNvSpPr txBox="1"/>
          <p:nvPr/>
        </p:nvSpPr>
        <p:spPr>
          <a:xfrm>
            <a:off x="961920" y="1415610"/>
            <a:ext cx="3708720" cy="489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buNone/>
            </a:pPr>
            <a:r>
              <a:rPr lang="en-US" sz="1400" b="0" strike="noStrike" spc="-1" dirty="0">
                <a:latin typeface="Arial"/>
              </a:rPr>
              <a:t>What is the pebble flux across the snowline?</a:t>
            </a:r>
          </a:p>
          <a:p>
            <a:pPr algn="ctr">
              <a:buNone/>
            </a:pPr>
            <a:r>
              <a:rPr lang="en-US" sz="1400" b="0" i="1" u="sng" strike="noStrike" spc="-1" dirty="0" err="1">
                <a:uFillTx/>
                <a:latin typeface="Arial"/>
              </a:rPr>
              <a:t>Krijt</a:t>
            </a:r>
            <a:r>
              <a:rPr lang="en-US" sz="1400" b="0" i="1" u="sng" strike="noStrike" spc="-1" dirty="0">
                <a:uFillTx/>
                <a:latin typeface="Arial"/>
              </a:rPr>
              <a:t> et al. (2025)</a:t>
            </a:r>
            <a:r>
              <a:rPr lang="en-US" sz="1400" b="0" strike="noStrike" spc="-1" dirty="0">
                <a:latin typeface="Arial"/>
              </a:rPr>
              <a:t> → 10</a:t>
            </a:r>
            <a:r>
              <a:rPr lang="en-US" sz="1400" b="0" strike="noStrike" spc="-1" baseline="33000" dirty="0">
                <a:latin typeface="Arial"/>
              </a:rPr>
              <a:t>-3</a:t>
            </a:r>
            <a:r>
              <a:rPr lang="en-US" sz="1400" b="0" strike="noStrike" spc="-1" dirty="0">
                <a:latin typeface="Arial"/>
              </a:rPr>
              <a:t>-10</a:t>
            </a:r>
            <a:r>
              <a:rPr lang="en-US" sz="1400" b="0" strike="noStrike" spc="-1" baseline="33000" dirty="0">
                <a:latin typeface="Arial"/>
              </a:rPr>
              <a:t>-5</a:t>
            </a:r>
            <a:r>
              <a:rPr lang="en-US" sz="1400" b="0" strike="noStrike" spc="-1" dirty="0">
                <a:latin typeface="Arial"/>
              </a:rPr>
              <a:t> </a:t>
            </a:r>
            <a:r>
              <a:rPr lang="en-US" sz="1400" b="0" strike="noStrike" spc="-1" dirty="0" err="1">
                <a:latin typeface="Arial"/>
              </a:rPr>
              <a:t>M</a:t>
            </a:r>
            <a:r>
              <a:rPr lang="en-US" sz="1400" b="0" strike="noStrike" spc="-1" baseline="-8000" dirty="0" err="1">
                <a:latin typeface="Arial"/>
              </a:rPr>
              <a:t>Earth</a:t>
            </a:r>
            <a:r>
              <a:rPr lang="en-US" sz="1400" b="0" strike="noStrike" spc="-1" dirty="0">
                <a:latin typeface="Arial"/>
              </a:rPr>
              <a:t>/year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8191E2-3D31-7DC8-6A5F-4C3E78B38A44}"/>
              </a:ext>
            </a:extLst>
          </p:cNvPr>
          <p:cNvSpPr txBox="1"/>
          <p:nvPr/>
        </p:nvSpPr>
        <p:spPr>
          <a:xfrm>
            <a:off x="7498307" y="1608660"/>
            <a:ext cx="1433065" cy="431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buNone/>
            </a:pPr>
            <a:r>
              <a:rPr lang="en-US" sz="1200" b="0" i="1" strike="noStrike" spc="-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Small grains coupled to the gas</a:t>
            </a:r>
            <a:endParaRPr lang="en-US" sz="1200" b="0" strike="noStrike" spc="-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D5E96E-20B6-1C03-2F80-EC550435D152}"/>
              </a:ext>
            </a:extLst>
          </p:cNvPr>
          <p:cNvSpPr txBox="1"/>
          <p:nvPr/>
        </p:nvSpPr>
        <p:spPr>
          <a:xfrm>
            <a:off x="6696720" y="3865050"/>
            <a:ext cx="1738111" cy="431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buNone/>
            </a:pPr>
            <a:r>
              <a:rPr lang="en-US" sz="1200" b="0" i="1" strike="noStrike" spc="-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Large grains decoupled</a:t>
            </a:r>
            <a:endParaRPr lang="en-US" sz="1200" b="0" strike="noStrike" spc="-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062788-753D-EA1D-095B-FF4AA05A616E}"/>
              </a:ext>
            </a:extLst>
          </p:cNvPr>
          <p:cNvSpPr txBox="1"/>
          <p:nvPr/>
        </p:nvSpPr>
        <p:spPr>
          <a:xfrm>
            <a:off x="5848177" y="3263220"/>
            <a:ext cx="949726" cy="2862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buNone/>
            </a:pPr>
            <a:r>
              <a:rPr lang="en-US" sz="1200" b="0" i="1" strike="noStrike" spc="-1" dirty="0">
                <a:solidFill>
                  <a:srgbClr val="B4C7D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Icy layers</a:t>
            </a:r>
            <a:endParaRPr lang="en-US" sz="1200" b="0" strike="noStrike" spc="-1" dirty="0">
              <a:solidFill>
                <a:srgbClr val="B4C7D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 build="allAtOnce"/>
      <p:bldP spid="6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7070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3000" b="1" strike="noStrike" spc="-1">
                <a:solidFill>
                  <a:srgbClr val="EF6C00"/>
                </a:solidFill>
                <a:latin typeface="PT Sans Narrow"/>
                <a:ea typeface="PT Sans Narrow"/>
              </a:rPr>
              <a:t>Radial drift – A curse or a blessing?</a:t>
            </a:r>
            <a:endParaRPr lang="en-US" sz="30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71" name="Group 170"/>
          <p:cNvGrpSpPr/>
          <p:nvPr/>
        </p:nvGrpSpPr>
        <p:grpSpPr>
          <a:xfrm>
            <a:off x="1328400" y="1116000"/>
            <a:ext cx="6517080" cy="3714840"/>
            <a:chOff x="1328400" y="1116000"/>
            <a:chExt cx="6517080" cy="3714840"/>
          </a:xfrm>
        </p:grpSpPr>
        <p:pic>
          <p:nvPicPr>
            <p:cNvPr id="172" name="Picture 171"/>
            <p:cNvPicPr/>
            <p:nvPr/>
          </p:nvPicPr>
          <p:blipFill>
            <a:blip r:embed="rId3"/>
            <a:stretch/>
          </p:blipFill>
          <p:spPr>
            <a:xfrm>
              <a:off x="1328400" y="1116000"/>
              <a:ext cx="6517080" cy="37148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73" name="Rectangle 172"/>
            <p:cNvSpPr/>
            <p:nvPr/>
          </p:nvSpPr>
          <p:spPr>
            <a:xfrm>
              <a:off x="3555000" y="1204200"/>
              <a:ext cx="1777680" cy="1739880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NL"/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2022480" y="1680480"/>
              <a:ext cx="1198440" cy="1691280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NL"/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2332080" y="1490040"/>
              <a:ext cx="1198440" cy="1691280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NL"/>
            </a:p>
          </p:txBody>
        </p:sp>
      </p:grpSp>
      <p:sp>
        <p:nvSpPr>
          <p:cNvPr id="176" name="PlaceHolder 2"/>
          <p:cNvSpPr>
            <a:spLocks noGrp="1"/>
          </p:cNvSpPr>
          <p:nvPr>
            <p:ph type="title"/>
          </p:nvPr>
        </p:nvSpPr>
        <p:spPr>
          <a:xfrm>
            <a:off x="312120" y="865440"/>
            <a:ext cx="8520120" cy="7070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2400" b="0" i="1" strike="noStrike" spc="-1" dirty="0">
                <a:solidFill>
                  <a:srgbClr val="EF6C00"/>
                </a:solidFill>
                <a:latin typeface="PT Sans Narrow"/>
                <a:ea typeface="PT Sans Narrow"/>
              </a:rPr>
              <a:t>The role of substructures?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2274120" y="720"/>
            <a:ext cx="4699080" cy="431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buNone/>
            </a:pPr>
            <a:r>
              <a:rPr lang="en-US" sz="1200" b="1" strike="noStrike" spc="-1">
                <a:latin typeface="Arial"/>
              </a:rPr>
              <a:t>Milou Temmink</a:t>
            </a:r>
            <a:r>
              <a:rPr lang="en-US" sz="1200" b="0" strike="noStrike" spc="-1">
                <a:latin typeface="Arial"/>
              </a:rPr>
              <a:t> – NAC, 13/05/2026 – temmink@strw.leidenuniv.nl </a:t>
            </a:r>
          </a:p>
        </p:txBody>
      </p:sp>
      <p:sp>
        <p:nvSpPr>
          <p:cNvPr id="178" name="Oval 177"/>
          <p:cNvSpPr/>
          <p:nvPr/>
        </p:nvSpPr>
        <p:spPr>
          <a:xfrm>
            <a:off x="6588360" y="2274480"/>
            <a:ext cx="108000" cy="108000"/>
          </a:xfrm>
          <a:prstGeom prst="ellipse">
            <a:avLst/>
          </a:prstGeom>
          <a:solidFill>
            <a:srgbClr val="472702"/>
          </a:solidFill>
          <a:ln w="12600">
            <a:solidFill>
              <a:srgbClr val="B4C7D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6120" tIns="102240" rIns="96120" bIns="102240" anchor="ctr">
            <a:noAutofit/>
          </a:bodyPr>
          <a:lstStyle/>
          <a:p>
            <a:pPr algn="ctr">
              <a:buNone/>
            </a:pPr>
            <a:endParaRPr lang="en-US" sz="1800" b="0" strike="noStrike" spc="-1">
              <a:latin typeface="Arial"/>
            </a:endParaRPr>
          </a:p>
          <a:p>
            <a:pPr algn="ctr">
              <a:buNone/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179" name="Oval 178"/>
          <p:cNvSpPr/>
          <p:nvPr/>
        </p:nvSpPr>
        <p:spPr>
          <a:xfrm>
            <a:off x="6560640" y="2626920"/>
            <a:ext cx="162000" cy="162000"/>
          </a:xfrm>
          <a:prstGeom prst="ellipse">
            <a:avLst/>
          </a:prstGeom>
          <a:solidFill>
            <a:srgbClr val="472702"/>
          </a:solidFill>
          <a:ln w="19080">
            <a:solidFill>
              <a:srgbClr val="B4C7D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9360" tIns="108720" rIns="99360" bIns="108720" anchor="ctr">
            <a:noAutofit/>
          </a:bodyPr>
          <a:lstStyle/>
          <a:p>
            <a:pPr algn="ctr">
              <a:buNone/>
            </a:pPr>
            <a:endParaRPr lang="en-US" sz="1800" b="0" strike="noStrike" spc="-1">
              <a:latin typeface="Arial"/>
            </a:endParaRPr>
          </a:p>
          <a:p>
            <a:pPr algn="ctr">
              <a:buNone/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180" name="Oval 179"/>
          <p:cNvSpPr/>
          <p:nvPr/>
        </p:nvSpPr>
        <p:spPr>
          <a:xfrm>
            <a:off x="6529320" y="3002040"/>
            <a:ext cx="234000" cy="234000"/>
          </a:xfrm>
          <a:prstGeom prst="ellipse">
            <a:avLst/>
          </a:prstGeom>
          <a:solidFill>
            <a:srgbClr val="472702"/>
          </a:solidFill>
          <a:ln w="29160">
            <a:solidFill>
              <a:srgbClr val="B4C7D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4400" tIns="118800" rIns="104400" bIns="118800" anchor="ctr">
            <a:noAutofit/>
          </a:bodyPr>
          <a:lstStyle/>
          <a:p>
            <a:pPr algn="ctr">
              <a:buNone/>
            </a:pPr>
            <a:endParaRPr lang="en-US" sz="1800" b="0" strike="noStrike" spc="-1">
              <a:latin typeface="Arial"/>
            </a:endParaRPr>
          </a:p>
          <a:p>
            <a:pPr algn="ctr">
              <a:buNone/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181" name="Oval 180"/>
          <p:cNvSpPr/>
          <p:nvPr/>
        </p:nvSpPr>
        <p:spPr>
          <a:xfrm>
            <a:off x="6505920" y="3486600"/>
            <a:ext cx="288000" cy="288000"/>
          </a:xfrm>
          <a:prstGeom prst="ellipse">
            <a:avLst/>
          </a:prstGeom>
          <a:solidFill>
            <a:srgbClr val="472702"/>
          </a:solidFill>
          <a:ln w="57240">
            <a:solidFill>
              <a:srgbClr val="B4C7D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8440" tIns="146880" rIns="118440" bIns="146880" anchor="ctr">
            <a:noAutofit/>
          </a:bodyPr>
          <a:lstStyle/>
          <a:p>
            <a:pPr algn="ctr">
              <a:buNone/>
            </a:pPr>
            <a:endParaRPr lang="en-US" sz="1800" b="0" strike="noStrike" spc="-1">
              <a:latin typeface="Arial"/>
            </a:endParaRPr>
          </a:p>
          <a:p>
            <a:pPr algn="ctr">
              <a:buNone/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182" name="Oval 181"/>
          <p:cNvSpPr/>
          <p:nvPr/>
        </p:nvSpPr>
        <p:spPr>
          <a:xfrm>
            <a:off x="5606280" y="3486960"/>
            <a:ext cx="288000" cy="288000"/>
          </a:xfrm>
          <a:prstGeom prst="ellipse">
            <a:avLst/>
          </a:prstGeom>
          <a:solidFill>
            <a:srgbClr val="472702"/>
          </a:solidFill>
          <a:ln w="57240">
            <a:solidFill>
              <a:srgbClr val="B4C7D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8440" tIns="146880" rIns="118440" bIns="146880" anchor="ctr">
            <a:noAutofit/>
          </a:bodyPr>
          <a:lstStyle/>
          <a:p>
            <a:pPr algn="ctr">
              <a:buNone/>
            </a:pPr>
            <a:endParaRPr lang="en-US" sz="1800" b="0" strike="noStrike" spc="-1">
              <a:latin typeface="Arial"/>
            </a:endParaRPr>
          </a:p>
          <a:p>
            <a:pPr algn="ctr">
              <a:buNone/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183" name="Arc 182"/>
          <p:cNvSpPr/>
          <p:nvPr/>
        </p:nvSpPr>
        <p:spPr>
          <a:xfrm>
            <a:off x="4100400" y="2985120"/>
            <a:ext cx="1123200" cy="1617840"/>
          </a:xfrm>
          <a:prstGeom prst="arc">
            <a:avLst>
              <a:gd name="adj1" fmla="val 10698900"/>
              <a:gd name="adj2" fmla="val 16200000"/>
            </a:avLst>
          </a:prstGeom>
          <a:noFill/>
          <a:ln w="19080">
            <a:solidFill>
              <a:srgbClr val="000000"/>
            </a:solidFill>
            <a:prstDash val="dash"/>
            <a:round/>
          </a:ln>
        </p:spPr>
        <p:txBody>
          <a:bodyPr/>
          <a:lstStyle/>
          <a:p>
            <a:endParaRPr lang="en-NL"/>
          </a:p>
        </p:txBody>
      </p:sp>
      <p:pic>
        <p:nvPicPr>
          <p:cNvPr id="184" name="Picture 183"/>
          <p:cNvPicPr/>
          <p:nvPr/>
        </p:nvPicPr>
        <p:blipFill>
          <a:blip r:embed="rId4"/>
          <a:srcRect t="16870" b="18995"/>
          <a:stretch/>
        </p:blipFill>
        <p:spPr>
          <a:xfrm>
            <a:off x="4958640" y="3462480"/>
            <a:ext cx="506520" cy="324720"/>
          </a:xfrm>
          <a:prstGeom prst="rect">
            <a:avLst/>
          </a:prstGeom>
          <a:ln w="0">
            <a:noFill/>
          </a:ln>
        </p:spPr>
      </p:pic>
      <p:sp>
        <p:nvSpPr>
          <p:cNvPr id="185" name="TextBox 184"/>
          <p:cNvSpPr txBox="1"/>
          <p:nvPr/>
        </p:nvSpPr>
        <p:spPr>
          <a:xfrm>
            <a:off x="5188320" y="3313800"/>
            <a:ext cx="273600" cy="261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200" b="1" strike="noStrike" spc="-1">
                <a:latin typeface="Arial"/>
              </a:rPr>
              <a:t>?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86" name="TextBox 185"/>
          <p:cNvSpPr txBox="1"/>
          <p:nvPr/>
        </p:nvSpPr>
        <p:spPr>
          <a:xfrm>
            <a:off x="4224240" y="3177000"/>
            <a:ext cx="740880" cy="2322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000" b="0" i="1" strike="noStrike" spc="-1" dirty="0">
                <a:latin typeface="Arial"/>
              </a:rPr>
              <a:t>Snowline</a:t>
            </a:r>
            <a:endParaRPr lang="en-US" sz="1000" b="0" strike="noStrike" spc="-1" dirty="0">
              <a:latin typeface="Arial"/>
            </a:endParaRPr>
          </a:p>
        </p:txBody>
      </p:sp>
      <p:sp>
        <p:nvSpPr>
          <p:cNvPr id="187" name="Oval 186"/>
          <p:cNvSpPr/>
          <p:nvPr/>
        </p:nvSpPr>
        <p:spPr>
          <a:xfrm>
            <a:off x="5685120" y="3358440"/>
            <a:ext cx="288000" cy="288000"/>
          </a:xfrm>
          <a:prstGeom prst="ellipse">
            <a:avLst/>
          </a:prstGeom>
          <a:solidFill>
            <a:srgbClr val="472702"/>
          </a:solidFill>
          <a:ln w="57240">
            <a:solidFill>
              <a:srgbClr val="B4C7D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8440" tIns="146880" rIns="118440" bIns="146880" anchor="ctr">
            <a:noAutofit/>
          </a:bodyPr>
          <a:lstStyle/>
          <a:p>
            <a:pPr algn="ctr">
              <a:buNone/>
            </a:pPr>
            <a:endParaRPr lang="en-US" sz="1800" b="0" strike="noStrike" spc="-1">
              <a:latin typeface="Arial"/>
            </a:endParaRPr>
          </a:p>
          <a:p>
            <a:pPr algn="ctr">
              <a:buNone/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188" name="Oval 187"/>
          <p:cNvSpPr/>
          <p:nvPr/>
        </p:nvSpPr>
        <p:spPr>
          <a:xfrm>
            <a:off x="5836320" y="3487320"/>
            <a:ext cx="288000" cy="288000"/>
          </a:xfrm>
          <a:prstGeom prst="ellipse">
            <a:avLst/>
          </a:prstGeom>
          <a:solidFill>
            <a:srgbClr val="472702"/>
          </a:solidFill>
          <a:ln w="57240">
            <a:solidFill>
              <a:srgbClr val="B4C7D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8440" tIns="146880" rIns="118440" bIns="146880" anchor="ctr">
            <a:noAutofit/>
          </a:bodyPr>
          <a:lstStyle/>
          <a:p>
            <a:pPr algn="ctr">
              <a:buNone/>
            </a:pPr>
            <a:endParaRPr lang="en-US" sz="1800" b="0" strike="noStrike" spc="-1">
              <a:latin typeface="Arial"/>
            </a:endParaRPr>
          </a:p>
          <a:p>
            <a:pPr algn="ctr">
              <a:buNone/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189" name="Freeform: Shape 188"/>
          <p:cNvSpPr/>
          <p:nvPr/>
        </p:nvSpPr>
        <p:spPr>
          <a:xfrm>
            <a:off x="7059600" y="2282400"/>
            <a:ext cx="0" cy="1473480"/>
          </a:xfrm>
          <a:custGeom>
            <a:avLst/>
            <a:gdLst/>
            <a:ahLst/>
            <a:cxnLst/>
            <a:rect l="0" t="0" r="r" b="b"/>
            <a:pathLst>
              <a:path h="4093" fill="none">
                <a:moveTo>
                  <a:pt x="0" y="0"/>
                </a:moveTo>
                <a:lnTo>
                  <a:pt x="0" y="4093"/>
                </a:lnTo>
              </a:path>
            </a:pathLst>
          </a:custGeom>
          <a:ln w="38160">
            <a:solidFill>
              <a:srgbClr val="FF8000"/>
            </a:solidFill>
            <a:round/>
            <a:tailEnd type="triangle" w="med" len="med"/>
          </a:ln>
        </p:spPr>
        <p:txBody>
          <a:bodyPr/>
          <a:lstStyle/>
          <a:p>
            <a:endParaRPr lang="en-NL"/>
          </a:p>
        </p:txBody>
      </p:sp>
      <p:sp>
        <p:nvSpPr>
          <p:cNvPr id="190" name="Freeform: Shape 189"/>
          <p:cNvSpPr/>
          <p:nvPr/>
        </p:nvSpPr>
        <p:spPr>
          <a:xfrm>
            <a:off x="5815800" y="3983760"/>
            <a:ext cx="805320" cy="1080"/>
          </a:xfrm>
          <a:custGeom>
            <a:avLst/>
            <a:gdLst/>
            <a:ahLst/>
            <a:cxnLst/>
            <a:rect l="0" t="0" r="r" b="b"/>
            <a:pathLst>
              <a:path w="2237" h="3" fill="none">
                <a:moveTo>
                  <a:pt x="2237" y="3"/>
                </a:moveTo>
                <a:lnTo>
                  <a:pt x="0" y="0"/>
                </a:lnTo>
              </a:path>
            </a:pathLst>
          </a:custGeom>
          <a:ln w="38160">
            <a:solidFill>
              <a:srgbClr val="FF8000"/>
            </a:solidFill>
            <a:round/>
            <a:tailEnd type="triangle" w="med" len="med"/>
          </a:ln>
        </p:spPr>
        <p:txBody>
          <a:bodyPr/>
          <a:lstStyle/>
          <a:p>
            <a:endParaRPr lang="en-NL"/>
          </a:p>
        </p:txBody>
      </p:sp>
      <p:sp>
        <p:nvSpPr>
          <p:cNvPr id="191" name="TextBox 190"/>
          <p:cNvSpPr txBox="1"/>
          <p:nvPr/>
        </p:nvSpPr>
        <p:spPr>
          <a:xfrm>
            <a:off x="1034068" y="4278060"/>
            <a:ext cx="6819543" cy="3160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/>
            <a:r>
              <a:rPr lang="en-US" sz="1600" b="1" i="1" strike="noStrike" spc="-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Substructures → No grains crossing the snowline, no sublimation?</a:t>
            </a:r>
            <a:endParaRPr lang="en-US" sz="1600" b="0" strike="noStrike" spc="-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A91CBF44-B285-4C83-AF7C-1570A4D05F20}" type="slidenum">
              <a:rPr/>
              <a:t>4</a:t>
            </a:fld>
            <a:endParaRPr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DB563D7-58A3-E64A-C73A-37B4C443C3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48"/>
          <a:stretch>
            <a:fillRect/>
          </a:stretch>
        </p:blipFill>
        <p:spPr bwMode="auto">
          <a:xfrm>
            <a:off x="412149" y="1498505"/>
            <a:ext cx="3858171" cy="191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8F3777B-4036-BD8C-37E5-F9352E1D09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19" b="20329"/>
          <a:stretch>
            <a:fillRect/>
          </a:stretch>
        </p:blipFill>
        <p:spPr bwMode="auto">
          <a:xfrm>
            <a:off x="4821711" y="1521720"/>
            <a:ext cx="3858171" cy="191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E660FFDB-8139-8ABE-758F-BF79B9649B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36"/>
          <a:stretch>
            <a:fillRect/>
          </a:stretch>
        </p:blipFill>
        <p:spPr bwMode="auto">
          <a:xfrm>
            <a:off x="2647456" y="3626897"/>
            <a:ext cx="3858171" cy="96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laceHolder 2">
            <a:extLst>
              <a:ext uri="{FF2B5EF4-FFF2-40B4-BE49-F238E27FC236}">
                <a16:creationId xmlns:a16="http://schemas.microsoft.com/office/drawing/2014/main" id="{CB19748D-F1E6-4E08-C78F-4E8F1FF8CF0E}"/>
              </a:ext>
            </a:extLst>
          </p:cNvPr>
          <p:cNvSpPr txBox="1">
            <a:spLocks/>
          </p:cNvSpPr>
          <p:nvPr/>
        </p:nvSpPr>
        <p:spPr>
          <a:xfrm>
            <a:off x="3163915" y="4596411"/>
            <a:ext cx="2996170" cy="393958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600" b="1" i="1" spc="-1" dirty="0">
                <a:solidFill>
                  <a:srgbClr val="EF6C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Substructures are </a:t>
            </a:r>
            <a:r>
              <a:rPr lang="en-US" sz="1600" b="1" i="1" u="sng" spc="-1" dirty="0">
                <a:solidFill>
                  <a:srgbClr val="EF6C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everywhere</a:t>
            </a:r>
            <a:r>
              <a:rPr lang="en-US" sz="1600" b="1" i="1" spc="-1" dirty="0">
                <a:solidFill>
                  <a:srgbClr val="EF6C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!</a:t>
            </a:r>
            <a:endParaRPr lang="en-US" sz="1600" b="1" spc="-1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B351DF-AE10-6636-E20A-D454BFE9FA2C}"/>
              </a:ext>
            </a:extLst>
          </p:cNvPr>
          <p:cNvSpPr txBox="1"/>
          <p:nvPr/>
        </p:nvSpPr>
        <p:spPr>
          <a:xfrm>
            <a:off x="7340029" y="3414240"/>
            <a:ext cx="1413085" cy="2322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000" b="0" i="1" strike="noStrike" spc="-1" dirty="0">
                <a:latin typeface="Arial"/>
                <a:ea typeface="Arial"/>
              </a:rPr>
              <a:t>Andrews et al. (2020)</a:t>
            </a:r>
            <a:endParaRPr lang="en-US" sz="1000" b="0" strike="noStrike" spc="-1" dirty="0">
              <a:latin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6F0593B-FBF7-3FDB-97E6-A5556FADB76E}"/>
              </a:ext>
            </a:extLst>
          </p:cNvPr>
          <p:cNvSpPr/>
          <p:nvPr/>
        </p:nvSpPr>
        <p:spPr>
          <a:xfrm>
            <a:off x="5911227" y="3300300"/>
            <a:ext cx="288000" cy="288000"/>
          </a:xfrm>
          <a:prstGeom prst="ellipse">
            <a:avLst/>
          </a:prstGeom>
          <a:solidFill>
            <a:srgbClr val="472702"/>
          </a:solidFill>
          <a:ln w="57240">
            <a:solidFill>
              <a:srgbClr val="B4C7D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8440" tIns="146880" rIns="118440" bIns="146880" anchor="ctr">
            <a:noAutofit/>
          </a:bodyPr>
          <a:lstStyle/>
          <a:p>
            <a:pPr algn="ctr">
              <a:buNone/>
            </a:pPr>
            <a:endParaRPr lang="en-US" sz="1800" b="0" strike="noStrike" spc="-1">
              <a:latin typeface="Arial"/>
            </a:endParaRPr>
          </a:p>
          <a:p>
            <a:pPr algn="ctr">
              <a:buNone/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F17CB57-AC41-9B3D-A2C9-DA7E9B8E9946}"/>
              </a:ext>
            </a:extLst>
          </p:cNvPr>
          <p:cNvSpPr/>
          <p:nvPr/>
        </p:nvSpPr>
        <p:spPr>
          <a:xfrm>
            <a:off x="6016664" y="3500099"/>
            <a:ext cx="288000" cy="288000"/>
          </a:xfrm>
          <a:prstGeom prst="ellipse">
            <a:avLst/>
          </a:prstGeom>
          <a:solidFill>
            <a:srgbClr val="472702"/>
          </a:solidFill>
          <a:ln w="57240">
            <a:solidFill>
              <a:srgbClr val="B4C7D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8440" tIns="146880" rIns="118440" bIns="146880" anchor="ctr">
            <a:noAutofit/>
          </a:bodyPr>
          <a:lstStyle/>
          <a:p>
            <a:pPr algn="ctr">
              <a:buNone/>
            </a:pPr>
            <a:endParaRPr lang="en-US" sz="1800" b="0" strike="noStrike" spc="-1">
              <a:latin typeface="Arial"/>
            </a:endParaRPr>
          </a:p>
          <a:p>
            <a:pPr algn="ctr">
              <a:buNone/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514EDC-3B4D-51F8-CD28-CD91C513B2E6}"/>
              </a:ext>
            </a:extLst>
          </p:cNvPr>
          <p:cNvSpPr txBox="1"/>
          <p:nvPr/>
        </p:nvSpPr>
        <p:spPr>
          <a:xfrm>
            <a:off x="5563114" y="3008099"/>
            <a:ext cx="871505" cy="261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/>
            <a:r>
              <a:rPr lang="en-US" sz="1200" b="0" i="1" strike="noStrike" spc="-1" dirty="0">
                <a:solidFill>
                  <a:srgbClr val="FF8000"/>
                </a:solidFill>
                <a:latin typeface="Arial"/>
              </a:rPr>
              <a:t>Dust trap!</a:t>
            </a:r>
            <a:endParaRPr lang="en-US" sz="12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0" animBg="1"/>
      <p:bldP spid="185" grpId="0"/>
      <p:bldP spid="186" grpId="0"/>
      <p:bldP spid="7" grpId="0"/>
      <p:bldP spid="7" grpId="1"/>
      <p:bldP spid="8" grpId="0"/>
      <p:bldP spid="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1C4A09-1AEF-E747-4FD8-E8A4F7487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>
            <a:extLst>
              <a:ext uri="{FF2B5EF4-FFF2-40B4-BE49-F238E27FC236}">
                <a16:creationId xmlns:a16="http://schemas.microsoft.com/office/drawing/2014/main" id="{17F186A6-5C1F-3DE3-A565-005188244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120" y="444960"/>
            <a:ext cx="8520120" cy="7070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3000" b="1" strike="noStrike" spc="-1" dirty="0">
                <a:solidFill>
                  <a:srgbClr val="EF6C00"/>
                </a:solidFill>
                <a:latin typeface="PT Sans Narrow"/>
                <a:ea typeface="PT Sans Narrow"/>
              </a:rPr>
              <a:t>Radial drift – Why is it important?</a:t>
            </a:r>
            <a:endParaRPr lang="en-US" sz="3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FB1F4AA9-6DE8-621B-F350-1952A9FC9E56}"/>
              </a:ext>
            </a:extLst>
          </p:cNvPr>
          <p:cNvSpPr txBox="1"/>
          <p:nvPr/>
        </p:nvSpPr>
        <p:spPr>
          <a:xfrm>
            <a:off x="2273760" y="360"/>
            <a:ext cx="4699080" cy="431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buNone/>
            </a:pPr>
            <a:r>
              <a:rPr lang="en-US" sz="1200" b="1" strike="noStrike" spc="-1">
                <a:latin typeface="Arial"/>
              </a:rPr>
              <a:t>Milou Temmink</a:t>
            </a:r>
            <a:r>
              <a:rPr lang="en-US" sz="1200" b="0" strike="noStrike" spc="-1">
                <a:latin typeface="Arial"/>
              </a:rPr>
              <a:t> – NAC, 13/05/2026 – temmink@strw.leidenuniv.nl </a:t>
            </a:r>
          </a:p>
        </p:txBody>
      </p:sp>
      <p:pic>
        <p:nvPicPr>
          <p:cNvPr id="151" name="Picture 150">
            <a:extLst>
              <a:ext uri="{FF2B5EF4-FFF2-40B4-BE49-F238E27FC236}">
                <a16:creationId xmlns:a16="http://schemas.microsoft.com/office/drawing/2014/main" id="{AB935519-D46E-BBCA-9335-EBC279C17E72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66905" y="1164960"/>
            <a:ext cx="3595451" cy="2317680"/>
          </a:xfrm>
          <a:prstGeom prst="rect">
            <a:avLst/>
          </a:prstGeom>
          <a:ln w="0">
            <a:noFill/>
          </a:ln>
        </p:spPr>
      </p:pic>
      <p:sp>
        <p:nvSpPr>
          <p:cNvPr id="159" name="Arc 158">
            <a:extLst>
              <a:ext uri="{FF2B5EF4-FFF2-40B4-BE49-F238E27FC236}">
                <a16:creationId xmlns:a16="http://schemas.microsoft.com/office/drawing/2014/main" id="{3EA5A959-1900-0DC9-B4F2-1FEA68475643}"/>
              </a:ext>
            </a:extLst>
          </p:cNvPr>
          <p:cNvSpPr/>
          <p:nvPr/>
        </p:nvSpPr>
        <p:spPr>
          <a:xfrm>
            <a:off x="2240200" y="2323800"/>
            <a:ext cx="619666" cy="1009367"/>
          </a:xfrm>
          <a:prstGeom prst="arc">
            <a:avLst>
              <a:gd name="adj1" fmla="val 10698900"/>
              <a:gd name="adj2" fmla="val 16200000"/>
            </a:avLst>
          </a:prstGeom>
          <a:noFill/>
          <a:ln w="19080">
            <a:solidFill>
              <a:srgbClr val="000000"/>
            </a:solidFill>
            <a:prstDash val="dash"/>
            <a:round/>
          </a:ln>
        </p:spPr>
        <p:txBody>
          <a:bodyPr/>
          <a:lstStyle/>
          <a:p>
            <a:endParaRPr lang="en-NL"/>
          </a:p>
        </p:txBody>
      </p:sp>
      <p:sp>
        <p:nvSpPr>
          <p:cNvPr id="3" name="PlaceHolder 2">
            <a:extLst>
              <a:ext uri="{FF2B5EF4-FFF2-40B4-BE49-F238E27FC236}">
                <a16:creationId xmlns:a16="http://schemas.microsoft.com/office/drawing/2014/main" id="{ED4942A3-0164-1FBD-B11A-65B66665BC5E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8C87D638-F512-442E-BB87-2C7D45BA338D}" type="slidenum">
              <a:rPr/>
              <a:t>5</a:t>
            </a:fld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8E1F296-CD26-F0C6-B10F-D5DE6C9A19FB}"/>
              </a:ext>
            </a:extLst>
          </p:cNvPr>
          <p:cNvGrpSpPr/>
          <p:nvPr/>
        </p:nvGrpSpPr>
        <p:grpSpPr>
          <a:xfrm>
            <a:off x="4930582" y="1168773"/>
            <a:ext cx="3595451" cy="2317679"/>
            <a:chOff x="1328400" y="1116000"/>
            <a:chExt cx="6517080" cy="371484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2539AD6-CA78-6D5D-6B0C-C400BCDA5EA6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>
              <a:off x="1328400" y="1116000"/>
              <a:ext cx="6517080" cy="37148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F981C08-29A1-2CE8-18B1-DE23C5C45E53}"/>
                </a:ext>
              </a:extLst>
            </p:cNvPr>
            <p:cNvSpPr/>
            <p:nvPr/>
          </p:nvSpPr>
          <p:spPr>
            <a:xfrm>
              <a:off x="3555000" y="1204200"/>
              <a:ext cx="1777680" cy="1739880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NL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6EB1F93-B5BE-EFF6-57C5-3FBA21207FEE}"/>
                </a:ext>
              </a:extLst>
            </p:cNvPr>
            <p:cNvSpPr/>
            <p:nvPr/>
          </p:nvSpPr>
          <p:spPr>
            <a:xfrm>
              <a:off x="2022480" y="1680480"/>
              <a:ext cx="1198440" cy="1691280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NL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D3FB89F-4E57-6207-EE37-5B91F0713AA0}"/>
                </a:ext>
              </a:extLst>
            </p:cNvPr>
            <p:cNvSpPr/>
            <p:nvPr/>
          </p:nvSpPr>
          <p:spPr>
            <a:xfrm>
              <a:off x="2332080" y="1490040"/>
              <a:ext cx="1198440" cy="1691280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NL"/>
            </a:p>
          </p:txBody>
        </p:sp>
      </p:grpSp>
      <p:sp>
        <p:nvSpPr>
          <p:cNvPr id="8" name="Arc 7">
            <a:extLst>
              <a:ext uri="{FF2B5EF4-FFF2-40B4-BE49-F238E27FC236}">
                <a16:creationId xmlns:a16="http://schemas.microsoft.com/office/drawing/2014/main" id="{4AFC3752-9A34-6748-CCCA-8BC75BC99A4E}"/>
              </a:ext>
            </a:extLst>
          </p:cNvPr>
          <p:cNvSpPr/>
          <p:nvPr/>
        </p:nvSpPr>
        <p:spPr>
          <a:xfrm>
            <a:off x="6503877" y="2323800"/>
            <a:ext cx="619666" cy="1009367"/>
          </a:xfrm>
          <a:prstGeom prst="arc">
            <a:avLst>
              <a:gd name="adj1" fmla="val 10698900"/>
              <a:gd name="adj2" fmla="val 16200000"/>
            </a:avLst>
          </a:prstGeom>
          <a:noFill/>
          <a:ln w="19080">
            <a:solidFill>
              <a:srgbClr val="000000"/>
            </a:solidFill>
            <a:prstDash val="dash"/>
            <a:round/>
          </a:ln>
        </p:spPr>
        <p:txBody>
          <a:bodyPr/>
          <a:lstStyle/>
          <a:p>
            <a:endParaRPr lang="en-NL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F16E91-C79B-5B13-BF60-FE4FF5E59101}"/>
              </a:ext>
            </a:extLst>
          </p:cNvPr>
          <p:cNvSpPr txBox="1"/>
          <p:nvPr/>
        </p:nvSpPr>
        <p:spPr>
          <a:xfrm>
            <a:off x="2464630" y="2225121"/>
            <a:ext cx="742287" cy="2322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000" b="0" i="1" strike="noStrike" spc="-1" dirty="0">
                <a:latin typeface="Arial"/>
              </a:rPr>
              <a:t>Snowline</a:t>
            </a:r>
            <a:endParaRPr lang="en-US" sz="1000" b="0" strike="noStrike" spc="-1" dirty="0">
              <a:latin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ED0F37E-7D5E-5C82-F3E0-84C907992ED0}"/>
              </a:ext>
            </a:extLst>
          </p:cNvPr>
          <p:cNvSpPr/>
          <p:nvPr/>
        </p:nvSpPr>
        <p:spPr>
          <a:xfrm>
            <a:off x="1537125" y="2053483"/>
            <a:ext cx="1138224" cy="1061775"/>
          </a:xfrm>
          <a:prstGeom prst="ellipse">
            <a:avLst/>
          </a:prstGeom>
          <a:noFill/>
          <a:ln w="28575">
            <a:solidFill>
              <a:srgbClr val="FF8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7F9EEF6-DA17-9427-CA3C-BFE1B8587FBF}"/>
              </a:ext>
            </a:extLst>
          </p:cNvPr>
          <p:cNvSpPr/>
          <p:nvPr/>
        </p:nvSpPr>
        <p:spPr>
          <a:xfrm>
            <a:off x="5788489" y="2053483"/>
            <a:ext cx="1138224" cy="1061775"/>
          </a:xfrm>
          <a:prstGeom prst="ellipse">
            <a:avLst/>
          </a:prstGeom>
          <a:noFill/>
          <a:ln w="28575">
            <a:solidFill>
              <a:srgbClr val="FF8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2" name="PlaceHolder 2">
            <a:extLst>
              <a:ext uri="{FF2B5EF4-FFF2-40B4-BE49-F238E27FC236}">
                <a16:creationId xmlns:a16="http://schemas.microsoft.com/office/drawing/2014/main" id="{68CD0EFE-5060-BD88-E628-9DDFE3B2A2F8}"/>
              </a:ext>
            </a:extLst>
          </p:cNvPr>
          <p:cNvSpPr txBox="1">
            <a:spLocks/>
          </p:cNvSpPr>
          <p:nvPr/>
        </p:nvSpPr>
        <p:spPr>
          <a:xfrm>
            <a:off x="765192" y="3050268"/>
            <a:ext cx="2682089" cy="393958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400" i="1" spc="-1" dirty="0">
                <a:solidFill>
                  <a:srgbClr val="EF6C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Terrestrial planet-forming regions!</a:t>
            </a:r>
            <a:endParaRPr lang="en-US" sz="1400" spc="-1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PlaceHolder 2">
            <a:extLst>
              <a:ext uri="{FF2B5EF4-FFF2-40B4-BE49-F238E27FC236}">
                <a16:creationId xmlns:a16="http://schemas.microsoft.com/office/drawing/2014/main" id="{0C50078A-B301-1B77-B4FC-0D25F6C67639}"/>
              </a:ext>
            </a:extLst>
          </p:cNvPr>
          <p:cNvSpPr txBox="1">
            <a:spLocks/>
          </p:cNvSpPr>
          <p:nvPr/>
        </p:nvSpPr>
        <p:spPr>
          <a:xfrm>
            <a:off x="1506682" y="3752958"/>
            <a:ext cx="6130636" cy="70704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600" b="1" i="1" spc="-1" dirty="0">
                <a:solidFill>
                  <a:srgbClr val="EF6C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Radial drift and sublimation may play a crucial role in setting the chemical composition in the terrestrial planet-forming regions!</a:t>
            </a:r>
            <a:endParaRPr lang="en-US" sz="1600" b="1" spc="-1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DF1322-1C84-73A1-F972-CD6F111238E2}"/>
              </a:ext>
            </a:extLst>
          </p:cNvPr>
          <p:cNvSpPr txBox="1"/>
          <p:nvPr/>
        </p:nvSpPr>
        <p:spPr>
          <a:xfrm>
            <a:off x="617967" y="1534354"/>
            <a:ext cx="966717" cy="2322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000" b="1" i="1" strike="noStrike" spc="-1" dirty="0">
                <a:latin typeface="Arial"/>
              </a:rPr>
              <a:t>Smooth disk</a:t>
            </a:r>
            <a:endParaRPr lang="en-US" sz="1000" b="1" strike="noStrike" spc="-1" dirty="0">
              <a:latin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9B03E1-EA25-367D-4992-296E7EFCB842}"/>
              </a:ext>
            </a:extLst>
          </p:cNvPr>
          <p:cNvSpPr txBox="1"/>
          <p:nvPr/>
        </p:nvSpPr>
        <p:spPr>
          <a:xfrm>
            <a:off x="4915218" y="1534354"/>
            <a:ext cx="1138224" cy="2322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000" b="1" i="1" strike="noStrike" spc="-1" dirty="0">
                <a:latin typeface="Arial"/>
              </a:rPr>
              <a:t>Structured disk</a:t>
            </a:r>
            <a:endParaRPr lang="en-US" sz="1000" b="1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48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7070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000" b="1" spc="-1" dirty="0">
                <a:solidFill>
                  <a:srgbClr val="EF6C00"/>
                </a:solidFill>
                <a:latin typeface="PT Sans Narrow"/>
              </a:rPr>
              <a:t>How does this all tie into the </a:t>
            </a:r>
            <a:r>
              <a:rPr lang="en-US" sz="3000" b="1" spc="-1" dirty="0">
                <a:solidFill>
                  <a:srgbClr val="EF6C00"/>
                </a:solidFill>
              </a:rPr>
              <a:t>H</a:t>
            </a:r>
            <a:r>
              <a:rPr lang="en-US" sz="3000" b="1" spc="-1" baseline="-8000" dirty="0">
                <a:solidFill>
                  <a:srgbClr val="EF6C00"/>
                </a:solidFill>
              </a:rPr>
              <a:t>2</a:t>
            </a:r>
            <a:r>
              <a:rPr lang="en-US" sz="3000" b="1" spc="-1" dirty="0">
                <a:solidFill>
                  <a:srgbClr val="EF6C00"/>
                </a:solidFill>
              </a:rPr>
              <a:t>O reservoirs?</a:t>
            </a:r>
            <a:endParaRPr lang="en-US" sz="3000" b="1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3" name="Picture 192"/>
          <p:cNvPicPr/>
          <p:nvPr/>
        </p:nvPicPr>
        <p:blipFill>
          <a:blip r:embed="rId2"/>
          <a:stretch/>
        </p:blipFill>
        <p:spPr>
          <a:xfrm>
            <a:off x="616680" y="1334160"/>
            <a:ext cx="4663440" cy="3496320"/>
          </a:xfrm>
          <a:prstGeom prst="rect">
            <a:avLst/>
          </a:prstGeom>
          <a:ln w="0">
            <a:noFill/>
          </a:ln>
        </p:spPr>
      </p:pic>
      <p:pic>
        <p:nvPicPr>
          <p:cNvPr id="195" name="Picture 194"/>
          <p:cNvPicPr/>
          <p:nvPr/>
        </p:nvPicPr>
        <p:blipFill>
          <a:blip r:embed="rId3"/>
          <a:stretch/>
        </p:blipFill>
        <p:spPr>
          <a:xfrm>
            <a:off x="6129764" y="1267020"/>
            <a:ext cx="2291760" cy="2291760"/>
          </a:xfrm>
          <a:prstGeom prst="rect">
            <a:avLst/>
          </a:prstGeom>
          <a:ln w="0">
            <a:noFill/>
          </a:ln>
        </p:spPr>
      </p:pic>
      <p:sp>
        <p:nvSpPr>
          <p:cNvPr id="196" name="TextBox 195"/>
          <p:cNvSpPr txBox="1"/>
          <p:nvPr/>
        </p:nvSpPr>
        <p:spPr>
          <a:xfrm>
            <a:off x="5484600" y="3558779"/>
            <a:ext cx="3347280" cy="1387293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16000" indent="-216000"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PI: Thomas Henning (MPIA)</a:t>
            </a:r>
          </a:p>
          <a:p>
            <a:pPr marL="216000" indent="-216000"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Cycle 1 GTO program</a:t>
            </a:r>
          </a:p>
          <a:p>
            <a:pPr marL="216000" indent="-216000"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&gt;100 hours on disks!</a:t>
            </a:r>
          </a:p>
          <a:p>
            <a:pPr marL="216000" indent="-216000"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</a:t>
            </a:r>
            <a:r>
              <a:rPr lang="en-US" sz="1400" b="0" i="1" strike="noStrike" spc="-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is the chemical composition in </a:t>
            </a:r>
            <a:br>
              <a:rPr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400" b="0" i="1" strike="noStrike" spc="-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terrestrial-forming regions?</a:t>
            </a:r>
            <a:r>
              <a:rPr lang="en-US" sz="1400" b="0" strike="noStrike" spc="-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</a:t>
            </a:r>
          </a:p>
        </p:txBody>
      </p:sp>
      <p:sp>
        <p:nvSpPr>
          <p:cNvPr id="197" name="TextBox 196"/>
          <p:cNvSpPr txBox="1"/>
          <p:nvPr/>
        </p:nvSpPr>
        <p:spPr>
          <a:xfrm>
            <a:off x="2274480" y="1080"/>
            <a:ext cx="4699080" cy="431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buNone/>
            </a:pPr>
            <a:r>
              <a:rPr lang="en-US" sz="1200" b="1" strike="noStrike" spc="-1">
                <a:latin typeface="Arial"/>
              </a:rPr>
              <a:t>Milou Temmink</a:t>
            </a:r>
            <a:r>
              <a:rPr lang="en-US" sz="1200" b="0" strike="noStrike" spc="-1">
                <a:latin typeface="Arial"/>
              </a:rPr>
              <a:t> – NAC, 13/05/2026 – temmink@strw.leidenuniv.nl 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3EED6F8-6A0B-47A1-B876-7850C6426F3A}" type="slidenum">
              <a:rPr/>
              <a:t>6</a:t>
            </a:fld>
            <a:endParaRPr/>
          </a:p>
        </p:txBody>
      </p:sp>
      <p:sp>
        <p:nvSpPr>
          <p:cNvPr id="4" name="PlaceHolder 2">
            <a:extLst>
              <a:ext uri="{FF2B5EF4-FFF2-40B4-BE49-F238E27FC236}">
                <a16:creationId xmlns:a16="http://schemas.microsoft.com/office/drawing/2014/main" id="{0A2C369D-8938-C3E3-84CB-728C367627AF}"/>
              </a:ext>
            </a:extLst>
          </p:cNvPr>
          <p:cNvSpPr txBox="1">
            <a:spLocks/>
          </p:cNvSpPr>
          <p:nvPr/>
        </p:nvSpPr>
        <p:spPr>
          <a:xfrm>
            <a:off x="127745" y="1030304"/>
            <a:ext cx="6387353" cy="35352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400" i="1" spc="-1" dirty="0">
                <a:solidFill>
                  <a:srgbClr val="EF6C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JWST-MIRI gives the prime opportunity to study H</a:t>
            </a:r>
            <a:r>
              <a:rPr lang="en-US" sz="1400" i="1" spc="-1" baseline="-8000" dirty="0">
                <a:solidFill>
                  <a:srgbClr val="EF6C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en-US" sz="1400" i="1" spc="-1" dirty="0">
                <a:solidFill>
                  <a:srgbClr val="EF6C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in those terrestrial planet-forming regions!</a:t>
            </a:r>
            <a:endParaRPr lang="en-US" sz="1400" spc="-1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7070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3000" b="1" strike="noStrike" spc="-1">
                <a:solidFill>
                  <a:srgbClr val="EF6C00"/>
                </a:solidFill>
                <a:latin typeface="PT Sans Narrow"/>
                <a:ea typeface="PT Sans Narrow"/>
              </a:rPr>
              <a:t>A JWST-MIRI view of a disk</a:t>
            </a:r>
            <a:endParaRPr lang="en-US" sz="3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9" name="Picture 198"/>
          <p:cNvPicPr/>
          <p:nvPr/>
        </p:nvPicPr>
        <p:blipFill>
          <a:blip r:embed="rId2"/>
          <a:stretch/>
        </p:blipFill>
        <p:spPr>
          <a:xfrm>
            <a:off x="61920" y="1066320"/>
            <a:ext cx="8958960" cy="3674160"/>
          </a:xfrm>
          <a:prstGeom prst="rect">
            <a:avLst/>
          </a:prstGeom>
          <a:ln w="0">
            <a:noFill/>
          </a:ln>
        </p:spPr>
      </p:pic>
      <p:sp>
        <p:nvSpPr>
          <p:cNvPr id="200" name="TextBox 199"/>
          <p:cNvSpPr txBox="1"/>
          <p:nvPr/>
        </p:nvSpPr>
        <p:spPr>
          <a:xfrm>
            <a:off x="5949900" y="2734200"/>
            <a:ext cx="2584500" cy="261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/>
            <a:r>
              <a:rPr lang="en-US" sz="1200" b="1" i="1" strike="noStrike" spc="-1" dirty="0">
                <a:solidFill>
                  <a:srgbClr val="EF6C00"/>
                </a:solidFill>
                <a:latin typeface="Arial"/>
              </a:rPr>
              <a:t>Dust continuum emission with superimposed molecular </a:t>
            </a:r>
            <a:r>
              <a:rPr lang="en-US" sz="1200" b="1" i="1" spc="-1" dirty="0">
                <a:solidFill>
                  <a:srgbClr val="EF6C00"/>
                </a:solidFill>
                <a:latin typeface="Arial"/>
              </a:rPr>
              <a:t>lines</a:t>
            </a:r>
            <a:r>
              <a:rPr lang="en-US" sz="1200" b="1" i="1" strike="noStrike" spc="-1" dirty="0">
                <a:solidFill>
                  <a:srgbClr val="EF6C00"/>
                </a:solidFill>
                <a:latin typeface="Arial"/>
              </a:rPr>
              <a:t>!</a:t>
            </a:r>
            <a:endParaRPr lang="en-US" sz="1200" b="0" strike="noStrike" spc="-1" dirty="0">
              <a:latin typeface="Arial"/>
            </a:endParaRPr>
          </a:p>
        </p:txBody>
      </p:sp>
      <p:pic>
        <p:nvPicPr>
          <p:cNvPr id="201" name="Picture 200"/>
          <p:cNvPicPr/>
          <p:nvPr/>
        </p:nvPicPr>
        <p:blipFill>
          <a:blip r:embed="rId3"/>
          <a:stretch/>
        </p:blipFill>
        <p:spPr>
          <a:xfrm>
            <a:off x="61920" y="1066320"/>
            <a:ext cx="8958960" cy="3674160"/>
          </a:xfrm>
          <a:prstGeom prst="rect">
            <a:avLst/>
          </a:prstGeom>
          <a:ln w="0">
            <a:noFill/>
          </a:ln>
        </p:spPr>
      </p:pic>
      <p:pic>
        <p:nvPicPr>
          <p:cNvPr id="202" name="Picture 201"/>
          <p:cNvPicPr/>
          <p:nvPr/>
        </p:nvPicPr>
        <p:blipFill>
          <a:blip r:embed="rId4"/>
          <a:stretch/>
        </p:blipFill>
        <p:spPr>
          <a:xfrm>
            <a:off x="61920" y="1066320"/>
            <a:ext cx="8958960" cy="3674160"/>
          </a:xfrm>
          <a:prstGeom prst="rect">
            <a:avLst/>
          </a:prstGeom>
          <a:ln w="0">
            <a:noFill/>
          </a:ln>
        </p:spPr>
      </p:pic>
      <p:pic>
        <p:nvPicPr>
          <p:cNvPr id="203" name="Picture 202"/>
          <p:cNvPicPr/>
          <p:nvPr/>
        </p:nvPicPr>
        <p:blipFill>
          <a:blip r:embed="rId5"/>
          <a:stretch/>
        </p:blipFill>
        <p:spPr>
          <a:xfrm>
            <a:off x="61920" y="1066320"/>
            <a:ext cx="8958960" cy="3674160"/>
          </a:xfrm>
          <a:prstGeom prst="rect">
            <a:avLst/>
          </a:prstGeom>
          <a:ln w="0">
            <a:noFill/>
          </a:ln>
        </p:spPr>
      </p:pic>
      <p:pic>
        <p:nvPicPr>
          <p:cNvPr id="204" name="Picture 203"/>
          <p:cNvPicPr/>
          <p:nvPr/>
        </p:nvPicPr>
        <p:blipFill>
          <a:blip r:embed="rId6"/>
          <a:stretch/>
        </p:blipFill>
        <p:spPr>
          <a:xfrm>
            <a:off x="61920" y="1066320"/>
            <a:ext cx="8958960" cy="3674160"/>
          </a:xfrm>
          <a:prstGeom prst="rect">
            <a:avLst/>
          </a:prstGeom>
          <a:ln w="0">
            <a:noFill/>
          </a:ln>
        </p:spPr>
      </p:pic>
      <p:pic>
        <p:nvPicPr>
          <p:cNvPr id="205" name="Picture 204"/>
          <p:cNvPicPr/>
          <p:nvPr/>
        </p:nvPicPr>
        <p:blipFill>
          <a:blip r:embed="rId7"/>
          <a:stretch/>
        </p:blipFill>
        <p:spPr>
          <a:xfrm>
            <a:off x="8477280" y="0"/>
            <a:ext cx="666720" cy="666720"/>
          </a:xfrm>
          <a:prstGeom prst="rect">
            <a:avLst/>
          </a:prstGeom>
          <a:ln w="0">
            <a:noFill/>
          </a:ln>
        </p:spPr>
      </p:pic>
      <p:sp>
        <p:nvSpPr>
          <p:cNvPr id="206" name="TextBox 205"/>
          <p:cNvSpPr txBox="1"/>
          <p:nvPr/>
        </p:nvSpPr>
        <p:spPr>
          <a:xfrm>
            <a:off x="2274480" y="1080"/>
            <a:ext cx="4699080" cy="431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buNone/>
            </a:pPr>
            <a:r>
              <a:rPr lang="en-US" sz="1200" b="1" strike="noStrike" spc="-1">
                <a:latin typeface="Arial"/>
              </a:rPr>
              <a:t>Milou Temmink</a:t>
            </a:r>
            <a:r>
              <a:rPr lang="en-US" sz="1200" b="0" strike="noStrike" spc="-1">
                <a:latin typeface="Arial"/>
              </a:rPr>
              <a:t> – NAC, 13/05/2026 – temmink@strw.leidenuniv.nl </a:t>
            </a:r>
          </a:p>
        </p:txBody>
      </p:sp>
      <p:sp>
        <p:nvSpPr>
          <p:cNvPr id="207" name="TextBox 206"/>
          <p:cNvSpPr txBox="1"/>
          <p:nvPr/>
        </p:nvSpPr>
        <p:spPr>
          <a:xfrm>
            <a:off x="74880" y="4418640"/>
            <a:ext cx="1636156" cy="2322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000" b="0" i="1" strike="noStrike" spc="-1" dirty="0">
                <a:latin typeface="Arial"/>
                <a:ea typeface="Arial"/>
              </a:rPr>
              <a:t>Temmink et al. (2024a,b)</a:t>
            </a:r>
            <a:endParaRPr lang="en-US" sz="1000" b="0" strike="noStrike" spc="-1" dirty="0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2BF837ED-D70D-476D-A703-39B5C80C2278}" type="slidenum">
              <a:rPr/>
              <a:t>7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7070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3000" b="1" strike="noStrike" spc="-1">
                <a:solidFill>
                  <a:srgbClr val="EF6C00"/>
                </a:solidFill>
                <a:latin typeface="PT Sans Narrow"/>
                <a:ea typeface="PT Sans Narrow"/>
              </a:rPr>
              <a:t>The pure rotational H</a:t>
            </a:r>
            <a:r>
              <a:rPr lang="en-US" sz="3000" b="1" strike="noStrike" spc="-1" baseline="-8000">
                <a:solidFill>
                  <a:srgbClr val="EF6C00"/>
                </a:solidFill>
                <a:latin typeface="PT Sans Narrow"/>
                <a:ea typeface="PT Sans Narrow"/>
              </a:rPr>
              <a:t>2</a:t>
            </a:r>
            <a:r>
              <a:rPr lang="en-US" sz="3000" b="1" strike="noStrike" spc="-1">
                <a:solidFill>
                  <a:srgbClr val="EF6C00"/>
                </a:solidFill>
                <a:latin typeface="PT Sans Narrow"/>
                <a:ea typeface="PT Sans Narrow"/>
              </a:rPr>
              <a:t>O spectrum</a:t>
            </a:r>
            <a:endParaRPr lang="en-US" sz="3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9" name="Picture 208"/>
          <p:cNvPicPr/>
          <p:nvPr/>
        </p:nvPicPr>
        <p:blipFill>
          <a:blip r:embed="rId2"/>
          <a:stretch/>
        </p:blipFill>
        <p:spPr>
          <a:xfrm>
            <a:off x="118080" y="981360"/>
            <a:ext cx="8913960" cy="3652200"/>
          </a:xfrm>
          <a:prstGeom prst="rect">
            <a:avLst/>
          </a:prstGeom>
          <a:ln w="0">
            <a:noFill/>
          </a:ln>
        </p:spPr>
      </p:pic>
      <p:sp>
        <p:nvSpPr>
          <p:cNvPr id="210" name="TextBox 209"/>
          <p:cNvSpPr txBox="1"/>
          <p:nvPr/>
        </p:nvSpPr>
        <p:spPr>
          <a:xfrm>
            <a:off x="165960" y="1121400"/>
            <a:ext cx="6807960" cy="520920"/>
          </a:xfrm>
          <a:prstGeom prst="rect">
            <a:avLst/>
          </a:prstGeom>
          <a:noFill/>
          <a:ln w="31680">
            <a:solidFill>
              <a:srgbClr val="FF8000"/>
            </a:solidFill>
            <a:prstDash val="lgDash"/>
            <a:round/>
          </a:ln>
        </p:spPr>
        <p:txBody>
          <a:bodyPr lIns="105480" tIns="60480" rIns="105480" bIns="60480" anchor="t">
            <a:noAutofit/>
          </a:bodyPr>
          <a:lstStyle/>
          <a:p>
            <a:pPr algn="ctr">
              <a:buNone/>
            </a:pPr>
            <a:r>
              <a:rPr lang="en-US" sz="1400" b="0" strike="noStrike" spc="-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Molecular excitation: We know what lines will be excited under what conditions!</a:t>
            </a:r>
          </a:p>
          <a:p>
            <a:pPr algn="ctr">
              <a:buNone/>
            </a:pPr>
            <a:r>
              <a:rPr lang="en-US" sz="1400" b="0" strike="noStrike" spc="-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→ Longer wavelengths trace </a:t>
            </a:r>
            <a:r>
              <a:rPr lang="en-US" sz="1400" b="1" u="sng" strike="noStrike" spc="-1" dirty="0"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colder</a:t>
            </a:r>
            <a:r>
              <a:rPr lang="en-US" sz="1400" b="0" strike="noStrike" spc="-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reservoirs!</a:t>
            </a:r>
          </a:p>
        </p:txBody>
      </p:sp>
      <p:sp>
        <p:nvSpPr>
          <p:cNvPr id="211" name="Freeform: Shape 210"/>
          <p:cNvSpPr/>
          <p:nvPr/>
        </p:nvSpPr>
        <p:spPr>
          <a:xfrm>
            <a:off x="619560" y="4573800"/>
            <a:ext cx="1277640" cy="0"/>
          </a:xfrm>
          <a:custGeom>
            <a:avLst/>
            <a:gdLst/>
            <a:ahLst/>
            <a:cxnLst/>
            <a:rect l="0" t="0" r="r" b="b"/>
            <a:pathLst>
              <a:path w="3549" fill="none">
                <a:moveTo>
                  <a:pt x="3549" y="0"/>
                </a:moveTo>
                <a:lnTo>
                  <a:pt x="0" y="0"/>
                </a:lnTo>
              </a:path>
            </a:pathLst>
          </a:custGeom>
          <a:ln w="38160">
            <a:solidFill>
              <a:srgbClr val="FF3838"/>
            </a:solidFill>
            <a:round/>
            <a:tailEnd type="triangle" w="med" len="med"/>
          </a:ln>
        </p:spPr>
        <p:txBody>
          <a:bodyPr/>
          <a:lstStyle/>
          <a:p>
            <a:endParaRPr lang="en-NL"/>
          </a:p>
        </p:txBody>
      </p:sp>
      <p:sp>
        <p:nvSpPr>
          <p:cNvPr id="212" name="Freeform: Shape 211"/>
          <p:cNvSpPr/>
          <p:nvPr/>
        </p:nvSpPr>
        <p:spPr>
          <a:xfrm>
            <a:off x="7252920" y="4573800"/>
            <a:ext cx="1277640" cy="0"/>
          </a:xfrm>
          <a:custGeom>
            <a:avLst/>
            <a:gdLst/>
            <a:ahLst/>
            <a:cxnLst/>
            <a:rect l="0" t="0" r="r" b="b"/>
            <a:pathLst>
              <a:path w="3549" fill="none">
                <a:moveTo>
                  <a:pt x="0" y="0"/>
                </a:moveTo>
                <a:lnTo>
                  <a:pt x="3549" y="0"/>
                </a:lnTo>
              </a:path>
            </a:pathLst>
          </a:custGeom>
          <a:ln w="38160">
            <a:solidFill>
              <a:srgbClr val="5983B0"/>
            </a:solidFill>
            <a:round/>
            <a:tailEnd type="triangle" w="med" len="med"/>
          </a:ln>
        </p:spPr>
        <p:txBody>
          <a:bodyPr/>
          <a:lstStyle/>
          <a:p>
            <a:endParaRPr lang="en-NL"/>
          </a:p>
        </p:txBody>
      </p:sp>
      <p:sp>
        <p:nvSpPr>
          <p:cNvPr id="213" name="TextBox 212"/>
          <p:cNvSpPr txBox="1"/>
          <p:nvPr/>
        </p:nvSpPr>
        <p:spPr>
          <a:xfrm>
            <a:off x="7211880" y="4619880"/>
            <a:ext cx="1323720" cy="2901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400" b="1" i="1" strike="noStrike" spc="-1">
                <a:solidFill>
                  <a:srgbClr val="5983B0"/>
                </a:solidFill>
                <a:latin typeface="Arial"/>
              </a:rPr>
              <a:t>Cold (&lt;200 K)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214" name="TextBox 213"/>
          <p:cNvSpPr txBox="1"/>
          <p:nvPr/>
        </p:nvSpPr>
        <p:spPr>
          <a:xfrm>
            <a:off x="696240" y="4619880"/>
            <a:ext cx="1224720" cy="2901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400" b="1" i="1" strike="noStrike" spc="-1">
                <a:solidFill>
                  <a:srgbClr val="FF3838"/>
                </a:solidFill>
                <a:latin typeface="Arial"/>
              </a:rPr>
              <a:t>Hot (&gt;800 K)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215" name="TextBox 214"/>
          <p:cNvSpPr txBox="1"/>
          <p:nvPr/>
        </p:nvSpPr>
        <p:spPr>
          <a:xfrm>
            <a:off x="1521720" y="2460120"/>
            <a:ext cx="6205320" cy="1060799"/>
          </a:xfrm>
          <a:prstGeom prst="rect">
            <a:avLst/>
          </a:prstGeom>
          <a:solidFill>
            <a:srgbClr val="FFFFFF"/>
          </a:solidFill>
          <a:ln w="38160">
            <a:solidFill>
              <a:srgbClr val="FF8000"/>
            </a:solidFill>
            <a:round/>
          </a:ln>
        </p:spPr>
        <p:txBody>
          <a:bodyPr lIns="109080" tIns="64080" rIns="109080" bIns="64080" anchor="t">
            <a:noAutofit/>
          </a:bodyPr>
          <a:lstStyle/>
          <a:p>
            <a:pPr algn="ctr">
              <a:buNone/>
            </a:pPr>
            <a:r>
              <a:rPr lang="en-US" sz="2000" b="1" strike="noStrike" spc="-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Key question</a:t>
            </a:r>
            <a:r>
              <a:rPr lang="en-US" sz="2000" b="0" strike="noStrike" spc="-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br>
              <a:rPr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b="0" i="1" strike="noStrike" spc="-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 the cold reservoir enhanced by drift and sublimation at the snowline?</a:t>
            </a:r>
            <a:endParaRPr lang="en-US" sz="2000" b="0" strike="noStrike" spc="-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6" name="Picture 215"/>
          <p:cNvPicPr/>
          <p:nvPr/>
        </p:nvPicPr>
        <p:blipFill>
          <a:blip r:embed="rId3"/>
          <a:stretch/>
        </p:blipFill>
        <p:spPr>
          <a:xfrm>
            <a:off x="8477280" y="0"/>
            <a:ext cx="666720" cy="666720"/>
          </a:xfrm>
          <a:prstGeom prst="rect">
            <a:avLst/>
          </a:prstGeom>
          <a:ln w="0">
            <a:noFill/>
          </a:ln>
        </p:spPr>
      </p:pic>
      <p:sp>
        <p:nvSpPr>
          <p:cNvPr id="217" name="TextBox 216"/>
          <p:cNvSpPr txBox="1"/>
          <p:nvPr/>
        </p:nvSpPr>
        <p:spPr>
          <a:xfrm>
            <a:off x="2274840" y="1440"/>
            <a:ext cx="4699080" cy="431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buNone/>
            </a:pPr>
            <a:r>
              <a:rPr lang="en-US" sz="1200" b="1" strike="noStrike" spc="-1">
                <a:latin typeface="Arial"/>
              </a:rPr>
              <a:t>Milou Temmink</a:t>
            </a:r>
            <a:r>
              <a:rPr lang="en-US" sz="1200" b="0" strike="noStrike" spc="-1">
                <a:latin typeface="Arial"/>
              </a:rPr>
              <a:t> – NAC, 13/05/2026 – temmink@strw.leidenuniv.nl </a:t>
            </a:r>
          </a:p>
        </p:txBody>
      </p:sp>
      <p:sp>
        <p:nvSpPr>
          <p:cNvPr id="218" name="TextBox 217"/>
          <p:cNvSpPr txBox="1"/>
          <p:nvPr/>
        </p:nvSpPr>
        <p:spPr>
          <a:xfrm>
            <a:off x="91439" y="1645200"/>
            <a:ext cx="5748251" cy="2322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000" b="0" i="1" strike="noStrike" spc="-1" dirty="0">
                <a:latin typeface="Arial"/>
                <a:ea typeface="Arial"/>
              </a:rPr>
              <a:t>Meijerink et al. (2009), Gasman et al. (2023), Temmink et al. (2024b), Banzatti et al. (2025)</a:t>
            </a:r>
            <a:endParaRPr lang="en-US" sz="1000" b="0" strike="noStrike" spc="-1" dirty="0">
              <a:latin typeface="Arial"/>
            </a:endParaRPr>
          </a:p>
        </p:txBody>
      </p:sp>
      <p:sp>
        <p:nvSpPr>
          <p:cNvPr id="219" name="TextBox 218"/>
          <p:cNvSpPr txBox="1"/>
          <p:nvPr/>
        </p:nvSpPr>
        <p:spPr>
          <a:xfrm>
            <a:off x="75239" y="4239000"/>
            <a:ext cx="1739705" cy="2322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000" b="0" i="1" strike="noStrike" spc="-1" dirty="0">
                <a:latin typeface="Arial"/>
                <a:ea typeface="Arial"/>
              </a:rPr>
              <a:t>Temmink et al. (2024a,b)</a:t>
            </a:r>
            <a:endParaRPr lang="en-US" sz="1000" b="0" strike="noStrike" spc="-1" dirty="0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7AAFCAE3-FA9E-4302-A77D-CE7550EF4015}" type="slidenum">
              <a:rPr/>
              <a:t>8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7070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3000" b="1" strike="noStrike" spc="-1" dirty="0">
                <a:solidFill>
                  <a:srgbClr val="EF6C00"/>
                </a:solidFill>
                <a:latin typeface="PT Sans Narrow"/>
                <a:ea typeface="PT Sans Narrow"/>
              </a:rPr>
              <a:t>Our key cold H</a:t>
            </a:r>
            <a:r>
              <a:rPr lang="en-US" sz="3000" b="1" strike="noStrike" spc="-1" baseline="-8000" dirty="0">
                <a:solidFill>
                  <a:srgbClr val="EF6C00"/>
                </a:solidFill>
                <a:latin typeface="PT Sans Narrow"/>
                <a:ea typeface="PT Sans Narrow"/>
              </a:rPr>
              <a:t>2</a:t>
            </a:r>
            <a:r>
              <a:rPr lang="en-US" sz="3000" b="1" strike="noStrike" spc="-1" dirty="0">
                <a:solidFill>
                  <a:srgbClr val="EF6C00"/>
                </a:solidFill>
                <a:latin typeface="PT Sans Narrow"/>
                <a:ea typeface="PT Sans Narrow"/>
              </a:rPr>
              <a:t>O lines</a:t>
            </a:r>
            <a:endParaRPr lang="en-US" sz="3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1" name="Picture 220"/>
          <p:cNvPicPr/>
          <p:nvPr/>
        </p:nvPicPr>
        <p:blipFill>
          <a:blip r:embed="rId2"/>
          <a:stretch/>
        </p:blipFill>
        <p:spPr>
          <a:xfrm>
            <a:off x="8477280" y="0"/>
            <a:ext cx="666720" cy="666720"/>
          </a:xfrm>
          <a:prstGeom prst="rect">
            <a:avLst/>
          </a:prstGeom>
          <a:ln w="0">
            <a:noFill/>
          </a:ln>
        </p:spPr>
      </p:pic>
      <p:pic>
        <p:nvPicPr>
          <p:cNvPr id="222" name="Picture 221"/>
          <p:cNvPicPr/>
          <p:nvPr/>
        </p:nvPicPr>
        <p:blipFill>
          <a:blip r:embed="rId3"/>
          <a:stretch/>
        </p:blipFill>
        <p:spPr>
          <a:xfrm>
            <a:off x="95400" y="1073160"/>
            <a:ext cx="8860320" cy="3637080"/>
          </a:xfrm>
          <a:prstGeom prst="rect">
            <a:avLst/>
          </a:prstGeom>
          <a:ln w="0">
            <a:noFill/>
          </a:ln>
        </p:spPr>
      </p:pic>
      <p:sp>
        <p:nvSpPr>
          <p:cNvPr id="224" name="Rectangle 223"/>
          <p:cNvSpPr/>
          <p:nvPr/>
        </p:nvSpPr>
        <p:spPr>
          <a:xfrm>
            <a:off x="6684121" y="1111680"/>
            <a:ext cx="2291760" cy="355482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NL"/>
          </a:p>
        </p:txBody>
      </p:sp>
      <p:sp>
        <p:nvSpPr>
          <p:cNvPr id="225" name="TextBox 224"/>
          <p:cNvSpPr txBox="1"/>
          <p:nvPr/>
        </p:nvSpPr>
        <p:spPr>
          <a:xfrm>
            <a:off x="2274840" y="1440"/>
            <a:ext cx="4699080" cy="431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buNone/>
            </a:pPr>
            <a:r>
              <a:rPr lang="en-US" sz="1200" b="1" strike="noStrike" spc="-1">
                <a:latin typeface="Arial"/>
              </a:rPr>
              <a:t>Milou Temmink</a:t>
            </a:r>
            <a:r>
              <a:rPr lang="en-US" sz="1200" b="0" strike="noStrike" spc="-1">
                <a:latin typeface="Arial"/>
              </a:rPr>
              <a:t> – NAC, 13/05/2026 – temmink@strw.leidenuniv.nl </a:t>
            </a:r>
          </a:p>
        </p:txBody>
      </p:sp>
      <p:sp>
        <p:nvSpPr>
          <p:cNvPr id="226" name="TextBox 225"/>
          <p:cNvSpPr txBox="1"/>
          <p:nvPr/>
        </p:nvSpPr>
        <p:spPr>
          <a:xfrm>
            <a:off x="75239" y="4383000"/>
            <a:ext cx="1739705" cy="2322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000" b="0" i="1" strike="noStrike" spc="-1" dirty="0">
                <a:latin typeface="Arial"/>
                <a:ea typeface="Arial"/>
              </a:rPr>
              <a:t>Temmink et al. (2024a,b)</a:t>
            </a:r>
            <a:endParaRPr lang="en-US" sz="1000" b="0" strike="noStrike" spc="-1" dirty="0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DE62395-EBA2-449B-B9B7-A04A5B8E2AF5}" type="slidenum">
              <a:rPr/>
              <a:t>9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373</TotalTime>
  <Words>1005</Words>
  <Application>Microsoft Office PowerPoint</Application>
  <PresentationFormat>On-screen Show (16:9)</PresentationFormat>
  <Paragraphs>142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Aptos</vt:lpstr>
      <vt:lpstr>Arial</vt:lpstr>
      <vt:lpstr>Open Sans</vt:lpstr>
      <vt:lpstr>PT Sans Narrow</vt:lpstr>
      <vt:lpstr>Symbol</vt:lpstr>
      <vt:lpstr>Times New Roman</vt:lpstr>
      <vt:lpstr>Wingdings</vt:lpstr>
      <vt:lpstr>Office Theme</vt:lpstr>
      <vt:lpstr>Office Theme</vt:lpstr>
      <vt:lpstr>The H2O vapour reservoirs of disks  around T-Tauri stars</vt:lpstr>
      <vt:lpstr>Planet-forming disks</vt:lpstr>
      <vt:lpstr>Radial drift – A curse or a blessing?</vt:lpstr>
      <vt:lpstr>Radial drift – A curse or a blessing?</vt:lpstr>
      <vt:lpstr>Radial drift – Why is it important?</vt:lpstr>
      <vt:lpstr>How does this all tie into the H2O reservoirs?</vt:lpstr>
      <vt:lpstr>A JWST-MIRI view of a disk</vt:lpstr>
      <vt:lpstr>The pure rotational H2O spectrum</vt:lpstr>
      <vt:lpstr>Our key cold H2O lines</vt:lpstr>
      <vt:lpstr>Cold H2O → (1) Compact disks</vt:lpstr>
      <vt:lpstr>Cold H2O → (2) Full MINDS sample</vt:lpstr>
      <vt:lpstr>Take-away messages</vt:lpstr>
      <vt:lpstr>Supplementary Slides</vt:lpstr>
      <vt:lpstr>Supplement #1 – LTE slab models</vt:lpstr>
      <vt:lpstr>Supplement #2 – Slab model analysis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Slides-Presentation</dc:title>
  <dc:subject/>
  <dc:creator>Milou Temmink</dc:creator>
  <dc:description/>
  <cp:lastModifiedBy>Milou Temmink</cp:lastModifiedBy>
  <cp:revision>76</cp:revision>
  <dcterms:created xsi:type="dcterms:W3CDTF">2026-04-28T14:36:51Z</dcterms:created>
  <dcterms:modified xsi:type="dcterms:W3CDTF">2026-05-12T17:10:10Z</dcterms:modified>
  <dc:language>en-US</dc:language>
</cp:coreProperties>
</file>