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764" r:id="rId4"/>
    <p:sldId id="761" r:id="rId5"/>
    <p:sldId id="733" r:id="rId6"/>
    <p:sldId id="281" r:id="rId7"/>
    <p:sldId id="823" r:id="rId8"/>
    <p:sldId id="822" r:id="rId9"/>
    <p:sldId id="730" r:id="rId10"/>
    <p:sldId id="746" r:id="rId11"/>
    <p:sldId id="282" r:id="rId12"/>
    <p:sldId id="718" r:id="rId13"/>
    <p:sldId id="721" r:id="rId14"/>
    <p:sldId id="799" r:id="rId15"/>
    <p:sldId id="800" r:id="rId16"/>
    <p:sldId id="801" r:id="rId17"/>
    <p:sldId id="802" r:id="rId18"/>
    <p:sldId id="803" r:id="rId19"/>
    <p:sldId id="816" r:id="rId20"/>
    <p:sldId id="817" r:id="rId21"/>
    <p:sldId id="742" r:id="rId22"/>
    <p:sldId id="821" r:id="rId23"/>
    <p:sldId id="819" r:id="rId24"/>
    <p:sldId id="820" r:id="rId25"/>
    <p:sldId id="805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B050"/>
    <a:srgbClr val="FFFFFF"/>
    <a:srgbClr val="89CFFD"/>
    <a:srgbClr val="86AAFF"/>
    <a:srgbClr val="8BACFF"/>
    <a:srgbClr val="454545"/>
    <a:srgbClr val="2020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551"/>
    <p:restoredTop sz="94908"/>
  </p:normalViewPr>
  <p:slideViewPr>
    <p:cSldViewPr snapToGrid="0">
      <p:cViewPr varScale="1">
        <p:scale>
          <a:sx n="116" d="100"/>
          <a:sy n="116" d="100"/>
        </p:scale>
        <p:origin x="36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DB5C016-FDED-4233-9B1F-3BBEC21D263C}" type="doc">
      <dgm:prSet loTypeId="urn:microsoft.com/office/officeart/2005/8/layout/hierarchy1" loCatId="hierarchy" qsTypeId="urn:microsoft.com/office/officeart/2005/8/quickstyle/simple2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D983DB9A-58D3-4165-8C81-14C819DA69F7}">
      <dgm:prSet/>
      <dgm:spPr/>
      <dgm:t>
        <a:bodyPr/>
        <a:lstStyle/>
        <a:p>
          <a:r>
            <a:rPr lang="en-US"/>
            <a:t>Stable layers are regions where convection is suppressed.</a:t>
          </a:r>
        </a:p>
      </dgm:t>
    </dgm:pt>
    <dgm:pt modelId="{1C1EB77D-3555-46E0-B4C0-B78999250CF4}" type="parTrans" cxnId="{9F543F03-4F45-4872-BEA7-76103E4BF9EB}">
      <dgm:prSet/>
      <dgm:spPr/>
      <dgm:t>
        <a:bodyPr/>
        <a:lstStyle/>
        <a:p>
          <a:endParaRPr lang="en-US"/>
        </a:p>
      </dgm:t>
    </dgm:pt>
    <dgm:pt modelId="{7D80E53C-64E4-415A-ACFF-E13AEA7DE29D}" type="sibTrans" cxnId="{9F543F03-4F45-4872-BEA7-76103E4BF9EB}">
      <dgm:prSet/>
      <dgm:spPr/>
      <dgm:t>
        <a:bodyPr/>
        <a:lstStyle/>
        <a:p>
          <a:endParaRPr lang="en-US"/>
        </a:p>
      </dgm:t>
    </dgm:pt>
    <dgm:pt modelId="{B05A8B99-39DB-4929-A8AB-D8A4F3410A86}">
      <dgm:prSet/>
      <dgm:spPr/>
      <dgm:t>
        <a:bodyPr/>
        <a:lstStyle/>
        <a:p>
          <a:r>
            <a:rPr lang="en-US"/>
            <a:t>They arise when the temperature gradient becomes subadiabatic.</a:t>
          </a:r>
        </a:p>
      </dgm:t>
    </dgm:pt>
    <dgm:pt modelId="{6CB74402-E912-4323-849D-DFD07E58510A}" type="parTrans" cxnId="{C9FC3689-FE93-4FA1-918E-82BC0090908B}">
      <dgm:prSet/>
      <dgm:spPr/>
      <dgm:t>
        <a:bodyPr/>
        <a:lstStyle/>
        <a:p>
          <a:endParaRPr lang="en-US"/>
        </a:p>
      </dgm:t>
    </dgm:pt>
    <dgm:pt modelId="{92583BAC-2981-4457-86EB-A1FD51798232}" type="sibTrans" cxnId="{C9FC3689-FE93-4FA1-918E-82BC0090908B}">
      <dgm:prSet/>
      <dgm:spPr/>
      <dgm:t>
        <a:bodyPr/>
        <a:lstStyle/>
        <a:p>
          <a:endParaRPr lang="en-US"/>
        </a:p>
      </dgm:t>
    </dgm:pt>
    <dgm:pt modelId="{63457425-0BAC-41DC-8517-FDECBC768957}">
      <dgm:prSet/>
      <dgm:spPr/>
      <dgm:t>
        <a:bodyPr/>
        <a:lstStyle/>
        <a:p>
          <a:r>
            <a:rPr lang="en-US"/>
            <a:t>These layers alter heat transport, chemistry, and atmospheric dynamics.</a:t>
          </a:r>
        </a:p>
      </dgm:t>
    </dgm:pt>
    <dgm:pt modelId="{3CA3126E-65B9-47D7-BB23-98CAC5636CBF}" type="parTrans" cxnId="{0774BF3E-4325-4568-BBE4-238F27C32FD6}">
      <dgm:prSet/>
      <dgm:spPr/>
      <dgm:t>
        <a:bodyPr/>
        <a:lstStyle/>
        <a:p>
          <a:endParaRPr lang="en-US"/>
        </a:p>
      </dgm:t>
    </dgm:pt>
    <dgm:pt modelId="{3E7FCB1A-AD93-402F-8887-0893F2E8E195}" type="sibTrans" cxnId="{0774BF3E-4325-4568-BBE4-238F27C32FD6}">
      <dgm:prSet/>
      <dgm:spPr/>
      <dgm:t>
        <a:bodyPr/>
        <a:lstStyle/>
        <a:p>
          <a:endParaRPr lang="en-US"/>
        </a:p>
      </dgm:t>
    </dgm:pt>
    <dgm:pt modelId="{E1ADE53F-B49F-B545-8B80-E11614FC0EED}" type="pres">
      <dgm:prSet presAssocID="{8DB5C016-FDED-4233-9B1F-3BBEC21D263C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94786E69-7B3F-A94F-A0E9-90518F76B7C1}" type="pres">
      <dgm:prSet presAssocID="{D983DB9A-58D3-4165-8C81-14C819DA69F7}" presName="hierRoot1" presStyleCnt="0"/>
      <dgm:spPr/>
    </dgm:pt>
    <dgm:pt modelId="{D5B28B7D-5B7A-BE4D-9436-24AE63677A35}" type="pres">
      <dgm:prSet presAssocID="{D983DB9A-58D3-4165-8C81-14C819DA69F7}" presName="composite" presStyleCnt="0"/>
      <dgm:spPr/>
    </dgm:pt>
    <dgm:pt modelId="{A4914A8E-E726-2A43-82A7-04B64622D841}" type="pres">
      <dgm:prSet presAssocID="{D983DB9A-58D3-4165-8C81-14C819DA69F7}" presName="background" presStyleLbl="node0" presStyleIdx="0" presStyleCnt="3"/>
      <dgm:spPr/>
    </dgm:pt>
    <dgm:pt modelId="{A5FC4D63-1AAF-8546-8B12-8E0F97439AF4}" type="pres">
      <dgm:prSet presAssocID="{D983DB9A-58D3-4165-8C81-14C819DA69F7}" presName="text" presStyleLbl="fgAcc0" presStyleIdx="0" presStyleCnt="3">
        <dgm:presLayoutVars>
          <dgm:chPref val="3"/>
        </dgm:presLayoutVars>
      </dgm:prSet>
      <dgm:spPr/>
    </dgm:pt>
    <dgm:pt modelId="{A35F17B3-75DF-BE40-A607-FDF42A730DAE}" type="pres">
      <dgm:prSet presAssocID="{D983DB9A-58D3-4165-8C81-14C819DA69F7}" presName="hierChild2" presStyleCnt="0"/>
      <dgm:spPr/>
    </dgm:pt>
    <dgm:pt modelId="{5979B4A6-94F7-3042-90F5-5115F9C15A82}" type="pres">
      <dgm:prSet presAssocID="{B05A8B99-39DB-4929-A8AB-D8A4F3410A86}" presName="hierRoot1" presStyleCnt="0"/>
      <dgm:spPr/>
    </dgm:pt>
    <dgm:pt modelId="{CD7531F4-BEBA-4246-B373-CDFAACE0A39E}" type="pres">
      <dgm:prSet presAssocID="{B05A8B99-39DB-4929-A8AB-D8A4F3410A86}" presName="composite" presStyleCnt="0"/>
      <dgm:spPr/>
    </dgm:pt>
    <dgm:pt modelId="{9498C7F3-929F-3045-A321-2971D30BEA4A}" type="pres">
      <dgm:prSet presAssocID="{B05A8B99-39DB-4929-A8AB-D8A4F3410A86}" presName="background" presStyleLbl="node0" presStyleIdx="1" presStyleCnt="3"/>
      <dgm:spPr/>
    </dgm:pt>
    <dgm:pt modelId="{D5D6D61D-2834-7F42-857E-2BA395DC003D}" type="pres">
      <dgm:prSet presAssocID="{B05A8B99-39DB-4929-A8AB-D8A4F3410A86}" presName="text" presStyleLbl="fgAcc0" presStyleIdx="1" presStyleCnt="3">
        <dgm:presLayoutVars>
          <dgm:chPref val="3"/>
        </dgm:presLayoutVars>
      </dgm:prSet>
      <dgm:spPr/>
    </dgm:pt>
    <dgm:pt modelId="{8867B182-6652-0348-95D9-78F86D97C8CE}" type="pres">
      <dgm:prSet presAssocID="{B05A8B99-39DB-4929-A8AB-D8A4F3410A86}" presName="hierChild2" presStyleCnt="0"/>
      <dgm:spPr/>
    </dgm:pt>
    <dgm:pt modelId="{D4FA7B19-F79B-074C-8AFA-BCA1B8ED0F8A}" type="pres">
      <dgm:prSet presAssocID="{63457425-0BAC-41DC-8517-FDECBC768957}" presName="hierRoot1" presStyleCnt="0"/>
      <dgm:spPr/>
    </dgm:pt>
    <dgm:pt modelId="{A6037988-D545-5340-9B17-0B29982DE701}" type="pres">
      <dgm:prSet presAssocID="{63457425-0BAC-41DC-8517-FDECBC768957}" presName="composite" presStyleCnt="0"/>
      <dgm:spPr/>
    </dgm:pt>
    <dgm:pt modelId="{4ECECFE9-BC52-8F41-B799-5DD3903B9113}" type="pres">
      <dgm:prSet presAssocID="{63457425-0BAC-41DC-8517-FDECBC768957}" presName="background" presStyleLbl="node0" presStyleIdx="2" presStyleCnt="3"/>
      <dgm:spPr/>
    </dgm:pt>
    <dgm:pt modelId="{2AF8A590-19AC-B448-A941-FFAC9ACBAB5D}" type="pres">
      <dgm:prSet presAssocID="{63457425-0BAC-41DC-8517-FDECBC768957}" presName="text" presStyleLbl="fgAcc0" presStyleIdx="2" presStyleCnt="3">
        <dgm:presLayoutVars>
          <dgm:chPref val="3"/>
        </dgm:presLayoutVars>
      </dgm:prSet>
      <dgm:spPr/>
    </dgm:pt>
    <dgm:pt modelId="{FF1FAB17-9F9E-C045-ADE5-525EF9C2D487}" type="pres">
      <dgm:prSet presAssocID="{63457425-0BAC-41DC-8517-FDECBC768957}" presName="hierChild2" presStyleCnt="0"/>
      <dgm:spPr/>
    </dgm:pt>
  </dgm:ptLst>
  <dgm:cxnLst>
    <dgm:cxn modelId="{9F543F03-4F45-4872-BEA7-76103E4BF9EB}" srcId="{8DB5C016-FDED-4233-9B1F-3BBEC21D263C}" destId="{D983DB9A-58D3-4165-8C81-14C819DA69F7}" srcOrd="0" destOrd="0" parTransId="{1C1EB77D-3555-46E0-B4C0-B78999250CF4}" sibTransId="{7D80E53C-64E4-415A-ACFF-E13AEA7DE29D}"/>
    <dgm:cxn modelId="{0774BF3E-4325-4568-BBE4-238F27C32FD6}" srcId="{8DB5C016-FDED-4233-9B1F-3BBEC21D263C}" destId="{63457425-0BAC-41DC-8517-FDECBC768957}" srcOrd="2" destOrd="0" parTransId="{3CA3126E-65B9-47D7-BB23-98CAC5636CBF}" sibTransId="{3E7FCB1A-AD93-402F-8887-0893F2E8E195}"/>
    <dgm:cxn modelId="{48EDD944-5C7A-F944-A785-311F1069BCFD}" type="presOf" srcId="{D983DB9A-58D3-4165-8C81-14C819DA69F7}" destId="{A5FC4D63-1AAF-8546-8B12-8E0F97439AF4}" srcOrd="0" destOrd="0" presId="urn:microsoft.com/office/officeart/2005/8/layout/hierarchy1"/>
    <dgm:cxn modelId="{47E5C153-F82E-0B46-BE5A-272C5244D26D}" type="presOf" srcId="{63457425-0BAC-41DC-8517-FDECBC768957}" destId="{2AF8A590-19AC-B448-A941-FFAC9ACBAB5D}" srcOrd="0" destOrd="0" presId="urn:microsoft.com/office/officeart/2005/8/layout/hierarchy1"/>
    <dgm:cxn modelId="{C9FC3689-FE93-4FA1-918E-82BC0090908B}" srcId="{8DB5C016-FDED-4233-9B1F-3BBEC21D263C}" destId="{B05A8B99-39DB-4929-A8AB-D8A4F3410A86}" srcOrd="1" destOrd="0" parTransId="{6CB74402-E912-4323-849D-DFD07E58510A}" sibTransId="{92583BAC-2981-4457-86EB-A1FD51798232}"/>
    <dgm:cxn modelId="{4743809F-0291-934B-994B-4F5A1A7190EB}" type="presOf" srcId="{8DB5C016-FDED-4233-9B1F-3BBEC21D263C}" destId="{E1ADE53F-B49F-B545-8B80-E11614FC0EED}" srcOrd="0" destOrd="0" presId="urn:microsoft.com/office/officeart/2005/8/layout/hierarchy1"/>
    <dgm:cxn modelId="{052E5BD5-EDAA-494D-91E7-A92DE3A9A1CA}" type="presOf" srcId="{B05A8B99-39DB-4929-A8AB-D8A4F3410A86}" destId="{D5D6D61D-2834-7F42-857E-2BA395DC003D}" srcOrd="0" destOrd="0" presId="urn:microsoft.com/office/officeart/2005/8/layout/hierarchy1"/>
    <dgm:cxn modelId="{9FDF093F-419D-D341-B838-839E9A2DBA03}" type="presParOf" srcId="{E1ADE53F-B49F-B545-8B80-E11614FC0EED}" destId="{94786E69-7B3F-A94F-A0E9-90518F76B7C1}" srcOrd="0" destOrd="0" presId="urn:microsoft.com/office/officeart/2005/8/layout/hierarchy1"/>
    <dgm:cxn modelId="{8707A141-CBDD-8D4A-A317-14E5D1A408FA}" type="presParOf" srcId="{94786E69-7B3F-A94F-A0E9-90518F76B7C1}" destId="{D5B28B7D-5B7A-BE4D-9436-24AE63677A35}" srcOrd="0" destOrd="0" presId="urn:microsoft.com/office/officeart/2005/8/layout/hierarchy1"/>
    <dgm:cxn modelId="{9F1D8251-E9DE-7A4E-AE2B-C22EC8DF0917}" type="presParOf" srcId="{D5B28B7D-5B7A-BE4D-9436-24AE63677A35}" destId="{A4914A8E-E726-2A43-82A7-04B64622D841}" srcOrd="0" destOrd="0" presId="urn:microsoft.com/office/officeart/2005/8/layout/hierarchy1"/>
    <dgm:cxn modelId="{8E2B3BC5-2BE5-9543-96E9-853C277F2739}" type="presParOf" srcId="{D5B28B7D-5B7A-BE4D-9436-24AE63677A35}" destId="{A5FC4D63-1AAF-8546-8B12-8E0F97439AF4}" srcOrd="1" destOrd="0" presId="urn:microsoft.com/office/officeart/2005/8/layout/hierarchy1"/>
    <dgm:cxn modelId="{8D3BF0A4-3C95-AB4B-8D60-1CFF09964A9D}" type="presParOf" srcId="{94786E69-7B3F-A94F-A0E9-90518F76B7C1}" destId="{A35F17B3-75DF-BE40-A607-FDF42A730DAE}" srcOrd="1" destOrd="0" presId="urn:microsoft.com/office/officeart/2005/8/layout/hierarchy1"/>
    <dgm:cxn modelId="{BE311F6F-D9DF-2246-92D3-C2DFB093E98E}" type="presParOf" srcId="{E1ADE53F-B49F-B545-8B80-E11614FC0EED}" destId="{5979B4A6-94F7-3042-90F5-5115F9C15A82}" srcOrd="1" destOrd="0" presId="urn:microsoft.com/office/officeart/2005/8/layout/hierarchy1"/>
    <dgm:cxn modelId="{293C8273-CA90-9B4C-AC6B-89B79D5653DB}" type="presParOf" srcId="{5979B4A6-94F7-3042-90F5-5115F9C15A82}" destId="{CD7531F4-BEBA-4246-B373-CDFAACE0A39E}" srcOrd="0" destOrd="0" presId="urn:microsoft.com/office/officeart/2005/8/layout/hierarchy1"/>
    <dgm:cxn modelId="{742442F3-2377-4847-98BF-B6401D2ACE4B}" type="presParOf" srcId="{CD7531F4-BEBA-4246-B373-CDFAACE0A39E}" destId="{9498C7F3-929F-3045-A321-2971D30BEA4A}" srcOrd="0" destOrd="0" presId="urn:microsoft.com/office/officeart/2005/8/layout/hierarchy1"/>
    <dgm:cxn modelId="{B9160C20-B63D-C648-9F10-894B837A6090}" type="presParOf" srcId="{CD7531F4-BEBA-4246-B373-CDFAACE0A39E}" destId="{D5D6D61D-2834-7F42-857E-2BA395DC003D}" srcOrd="1" destOrd="0" presId="urn:microsoft.com/office/officeart/2005/8/layout/hierarchy1"/>
    <dgm:cxn modelId="{5B8B403E-3FCE-3843-BDA2-FB62DC9DC9D7}" type="presParOf" srcId="{5979B4A6-94F7-3042-90F5-5115F9C15A82}" destId="{8867B182-6652-0348-95D9-78F86D97C8CE}" srcOrd="1" destOrd="0" presId="urn:microsoft.com/office/officeart/2005/8/layout/hierarchy1"/>
    <dgm:cxn modelId="{46A0A47F-9797-3B4E-84CB-44D79BF85794}" type="presParOf" srcId="{E1ADE53F-B49F-B545-8B80-E11614FC0EED}" destId="{D4FA7B19-F79B-074C-8AFA-BCA1B8ED0F8A}" srcOrd="2" destOrd="0" presId="urn:microsoft.com/office/officeart/2005/8/layout/hierarchy1"/>
    <dgm:cxn modelId="{4FABDD86-1283-D646-AB34-BB66C5C91DDC}" type="presParOf" srcId="{D4FA7B19-F79B-074C-8AFA-BCA1B8ED0F8A}" destId="{A6037988-D545-5340-9B17-0B29982DE701}" srcOrd="0" destOrd="0" presId="urn:microsoft.com/office/officeart/2005/8/layout/hierarchy1"/>
    <dgm:cxn modelId="{6129D5F7-5582-7143-8604-B68BEFD9AFAC}" type="presParOf" srcId="{A6037988-D545-5340-9B17-0B29982DE701}" destId="{4ECECFE9-BC52-8F41-B799-5DD3903B9113}" srcOrd="0" destOrd="0" presId="urn:microsoft.com/office/officeart/2005/8/layout/hierarchy1"/>
    <dgm:cxn modelId="{1EA48BF3-43FB-A84E-A6C8-438DFA32E2C3}" type="presParOf" srcId="{A6037988-D545-5340-9B17-0B29982DE701}" destId="{2AF8A590-19AC-B448-A941-FFAC9ACBAB5D}" srcOrd="1" destOrd="0" presId="urn:microsoft.com/office/officeart/2005/8/layout/hierarchy1"/>
    <dgm:cxn modelId="{629A0336-0E7E-6644-8E5D-AC024D47AB0E}" type="presParOf" srcId="{D4FA7B19-F79B-074C-8AFA-BCA1B8ED0F8A}" destId="{FF1FAB17-9F9E-C045-ADE5-525EF9C2D487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914A8E-E726-2A43-82A7-04B64622D841}">
      <dsp:nvSpPr>
        <dsp:cNvPr id="0" name=""/>
        <dsp:cNvSpPr/>
      </dsp:nvSpPr>
      <dsp:spPr>
        <a:xfrm>
          <a:off x="0" y="986284"/>
          <a:ext cx="2974656" cy="188890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5FC4D63-1AAF-8546-8B12-8E0F97439AF4}">
      <dsp:nvSpPr>
        <dsp:cNvPr id="0" name=""/>
        <dsp:cNvSpPr/>
      </dsp:nvSpPr>
      <dsp:spPr>
        <a:xfrm>
          <a:off x="330517" y="1300276"/>
          <a:ext cx="2974656" cy="188890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Stable layers are regions where convection is suppressed.</a:t>
          </a:r>
        </a:p>
      </dsp:txBody>
      <dsp:txXfrm>
        <a:off x="385841" y="1355600"/>
        <a:ext cx="2864008" cy="1778259"/>
      </dsp:txXfrm>
    </dsp:sp>
    <dsp:sp modelId="{9498C7F3-929F-3045-A321-2971D30BEA4A}">
      <dsp:nvSpPr>
        <dsp:cNvPr id="0" name=""/>
        <dsp:cNvSpPr/>
      </dsp:nvSpPr>
      <dsp:spPr>
        <a:xfrm>
          <a:off x="3635691" y="986284"/>
          <a:ext cx="2974656" cy="188890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D5D6D61D-2834-7F42-857E-2BA395DC003D}">
      <dsp:nvSpPr>
        <dsp:cNvPr id="0" name=""/>
        <dsp:cNvSpPr/>
      </dsp:nvSpPr>
      <dsp:spPr>
        <a:xfrm>
          <a:off x="3966209" y="1300276"/>
          <a:ext cx="2974656" cy="188890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They arise when the temperature gradient becomes subadiabatic.</a:t>
          </a:r>
        </a:p>
      </dsp:txBody>
      <dsp:txXfrm>
        <a:off x="4021533" y="1355600"/>
        <a:ext cx="2864008" cy="1778259"/>
      </dsp:txXfrm>
    </dsp:sp>
    <dsp:sp modelId="{4ECECFE9-BC52-8F41-B799-5DD3903B9113}">
      <dsp:nvSpPr>
        <dsp:cNvPr id="0" name=""/>
        <dsp:cNvSpPr/>
      </dsp:nvSpPr>
      <dsp:spPr>
        <a:xfrm>
          <a:off x="7271383" y="986284"/>
          <a:ext cx="2974656" cy="188890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2AF8A590-19AC-B448-A941-FFAC9ACBAB5D}">
      <dsp:nvSpPr>
        <dsp:cNvPr id="0" name=""/>
        <dsp:cNvSpPr/>
      </dsp:nvSpPr>
      <dsp:spPr>
        <a:xfrm>
          <a:off x="7601901" y="1300276"/>
          <a:ext cx="2974656" cy="188890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These layers alter heat transport, chemistry, and atmospheric dynamics.</a:t>
          </a:r>
        </a:p>
      </dsp:txBody>
      <dsp:txXfrm>
        <a:off x="7657225" y="1355600"/>
        <a:ext cx="2864008" cy="177825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04T21:16:04.007"/>
    </inkml:context>
    <inkml:brush xml:id="br0">
      <inkml:brushProperty name="width" value="0.035" units="cm"/>
      <inkml:brushProperty name="height" value="0.035" units="cm"/>
      <inkml:brushProperty name="color" value="#00B050"/>
    </inkml:brush>
  </inkml:definitions>
  <inkml:trace contextRef="#ctx0" brushRef="#br0">699 185 24575,'-22'0'0,"10"0"0,-23 0 0,-3 0 0,11 0 0,-4 0 0,-1 0 0,4 0 0,7 0 0,-12 0 0,9 0 0,-4 0 0,-1 0 0,-4 0 0,8 0 0,-3 0 0,8 0 0,4 2 0,-2-1 0,8 4 0,-5-2 0,9 0 0,-2 2 0,2-2 0,3 3 0,-2-1 0,2 0 0,-2 1 0,-1 2 0,1 1 0,-1 3 0,0 0 0,-4 3 0,4-3 0,-4 7 0,4-6 0,-3 2 0,5-3 0,-4 3 0,5-2 0,-4 5 0,1-2 0,-1 4 0,1-1 0,2 1 0,-2-1 0,3 1 0,-4-1 0,3 0 0,-1 1 0,4-1 0,-2 1 0,3 3 0,0-2 0,0 2 0,0 0 0,0 2 0,0-1 0,0 3 0,0-2 0,0 3 0,0 0 0,0-3 0,3 2 0,1-3 0,3 5 0,3-1 0,4-3 0,10 8 0,2-5 0,11 8 0,-2-8 0,6 3-606,2-6 606,4 8 0,-6-15 0,7 10 0,-8-12 0,10 5 0,-1 0 0,-4-5 0,3-4 0,2 4 0,0-7 0,5 3 0,0-3 0,-4-5 0,-6 0 0,2 0 0,-7-3 0,4 2 0,0 1 0,-6-3 0,-4 5 0,3-5 0,-8 5 0,4-5 606,-5 2-606,1-3 0,8 0 0,3 0 0,10 0 0,-11 0 0,9 0 0,-3 0 0,-4-6 0,12-3 0,-18-6 0,8-1 0,-8-3 0,-1 0 0,-3-8 0,-5 4 0,4-7 0,-7 4 0,6-5 0,-5 0 0,-1-3 0,-1 3 0,-6-7 0,3 3 0,-7-3 0,3-11 0,-5-2 0,-2-5 0,-4 14 0,-4-4 0,0 19 0,0-11 0,0 10 0,-3 4 0,-3 0 0,-8 4 0,-8-5 0,-8 2 0,-10-4-507,15 12 0,-1 0 507,-6 1 0,1 0 0,4-1 0,-1 0 0,-4 2 0,-1 0 0,-18-12 0,23 13 0,0 2 0,-3-1 0,1 0-330,-21-6 330,-3 0 0,9 5 0,-3-4 0,8 8 0,-3-8 0,5 8 0,4-3 0,2 4 0,4 0 0,4 0 996,0 0-996,5 4 348,3-3-348,-3 5 0,3-1 0,-4-1 0,1 2 0,-1-2 0,-3 3 0,2 0 0,-2 0 0,-1 0 0,0 0 0,-1 0 0,-2 0 0,3 0 0,-5 0 0,1 0 0,0 0 0,-1 0 0,5 3 0,-4 1 0,4 3 0,0-1 0,-4 1 0,4 0 0,-1 0 0,-2 0 0,6 0 0,-2-1 0,3 1 0,1-1 0,-1 1 0,4-1 0,1 3 0,3-3 0,0 3 0,-3-3 0,2 0 0,-2 3 0,3-3 0,-4 6 0,4-5 0,-4 4 0,5-1 0,-1-1 0,0 2 0,2-2 0,2 0 0,2 2 0,0-2 0,0 3 0,3 0 0,-3 3 0,3-2 0,-3 2 0,0 0 0,0-2 0,2 6 0,-1-7 0,1 7 0,-2-6 0,2 2 0,-1 0 0,4 1 0,-5 3 0,5 1 0,-1-1 0,2 5 0,0-4 0,0 7 0,0-6 0,0 6 0,0-7 0,0 7 0,0-2 0,0 3 0,0 0 0,0-3 0,3 2 0,1-3 0,3 4 0,0 1 0,0-1 0,2-4 0,6 5 0,-1-9 0,7 6 0,-3-6 0,3 1 0,4-3 0,-3 3 0,9-9 0,-3 8 0,9-10 0,-2 7 0,3-5 0,1 0 0,-1 3 0,5-7 0,-4 7 0,5-6 0,-6 5 0,0-5 0,0 5 0,-4-6 0,-1 3 0,0-4 0,-4 0 0,8 1 0,-7-1 0,2 0 0,1 1 0,1-4 0,0-1 0,3-3 0,-3 0 0,-1 0 0,4 0 0,-3 0 0,5 0 0,-6 0 0,0-3 0,-5-1 0,-3-3 0,-2 0 0,-7 1 0,-4 0 0,0 0 0,-6 0 0,2 1 0,-3-1 0,1-2 0,-1 2 0,-2-5 0,2 2 0,-1-3 0,2 0 0,0 0 0,3-3 0,-2-1 0,5-4 0,-2 0 0,3 1 0,-3-1 0,2 1 0,-2-1 0,3 1 0,-3-1 0,2 4 0,-5-3 0,2 7 0,-3-4 0,0 1 0,0 2 0,0-2 0,0 0 0,1-1 0,-4-1 0,3-5 0,-5 5 0,2-3 0,-3 1 0,0 3 0,0-4 0,0 1 0,0 3 0,0 0 0,0 4 0,0 1 0,0-1 0,-3-4 0,-3 4 0,-3-4 0,-7 0 0,3 3 0,-3-3 0,-1 0 0,4 0 0,-3-1 0,3-2 0,0 3 0,-3-4 0,2 3 0,-6-3 0,6 4 0,-2-5 0,-1 1 0,4 4 0,-7-1 0,7 2 0,-6 1 0,6-2 0,-6 4 0,6 0 0,-5 1 0,5 0 0,-6 4 0,6-2 0,-5 0 0,2 2 0,-4-3 0,4 4 0,-3-3 0,3 2 0,-3-3 0,2 1 0,-1 2 0,5-4 0,-6 4 0,7-5 0,-7 2 0,3-2 0,-4 2 0,1-3 0,-1 3 0,1 0 0,-1-2 0,1 4 0,2-3 0,-1 3 0,2-3 0,-1 4 0,-1-6 0,5 6 0,-6-5 0,3 2 0,0 0 0,-3-2 0,7 5 0,-7-5 0,3 5 0,-4-5 0,1 4 0,-1-4 0,1 5 0,-1-3 0,1 4 0,-1-1 0,0 1 0,1 2 0,-4-2 0,-2 2 0,-3-3 0,3 0 0,-2 3 0,6 1 0,-6 3 0,10 0 0,-6 0 0,7-3 0,0 3 0,-3-3 0,7 3 0,-7 0 0,3-3 0,-4 2 0,1-2 0,-1 3 0,4 0 0,-7 0 0,-7 0 0,12 0 0,-4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04T21:14:28.210"/>
    </inkml:context>
    <inkml:brush xml:id="br0">
      <inkml:brushProperty name="width" value="0.035" units="cm"/>
      <inkml:brushProperty name="height" value="0.035" units="cm"/>
      <inkml:brushProperty name="color" value="#0070C0"/>
    </inkml:brush>
  </inkml:definitions>
  <inkml:trace contextRef="#ctx0" brushRef="#br0">704 363 24575,'-22'0'0,"10"0"0,-24 0 0,-2 0 0,11 0 0,-4 0 0,-2 0 0,5 0 0,7 0 0,-12 0 0,9 0 0,-4 0 0,-2 0 0,-3 0 0,8 0 0,-3 0 0,8 0 0,3 4 0,-1-2 0,8 7 0,-5-3 0,9 0 0,-2 4 0,2-4 0,3 6 0,-2-3 0,2 1 0,-2 2 0,-1 4 0,1 1 0,-1 7 0,0-1 0,-4 7 0,4-7 0,-4 14 0,4-11 0,-3 3 0,4-5 0,-3 5 0,5-3 0,-4 9 0,1-4 0,-1 9 0,1-3 0,2 2 0,-2-2 0,3 3 0,-4-3 0,3 0 0,-1 2 0,4-1 0,-2 1 0,3 6 0,0-4 0,0 4 0,0 0 0,0 4 0,0-2 0,0 6 0,0-4 0,0 6 0,0 0 0,0-6 0,3 4 0,1-6 0,3 10 0,3-2 0,4-6 0,10 15 0,3-9 0,10 16 0,-2-16 0,6 6-606,3-12 606,3 15 0,-6-28 0,8 18 0,-9-22 0,10 9 0,0 0 0,-5-10 0,3-7 0,3 7 0,-1-13 0,5 6 0,1-7 0,-5-9 0,-6 0 0,3 0 0,-8-6 0,4 4 0,1 1 0,-7-5 0,-4 10 0,3-10 0,-7 10 0,3-10 606,-5 4-606,1-6 0,8 0 0,4 0 0,9 0 0,-11 0 0,10 0 0,-4 0 0,-4-12 0,13-6 0,-19-11 0,8-2 0,-8-7 0,0 1 0,-4-16 0,-5 8 0,4-14 0,-7 8 0,7-10 0,-6 1 0,-1-7 0,-1 6 0,-6-13 0,3 5 0,-7-5 0,3-22 0,-4-4 0,-3-10 0,-4 27 0,-4-7 0,0 37 0,0-21 0,0 19 0,-3 8 0,-3 0 0,-9 8 0,-7-10 0,-8 4 0,-10-8-507,15 23 0,-2 1 507,-5 1 0,1 1 0,4-2 0,-1-1 0,-5 5 0,0-1 0,-18-23 0,23 26 0,-1 3 0,-2-2 0,1 1-330,-21-12 330,-4-1 0,10 11 0,-3-9 0,7 17 0,-2-17 0,5 17 0,4-7 0,1 8 0,5 1 0,4-1 996,0 0-996,5 8 348,3-6-348,-4 11 0,4-3 0,-4-2 0,1 4 0,-1-4 0,-3 6 0,2 0 0,-3 0 0,0 0 0,0 0 0,-1 0 0,-2 0 0,3 0 0,-6 0 0,2 0 0,0 0 0,-1 0 0,5 6 0,-5 2 0,5 5 0,0-1 0,-4 2 0,4 0 0,-1-1 0,-3 1 0,7 0 0,-2-3 0,3 3 0,1-2 0,-1 2 0,4-3 0,1 7 0,2-6 0,1 5 0,-3-5 0,2 0 0,-2 6 0,3-7 0,-4 13 0,4-10 0,-4 7 0,5-1 0,-2-3 0,1 5 0,2-4 0,2-1 0,2 5 0,0-4 0,0 5 0,3 1 0,-3 5 0,3-4 0,-3 5 0,0-1 0,0-3 0,2 11 0,-1-13 0,1 13 0,-2-12 0,2 5 0,-1-1 0,4 2 0,-5 7 0,5 1 0,-1-2 0,2 10 0,0-8 0,0 14 0,0-11 0,0 10 0,0-12 0,0 13 0,0-4 0,0 6 0,0-1 0,0-5 0,3 4 0,1-6 0,3 8 0,0 2 0,0-2 0,2-8 0,6 10 0,-1-18 0,7 12 0,-3-12 0,4 2 0,3-5 0,-3 5 0,9-18 0,-3 17 0,10-21 0,-3 15 0,3-11 0,1 1 0,0 5 0,4-13 0,-4 13 0,5-11 0,-5 9 0,-1-9 0,0 9 0,-4-11 0,0 6 0,-1-9 0,-4 1 0,8 2 0,-6-3 0,1 1 0,1 2 0,1-8 0,1-2 0,2-6 0,-3 0 0,-1 0 0,5 0 0,-4 0 0,5 0 0,-6 0 0,0-6 0,-4-2 0,-4-6 0,-2 0 0,-7 3 0,-4-1 0,0 0 0,-6 0 0,2 3 0,-3-3 0,1-4 0,-1 4 0,-2-9 0,3 3 0,-2-5 0,2-1 0,0 1 0,3-7 0,-2-1 0,5-8 0,-2-1 0,3 3 0,-3-2 0,2 2 0,-2-3 0,3 3 0,-3-2 0,2 8 0,-4-7 0,1 15 0,-3-9 0,0 3 0,0 4 0,0-5 0,0 1 0,1-3 0,-4-1 0,3-10 0,-5 10 0,2-7 0,-3 3 0,0 6 0,0-8 0,0 1 0,0 7 0,0 0 0,0 7 0,0 3 0,0-3 0,-3-7 0,-3 7 0,-3-7 0,-7-1 0,3 7 0,-4-6 0,0-1 0,4 1 0,-3-3 0,3-3 0,0 6 0,-3-8 0,2 5 0,-6-5 0,6 8 0,-3-10 0,0 1 0,4 9 0,-7-2 0,7 3 0,-6 3 0,6-5 0,-6 9 0,6-1 0,-6 3 0,6-1 0,-6 9 0,6-5 0,-5 0 0,2 5 0,-4-7 0,4 8 0,-4-5 0,4 3 0,-3-6 0,2 3 0,-1 3 0,5-8 0,-6 9 0,7-11 0,-7 4 0,2-3 0,-3 3 0,1-5 0,-1 5 0,1 1 0,-1-5 0,1 8 0,2-5 0,-2 5 0,3-5 0,-1 7 0,-1-12 0,5 13 0,-6-11 0,3 5 0,0-1 0,-4-4 0,8 11 0,-7-11 0,3 10 0,-4-9 0,1 7 0,-1-7 0,1 9 0,-2-6 0,2 9 0,-1-3 0,0 2 0,1 4 0,-4-4 0,-2 5 0,-4-7 0,4 0 0,-2 6 0,6 2 0,-6 6 0,10 0 0,-7 0 0,8-5 0,0 5 0,-3-6 0,7 6 0,-7 0 0,3-6 0,-4 4 0,1-4 0,-2 6 0,5 0 0,-7 0 0,-7 0 0,12 0 0,-4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5C1180-E29F-CC47-8D23-24BE21ABE5AC}" type="datetimeFigureOut">
              <a:rPr lang="en-US" smtClean="0"/>
              <a:t>5/11/26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6FFFC8-D31F-3243-A59A-DB2CC8A823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1411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6FFFC8-D31F-3243-A59A-DB2CC8A8231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6225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649CB3-18DE-2D85-FFF7-16BDE9827E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FE156A1-1796-A19B-DAD4-572F5D61B84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F6EA12E-88B9-7D06-D8C0-B04CB32ACE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</a:t>
            </a:r>
            <a:r>
              <a:rPr lang="en-IL" dirty="0"/>
              <a:t>ot clear!!!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3E94F7-6D58-6355-6ED2-FF6509D0F0B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1221E5-7225-48EB-A4EE-420E7BFCF705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3493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876598-755B-0920-9B30-0084B7CD35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257CAF0-C1A6-28C6-1A9F-91901AC2AF7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40B9CCC-7B7E-D4D2-286E-1C3A50C033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</a:t>
            </a:r>
            <a:r>
              <a:rPr lang="en-IL" dirty="0"/>
              <a:t>ot clear!!!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3C6FFF-9921-9A77-06B6-A4742A63559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1221E5-7225-48EB-A4EE-420E7BFCF705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3161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8F4225-7E37-4E0E-8AAD-D633989017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7459C57-4CF6-B1A4-8B75-72FC57FA232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C58C0F6-72AA-40CD-50CE-68D4D67572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</a:t>
            </a:r>
            <a:r>
              <a:rPr lang="en-IL" dirty="0"/>
              <a:t>ot clear!!!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D90A67-E029-A205-D9EE-683C7FADDC2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1221E5-7225-48EB-A4EE-420E7BFCF705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0456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BA0CF8-F6EE-E42C-C616-AD7CFCF932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1106023-3E08-E21F-7DC5-B23776AD770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6C128B1-1B7C-0235-88E1-1271991630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</a:t>
            </a:r>
            <a:r>
              <a:rPr lang="en-IL" dirty="0"/>
              <a:t>ot clear!!!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4AF068-3618-45F8-754E-CCE2F66021C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1221E5-7225-48EB-A4EE-420E7BFCF705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3840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DF2109-93FA-D61A-B672-EA346FA030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E76D635-7C15-FA9B-E31A-43281B12600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825FF72-4208-086A-BAB5-71B62C5963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</a:t>
            </a:r>
            <a:r>
              <a:rPr lang="en-IL" dirty="0"/>
              <a:t>ot clear!!!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484902-A609-0412-E468-6A9B289DFD5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1221E5-7225-48EB-A4EE-420E7BFCF705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9619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0093AB-4F5C-7FF8-CC93-EECF9D5EF8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1350BAB-57A6-E9F5-8DF7-FA9A6748EDE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CA887C9-0666-32B1-C9A1-FD098B7534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</a:t>
            </a:r>
            <a:r>
              <a:rPr lang="en-IL" dirty="0"/>
              <a:t>ot clear!!!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0745E1-1F82-4E72-E6B3-8152D305DB1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1221E5-7225-48EB-A4EE-420E7BFCF705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0536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B6C821-0841-5876-9BF8-1D1992A8EE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8273897-DCB1-DFE5-A755-AC1946CCD2E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1049F0A-C515-E6DB-CB89-51ED4C3612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</a:t>
            </a:r>
            <a:r>
              <a:rPr lang="en-IL" dirty="0"/>
              <a:t>ot clear!!!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4F5067-3183-61EB-D80D-EABEAEFB57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1221E5-7225-48EB-A4EE-420E7BFCF705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683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A2C0C8-B4E0-460B-692B-1A4B3FA522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816B862-E586-D8C8-5E73-C5FCC9A32FB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714AEFA-2F36-2498-F547-92608BC83D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</a:t>
            </a:r>
            <a:r>
              <a:rPr lang="en-IL" dirty="0"/>
              <a:t>ot clear!!!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7D35BB-4D95-C22A-E2F7-4D56D4D126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1221E5-7225-48EB-A4EE-420E7BFCF705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2118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843E61-B5F3-CB1A-90FE-506DE436C5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E60E871-EE51-8137-8632-0E85131F328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BEE728B-2B86-315D-644D-BC0C5C5902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</a:t>
            </a:r>
            <a:r>
              <a:rPr lang="en-IL" dirty="0"/>
              <a:t>ot clear!!!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9AD843-52C0-19D2-A185-418D27C6B26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1221E5-7225-48EB-A4EE-420E7BFCF705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1337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7C4407-C804-3024-9245-3A6BA29637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5834019-E8C1-7CE7-68F8-88CA34CCE78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0B02245-764D-9226-D12F-13CAF3F978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</a:t>
            </a:r>
            <a:r>
              <a:rPr lang="en-IL" dirty="0"/>
              <a:t>ot clear!!!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CE51F9-1193-DCB3-9E78-CD8F573D475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1221E5-7225-48EB-A4EE-420E7BFCF705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9171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90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1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4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5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6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7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8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0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1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7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8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39" name="Rectangle 38"/>
            <p:cNvSpPr/>
            <p:nvPr/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4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9236" y="2075504"/>
            <a:ext cx="8679915" cy="1748729"/>
          </a:xfrm>
        </p:spPr>
        <p:txBody>
          <a:bodyPr bIns="0" anchor="b">
            <a:normAutofit/>
          </a:bodyPr>
          <a:lstStyle>
            <a:lvl1pPr algn="ctr">
              <a:lnSpc>
                <a:spcPct val="80000"/>
              </a:lnSpc>
              <a:defRPr sz="5400" spc="-150"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9237" y="3906266"/>
            <a:ext cx="8673427" cy="1322587"/>
          </a:xfrm>
        </p:spPr>
        <p:txBody>
          <a:bodyPr t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 b="0">
                <a:solidFill>
                  <a:srgbClr val="FFFEFF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 vert="horz" lIns="91440" tIns="45720" rIns="91440" bIns="45720" rtlCol="0" anchor="ctr"/>
          <a:lstStyle>
            <a:lvl1pPr>
              <a:defRPr lang="en-US"/>
            </a:lvl1pPr>
          </a:lstStyle>
          <a:p>
            <a:fld id="{48A87A34-81AB-432B-8DAE-1953F412C126}" type="datetimeFigureOut">
              <a:rPr lang="en-US" dirty="0"/>
              <a:pPr/>
              <a:t>5/11/26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81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43510" y="0"/>
            <a:ext cx="4648490" cy="6858000"/>
          </a:xfrm>
          <a:solidFill>
            <a:schemeClr val="bg1">
              <a:lumMod val="65000"/>
              <a:lumOff val="3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5/11/26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5942203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828377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0495DAC-CF30-AA52-CF7E-46CC8BC81FB7}"/>
              </a:ext>
            </a:extLst>
          </p:cNvPr>
          <p:cNvSpPr txBox="1">
            <a:spLocks/>
          </p:cNvSpPr>
          <p:nvPr userDrawn="1"/>
        </p:nvSpPr>
        <p:spPr>
          <a:xfrm>
            <a:off x="804415" y="650378"/>
            <a:ext cx="9216410" cy="603693"/>
          </a:xfrm>
          <a:prstGeom prst="rect">
            <a:avLst/>
          </a:prstGeom>
        </p:spPr>
        <p:txBody>
          <a:bodyPr vert="horz" lIns="228600" tIns="228600" rIns="228600" bIns="0" rtlCol="0" anchor="b">
            <a:normAutofit fontScale="77500" lnSpcReduction="2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b="0" i="0" kern="1200" cap="none" spc="-15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A48415D3-8635-E04E-6594-162FA5D81F89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804415" y="1464380"/>
            <a:ext cx="9268797" cy="3906681"/>
          </a:xfrm>
        </p:spPr>
        <p:txBody>
          <a:bodyPr tIns="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1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09983" y="794719"/>
            <a:ext cx="6275035" cy="525709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5/11/26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 flipH="1">
            <a:off x="0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7718948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07437" y="2349925"/>
            <a:ext cx="3501195" cy="2456442"/>
          </a:xfrm>
        </p:spPr>
        <p:txBody>
          <a:bodyPr vert="eaVert"/>
          <a:lstStyle>
            <a:lvl1pPr algn="l">
              <a:lnSpc>
                <a:spcPct val="80000"/>
              </a:lnSpc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2747" y="798444"/>
            <a:ext cx="6268622" cy="525730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5/11/26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roup 79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81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7" name="Group 26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8" name="Rectangle 27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49925"/>
            <a:ext cx="3498979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8447" y="803186"/>
            <a:ext cx="6281873" cy="5248622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5/11/26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roup 79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81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7" name="Group 26"/>
          <p:cNvGrpSpPr/>
          <p:nvPr/>
        </p:nvGrpSpPr>
        <p:grpSpPr>
          <a:xfrm>
            <a:off x="309564" y="1689951"/>
            <a:ext cx="3674476" cy="3470421"/>
            <a:chOff x="697883" y="1816768"/>
            <a:chExt cx="3674476" cy="3470421"/>
          </a:xfrm>
        </p:grpSpPr>
        <p:sp>
          <p:nvSpPr>
            <p:cNvPr id="28" name="Rectangle 27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8051" y="2340287"/>
            <a:ext cx="3498979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5/11/26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78B9C4A-BF15-47FA-183E-0E12960470A8}"/>
              </a:ext>
            </a:extLst>
          </p:cNvPr>
          <p:cNvGrpSpPr/>
          <p:nvPr userDrawn="1"/>
        </p:nvGrpSpPr>
        <p:grpSpPr>
          <a:xfrm>
            <a:off x="4229507" y="1684151"/>
            <a:ext cx="3674476" cy="3470421"/>
            <a:chOff x="697883" y="1816768"/>
            <a:chExt cx="3674476" cy="3470421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206C296-8EC4-E51D-0CDE-B51A7321F6F2}"/>
                </a:ext>
              </a:extLst>
            </p:cNvPr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22">
              <a:extLst>
                <a:ext uri="{FF2B5EF4-FFF2-40B4-BE49-F238E27FC236}">
                  <a16:creationId xmlns:a16="http://schemas.microsoft.com/office/drawing/2014/main" id="{7588AC65-F504-3AD0-55F5-F59467A4FD81}"/>
                </a:ext>
              </a:extLst>
            </p:cNvPr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3D61E9B7-AD48-FECB-C798-55BE60E1FE3D}"/>
                </a:ext>
              </a:extLst>
            </p:cNvPr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81C0342-A093-FA91-81B6-00AE27F4A2DF}"/>
              </a:ext>
            </a:extLst>
          </p:cNvPr>
          <p:cNvGrpSpPr/>
          <p:nvPr userDrawn="1"/>
        </p:nvGrpSpPr>
        <p:grpSpPr>
          <a:xfrm>
            <a:off x="8167145" y="1684152"/>
            <a:ext cx="3674476" cy="3470421"/>
            <a:chOff x="697883" y="1816768"/>
            <a:chExt cx="3674476" cy="3470421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C2B47545-4E9E-4C52-4E4E-9CB76724BD39}"/>
                </a:ext>
              </a:extLst>
            </p:cNvPr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>
              <a:extLst>
                <a:ext uri="{FF2B5EF4-FFF2-40B4-BE49-F238E27FC236}">
                  <a16:creationId xmlns:a16="http://schemas.microsoft.com/office/drawing/2014/main" id="{BB4CDBC1-59B5-D894-315F-108C72CD1D86}"/>
                </a:ext>
              </a:extLst>
            </p:cNvPr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23D87EF-E05F-9620-8C2F-57EE93770538}"/>
                </a:ext>
              </a:extLst>
            </p:cNvPr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</p:spTree>
    <p:extLst>
      <p:ext uri="{BB962C8B-B14F-4D97-AF65-F5344CB8AC3E}">
        <p14:creationId xmlns:p14="http://schemas.microsoft.com/office/powerpoint/2010/main" val="30142013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78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6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7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8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9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0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1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4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5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6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415" y="650378"/>
            <a:ext cx="9216410" cy="603693"/>
          </a:xfrm>
        </p:spPr>
        <p:txBody>
          <a:bodyPr bIns="0" anchor="b">
            <a:normAutofit/>
          </a:bodyPr>
          <a:lstStyle>
            <a:lvl1pPr algn="l"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4415" y="1464380"/>
            <a:ext cx="9268797" cy="3906681"/>
          </a:xfrm>
        </p:spPr>
        <p:txBody>
          <a:bodyPr tIns="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5/11/26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3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59" name="Group 58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0" name="Rectangle 59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1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2" name="Rectangle 61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0" y="2339669"/>
            <a:ext cx="3500828" cy="2470065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20878" y="803187"/>
            <a:ext cx="6269591" cy="23826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8447" y="3672162"/>
            <a:ext cx="6272022" cy="23835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5/11/26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40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9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0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61" name="Group 6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2" name="Rectangle 6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3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1" y="2363915"/>
            <a:ext cx="3500828" cy="2460497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25137" y="803185"/>
            <a:ext cx="6265088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25305" y="1488985"/>
            <a:ext cx="6264350" cy="169685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18653" y="3665887"/>
            <a:ext cx="6264414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18447" y="4351687"/>
            <a:ext cx="6265588" cy="17040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5/11/26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4" name="Group 23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5" name="Rectangle 24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5/11/26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5/11/26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6324A95-13C8-5C8F-5B9F-090319B4B6EB}"/>
              </a:ext>
            </a:extLst>
          </p:cNvPr>
          <p:cNvGrpSpPr/>
          <p:nvPr userDrawn="1"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CD47102B-A241-A454-253E-4F594D9E8A3D}"/>
                </a:ext>
              </a:extLst>
            </p:cNvPr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2A845D23-700C-5E7C-58A3-D501DF74EC70}"/>
                </a:ext>
              </a:extLst>
            </p:cNvPr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80B06D67-4462-B671-29DA-45431165B7C4}"/>
                </a:ext>
              </a:extLst>
            </p:cNvPr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18010632-66A8-A173-284E-E1C677480300}"/>
                </a:ext>
              </a:extLst>
            </p:cNvPr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94F6C681-0582-82AD-8D49-3E979B546250}"/>
                </a:ext>
              </a:extLst>
            </p:cNvPr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3E1EF659-421E-5A5A-6A20-A6DB818BD554}"/>
                </a:ext>
              </a:extLst>
            </p:cNvPr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C3E84D76-F3C3-60CF-7EE0-7D4E952328F1}"/>
                </a:ext>
              </a:extLst>
            </p:cNvPr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D2960D58-1C7A-8C4E-B5D1-3394EDA136D1}"/>
                </a:ext>
              </a:extLst>
            </p:cNvPr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EB4BCAF8-624B-4273-3A04-B8218732EB14}"/>
                </a:ext>
              </a:extLst>
            </p:cNvPr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F0885240-43BB-FEAD-B059-9AEFC511F7D2}"/>
                </a:ext>
              </a:extLst>
            </p:cNvPr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19FE4087-96C5-D08C-45FE-8B198B27D1F1}"/>
                </a:ext>
              </a:extLst>
            </p:cNvPr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A1701C3B-1A8A-2D22-B750-56BB3AC88F18}"/>
                </a:ext>
              </a:extLst>
            </p:cNvPr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D1F22CCB-A957-CDE0-DC9C-98228D1D1B95}"/>
                </a:ext>
              </a:extLst>
            </p:cNvPr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85AFF73E-08AF-2C22-323D-555EFB9E3EA8}"/>
                </a:ext>
              </a:extLst>
            </p:cNvPr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5ACDB00C-2C31-4967-1EAA-A7CCEB0499BA}"/>
                </a:ext>
              </a:extLst>
            </p:cNvPr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42BE058D-56C2-B94C-AE2D-9B5999409D45}"/>
                </a:ext>
              </a:extLst>
            </p:cNvPr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3DBF53F1-6F93-2EEA-2250-34F8E5D37A50}"/>
                </a:ext>
              </a:extLst>
            </p:cNvPr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8EB9E628-D12C-E565-4385-6DFA5E706ADD}"/>
                </a:ext>
              </a:extLst>
            </p:cNvPr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394DD5CC-B89A-5338-54D6-7E2473594BBF}"/>
                </a:ext>
              </a:extLst>
            </p:cNvPr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6A697F1D-4388-14CC-7DFE-3A0EEC0FF8E5}"/>
                </a:ext>
              </a:extLst>
            </p:cNvPr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A99621BF-F942-FF7C-58BA-46F00AEAFD29}"/>
                </a:ext>
              </a:extLst>
            </p:cNvPr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>
        <p:nvSpPr>
          <p:cNvPr id="27" name="Title 1">
            <a:extLst>
              <a:ext uri="{FF2B5EF4-FFF2-40B4-BE49-F238E27FC236}">
                <a16:creationId xmlns:a16="http://schemas.microsoft.com/office/drawing/2014/main" id="{D2B400E3-3666-8106-598C-891C3EFA71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415" y="650378"/>
            <a:ext cx="9216410" cy="603693"/>
          </a:xfrm>
        </p:spPr>
        <p:txBody>
          <a:bodyPr bIns="0" anchor="b">
            <a:normAutofit/>
          </a:bodyPr>
          <a:lstStyle>
            <a:lvl1pPr algn="l"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2B9E03A4-285B-D222-884A-F542329E17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4415" y="1464380"/>
            <a:ext cx="9268797" cy="3906681"/>
          </a:xfrm>
        </p:spPr>
        <p:txBody>
          <a:bodyPr tIns="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5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6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1" name="Group 2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2" name="Rectangle 2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52026"/>
            <a:ext cx="3501197" cy="1223298"/>
          </a:xfrm>
        </p:spPr>
        <p:txBody>
          <a:bodyPr bIns="0" anchor="b">
            <a:noAutofit/>
          </a:bodyPr>
          <a:lstStyle>
            <a:lvl1pPr algn="ctr">
              <a:defRPr sz="3200"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9983" y="802809"/>
            <a:ext cx="6275035" cy="5249940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8631" y="3580186"/>
            <a:ext cx="3501197" cy="1221164"/>
          </a:xfrm>
        </p:spPr>
        <p:txBody>
          <a:bodyPr/>
          <a:lstStyle>
            <a:lvl1pPr marL="0" indent="0" algn="ctr">
              <a:buNone/>
              <a:defRPr sz="16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5/11/26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1161" y="2358391"/>
            <a:ext cx="3498667" cy="2456485"/>
          </a:xfrm>
          <a:prstGeom prst="rect">
            <a:avLst/>
          </a:prstGeom>
        </p:spPr>
        <p:txBody>
          <a:bodyPr vert="horz" lIns="228600" tIns="228600" rIns="228600" bIns="22860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34982" y="794719"/>
            <a:ext cx="5950036" cy="52570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4672" y="320040"/>
            <a:ext cx="36576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5/11/26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4672" y="6227064"/>
            <a:ext cx="10588752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320040"/>
            <a:ext cx="9144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ctr" defTabSz="914400" rtl="0" eaLnBrk="1" latinLnBrk="0" hangingPunct="1">
        <a:lnSpc>
          <a:spcPct val="85000"/>
        </a:lnSpc>
        <a:spcBef>
          <a:spcPct val="0"/>
        </a:spcBef>
        <a:buNone/>
        <a:defRPr sz="4000" b="0" i="0" kern="1200" cap="none" spc="-15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tiff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7" Type="http://schemas.openxmlformats.org/officeDocument/2006/relationships/image" Target="../media/image6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0.png"/><Relationship Id="rId3" Type="http://schemas.openxmlformats.org/officeDocument/2006/relationships/image" Target="../media/image25.png"/><Relationship Id="rId7" Type="http://schemas.openxmlformats.org/officeDocument/2006/relationships/customXml" Target="../ink/ink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5" Type="http://schemas.openxmlformats.org/officeDocument/2006/relationships/customXml" Target="../ink/ink1.xml"/><Relationship Id="rId4" Type="http://schemas.openxmlformats.org/officeDocument/2006/relationships/image" Target="../media/image26.png"/><Relationship Id="rId9" Type="http://schemas.openxmlformats.org/officeDocument/2006/relationships/image" Target="../media/image26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3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emf"/><Relationship Id="rId5" Type="http://schemas.openxmlformats.org/officeDocument/2006/relationships/image" Target="../media/image102.png"/><Relationship Id="rId4" Type="http://schemas.openxmlformats.org/officeDocument/2006/relationships/image" Target="../media/image10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5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8.tif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5" Type="http://schemas.openxmlformats.org/officeDocument/2006/relationships/image" Target="../media/image6.tiff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openxmlformats.org/officeDocument/2006/relationships/image" Target="../media/image16.gif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image" Target="../media/image180.pn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19.png"/><Relationship Id="rId9" Type="http://schemas.openxmlformats.org/officeDocument/2006/relationships/image" Target="../media/image2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3" name="Rectangle 7202">
            <a:extLst>
              <a:ext uri="{FF2B5EF4-FFF2-40B4-BE49-F238E27FC236}">
                <a16:creationId xmlns:a16="http://schemas.microsoft.com/office/drawing/2014/main" id="{A3BAF07C-C39E-42EB-BB22-8D46691D97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3061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204" name="Group 7203">
            <a:extLst>
              <a:ext uri="{FF2B5EF4-FFF2-40B4-BE49-F238E27FC236}">
                <a16:creationId xmlns:a16="http://schemas.microsoft.com/office/drawing/2014/main" id="{D8E9CF54-0466-4261-9E62-0249E60E18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7205" name="Freeform 5">
              <a:extLst>
                <a:ext uri="{FF2B5EF4-FFF2-40B4-BE49-F238E27FC236}">
                  <a16:creationId xmlns:a16="http://schemas.microsoft.com/office/drawing/2014/main" id="{33E32106-E8B1-4F76-9EE6-58537738A3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IL"/>
            </a:p>
          </p:txBody>
        </p:sp>
        <p:sp>
          <p:nvSpPr>
            <p:cNvPr id="7206" name="Freeform 6">
              <a:extLst>
                <a:ext uri="{FF2B5EF4-FFF2-40B4-BE49-F238E27FC236}">
                  <a16:creationId xmlns:a16="http://schemas.microsoft.com/office/drawing/2014/main" id="{C32C2C46-A045-44FB-8A74-5EBD650C27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IL"/>
            </a:p>
          </p:txBody>
        </p:sp>
        <p:sp>
          <p:nvSpPr>
            <p:cNvPr id="7207" name="Freeform 7">
              <a:extLst>
                <a:ext uri="{FF2B5EF4-FFF2-40B4-BE49-F238E27FC236}">
                  <a16:creationId xmlns:a16="http://schemas.microsoft.com/office/drawing/2014/main" id="{6A76F79C-6683-4940-BCF7-4BCCCEE406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IL"/>
            </a:p>
          </p:txBody>
        </p:sp>
        <p:sp>
          <p:nvSpPr>
            <p:cNvPr id="7208" name="Freeform 8">
              <a:extLst>
                <a:ext uri="{FF2B5EF4-FFF2-40B4-BE49-F238E27FC236}">
                  <a16:creationId xmlns:a16="http://schemas.microsoft.com/office/drawing/2014/main" id="{FF4675A3-6D07-4B1F-9BFC-AEBEA1AD06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IL"/>
            </a:p>
          </p:txBody>
        </p:sp>
        <p:sp>
          <p:nvSpPr>
            <p:cNvPr id="7209" name="Freeform 9">
              <a:extLst>
                <a:ext uri="{FF2B5EF4-FFF2-40B4-BE49-F238E27FC236}">
                  <a16:creationId xmlns:a16="http://schemas.microsoft.com/office/drawing/2014/main" id="{765E127A-B6B7-4B1D-B7BD-6C8C969D29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IL"/>
            </a:p>
          </p:txBody>
        </p:sp>
        <p:sp>
          <p:nvSpPr>
            <p:cNvPr id="7210" name="Freeform 10">
              <a:extLst>
                <a:ext uri="{FF2B5EF4-FFF2-40B4-BE49-F238E27FC236}">
                  <a16:creationId xmlns:a16="http://schemas.microsoft.com/office/drawing/2014/main" id="{3BCA9D9E-C72C-4751-BFA9-10B85CACE3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IL"/>
            </a:p>
          </p:txBody>
        </p:sp>
        <p:sp>
          <p:nvSpPr>
            <p:cNvPr id="7211" name="Freeform 11">
              <a:extLst>
                <a:ext uri="{FF2B5EF4-FFF2-40B4-BE49-F238E27FC236}">
                  <a16:creationId xmlns:a16="http://schemas.microsoft.com/office/drawing/2014/main" id="{080C708C-69BF-441B-AB75-C98160ED06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IL"/>
            </a:p>
          </p:txBody>
        </p:sp>
        <p:sp>
          <p:nvSpPr>
            <p:cNvPr id="7212" name="Freeform 12">
              <a:extLst>
                <a:ext uri="{FF2B5EF4-FFF2-40B4-BE49-F238E27FC236}">
                  <a16:creationId xmlns:a16="http://schemas.microsoft.com/office/drawing/2014/main" id="{3E79964E-F8F1-4763-8892-7BC3DAE306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IL"/>
            </a:p>
          </p:txBody>
        </p:sp>
        <p:sp>
          <p:nvSpPr>
            <p:cNvPr id="7213" name="Freeform 13">
              <a:extLst>
                <a:ext uri="{FF2B5EF4-FFF2-40B4-BE49-F238E27FC236}">
                  <a16:creationId xmlns:a16="http://schemas.microsoft.com/office/drawing/2014/main" id="{FE09592A-FCC9-4AE5-BA0B-730C6F3BBE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IL"/>
            </a:p>
          </p:txBody>
        </p:sp>
        <p:sp>
          <p:nvSpPr>
            <p:cNvPr id="7214" name="Freeform 14">
              <a:extLst>
                <a:ext uri="{FF2B5EF4-FFF2-40B4-BE49-F238E27FC236}">
                  <a16:creationId xmlns:a16="http://schemas.microsoft.com/office/drawing/2014/main" id="{96448994-820C-4BC1-ABF3-4579C6F99A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IL"/>
            </a:p>
          </p:txBody>
        </p:sp>
        <p:sp>
          <p:nvSpPr>
            <p:cNvPr id="7215" name="Freeform 15">
              <a:extLst>
                <a:ext uri="{FF2B5EF4-FFF2-40B4-BE49-F238E27FC236}">
                  <a16:creationId xmlns:a16="http://schemas.microsoft.com/office/drawing/2014/main" id="{9BB0D192-565A-42B9-B292-CC032D71A6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bg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IL"/>
            </a:p>
          </p:txBody>
        </p:sp>
        <p:sp>
          <p:nvSpPr>
            <p:cNvPr id="7216" name="Freeform 16">
              <a:extLst>
                <a:ext uri="{FF2B5EF4-FFF2-40B4-BE49-F238E27FC236}">
                  <a16:creationId xmlns:a16="http://schemas.microsoft.com/office/drawing/2014/main" id="{6D1CA09C-5F40-4E92-A7E9-D1FCEE5128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bg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IL"/>
            </a:p>
          </p:txBody>
        </p:sp>
        <p:sp>
          <p:nvSpPr>
            <p:cNvPr id="7217" name="Freeform 17">
              <a:extLst>
                <a:ext uri="{FF2B5EF4-FFF2-40B4-BE49-F238E27FC236}">
                  <a16:creationId xmlns:a16="http://schemas.microsoft.com/office/drawing/2014/main" id="{379F5AA5-2E14-4880-A5A6-07AEF2AD89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IL"/>
            </a:p>
          </p:txBody>
        </p:sp>
        <p:sp>
          <p:nvSpPr>
            <p:cNvPr id="7218" name="Freeform 18">
              <a:extLst>
                <a:ext uri="{FF2B5EF4-FFF2-40B4-BE49-F238E27FC236}">
                  <a16:creationId xmlns:a16="http://schemas.microsoft.com/office/drawing/2014/main" id="{EF14BD32-D239-4DA3-98B3-7752073657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IL"/>
            </a:p>
          </p:txBody>
        </p:sp>
        <p:sp>
          <p:nvSpPr>
            <p:cNvPr id="7219" name="Freeform 19">
              <a:extLst>
                <a:ext uri="{FF2B5EF4-FFF2-40B4-BE49-F238E27FC236}">
                  <a16:creationId xmlns:a16="http://schemas.microsoft.com/office/drawing/2014/main" id="{CF07B250-E5E4-4624-9BD7-8D513A67B7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IL"/>
            </a:p>
          </p:txBody>
        </p:sp>
        <p:sp>
          <p:nvSpPr>
            <p:cNvPr id="7220" name="Freeform 20">
              <a:extLst>
                <a:ext uri="{FF2B5EF4-FFF2-40B4-BE49-F238E27FC236}">
                  <a16:creationId xmlns:a16="http://schemas.microsoft.com/office/drawing/2014/main" id="{BCC5D120-7C8C-4290-865C-4EE6E4F245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IL"/>
            </a:p>
          </p:txBody>
        </p:sp>
        <p:sp>
          <p:nvSpPr>
            <p:cNvPr id="7221" name="Freeform 21">
              <a:extLst>
                <a:ext uri="{FF2B5EF4-FFF2-40B4-BE49-F238E27FC236}">
                  <a16:creationId xmlns:a16="http://schemas.microsoft.com/office/drawing/2014/main" id="{C24688C6-CAE5-4EF2-B2BA-A138DA0A24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IL"/>
            </a:p>
          </p:txBody>
        </p:sp>
        <p:sp>
          <p:nvSpPr>
            <p:cNvPr id="7222" name="Freeform 22">
              <a:extLst>
                <a:ext uri="{FF2B5EF4-FFF2-40B4-BE49-F238E27FC236}">
                  <a16:creationId xmlns:a16="http://schemas.microsoft.com/office/drawing/2014/main" id="{6BD31099-7C13-4901-A04F-632B1CD846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IL"/>
            </a:p>
          </p:txBody>
        </p:sp>
        <p:sp>
          <p:nvSpPr>
            <p:cNvPr id="7223" name="Freeform 23">
              <a:extLst>
                <a:ext uri="{FF2B5EF4-FFF2-40B4-BE49-F238E27FC236}">
                  <a16:creationId xmlns:a16="http://schemas.microsoft.com/office/drawing/2014/main" id="{679F5FF7-82B2-4033-8FBE-63170C9378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IL"/>
            </a:p>
          </p:txBody>
        </p:sp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id="{097460B5-7182-DAFE-407D-000EAF1B30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97364" y="6293819"/>
            <a:ext cx="8673427" cy="405405"/>
          </a:xfrm>
        </p:spPr>
        <p:txBody>
          <a:bodyPr>
            <a:normAutofit lnSpcReduction="10000"/>
          </a:bodyPr>
          <a:lstStyle/>
          <a:p>
            <a:pPr rtl="1"/>
            <a:r>
              <a:rPr lang="en-US" sz="2400" b="1" dirty="0">
                <a:solidFill>
                  <a:schemeClr val="bg1"/>
                </a:solidFill>
                <a:highlight>
                  <a:srgbClr val="454545"/>
                </a:highlight>
                <a:latin typeface="+mj-lt"/>
              </a:rPr>
              <a:t>Keren Duer-Milner</a:t>
            </a:r>
            <a:r>
              <a:rPr lang="en-US" sz="2400" dirty="0">
                <a:solidFill>
                  <a:schemeClr val="bg1"/>
                </a:solidFill>
                <a:highlight>
                  <a:srgbClr val="454545"/>
                </a:highlight>
                <a:latin typeface="+mj-lt"/>
              </a:rPr>
              <a:t>, Louis Siebenaler, and Yamila Miguel</a:t>
            </a:r>
            <a:endParaRPr lang="en-IL" sz="2800" dirty="0">
              <a:solidFill>
                <a:schemeClr val="bg1"/>
              </a:solidFill>
              <a:highlight>
                <a:srgbClr val="454545"/>
              </a:highlight>
              <a:latin typeface="+mj-lt"/>
            </a:endParaRP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FE1BD539-3219-792B-D69E-4080F2B947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t="9735" b="19843"/>
          <a:stretch>
            <a:fillRect/>
          </a:stretch>
        </p:blipFill>
        <p:spPr bwMode="auto">
          <a:xfrm>
            <a:off x="20" y="2872"/>
            <a:ext cx="12191980" cy="4837718"/>
          </a:xfrm>
          <a:custGeom>
            <a:avLst/>
            <a:gdLst/>
            <a:ahLst/>
            <a:cxnLst/>
            <a:rect l="l" t="t" r="r" b="b"/>
            <a:pathLst>
              <a:path w="12192000" h="5058957">
                <a:moveTo>
                  <a:pt x="0" y="0"/>
                </a:moveTo>
                <a:lnTo>
                  <a:pt x="12192000" y="0"/>
                </a:lnTo>
                <a:lnTo>
                  <a:pt x="12192000" y="259692"/>
                </a:lnTo>
                <a:lnTo>
                  <a:pt x="12192000" y="3542069"/>
                </a:lnTo>
                <a:lnTo>
                  <a:pt x="12192000" y="3734194"/>
                </a:lnTo>
                <a:lnTo>
                  <a:pt x="12192000" y="4710012"/>
                </a:lnTo>
                <a:lnTo>
                  <a:pt x="12113803" y="4718295"/>
                </a:lnTo>
                <a:cubicBezTo>
                  <a:pt x="10139508" y="4916244"/>
                  <a:pt x="8237152" y="5009247"/>
                  <a:pt x="6753597" y="5041852"/>
                </a:cubicBezTo>
                <a:cubicBezTo>
                  <a:pt x="4940362" y="5081701"/>
                  <a:pt x="2657278" y="5062371"/>
                  <a:pt x="400746" y="4870509"/>
                </a:cubicBezTo>
                <a:lnTo>
                  <a:pt x="0" y="4833533"/>
                </a:lnTo>
                <a:lnTo>
                  <a:pt x="0" y="3734194"/>
                </a:lnTo>
                <a:lnTo>
                  <a:pt x="0" y="3542069"/>
                </a:lnTo>
                <a:lnTo>
                  <a:pt x="0" y="259692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4A9D533-2F82-70D7-8633-ECC7A45340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2882" y="5244786"/>
            <a:ext cx="8491002" cy="789673"/>
          </a:xfrm>
        </p:spPr>
        <p:txBody>
          <a:bodyPr anchor="ctr">
            <a:noAutofit/>
          </a:bodyPr>
          <a:lstStyle/>
          <a:p>
            <a:r>
              <a:rPr lang="en-US" sz="4800" dirty="0"/>
              <a:t>Hidden Layers: How Stable Layers Shape Jupiter’s Atmosphere</a:t>
            </a:r>
            <a:br>
              <a:rPr lang="en-US" sz="2800" dirty="0"/>
            </a:br>
            <a:endParaRPr lang="en-IL" sz="2800" b="1" dirty="0">
              <a:solidFill>
                <a:schemeClr val="bg1"/>
              </a:solidFill>
              <a:highlight>
                <a:srgbClr val="454545"/>
              </a:highlight>
            </a:endParaRPr>
          </a:p>
        </p:txBody>
      </p:sp>
      <p:pic>
        <p:nvPicPr>
          <p:cNvPr id="1026" name="Picture 2" descr="STRW Logos">
            <a:extLst>
              <a:ext uri="{FF2B5EF4-FFF2-40B4-BE49-F238E27FC236}">
                <a16:creationId xmlns:a16="http://schemas.microsoft.com/office/drawing/2014/main" id="{DA298322-263A-BB77-037A-4F1E3D3253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697" y="169662"/>
            <a:ext cx="1457185" cy="1451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ome - Working at SRON | Space Research Organisation Netherlands">
            <a:extLst>
              <a:ext uri="{FF2B5EF4-FFF2-40B4-BE49-F238E27FC236}">
                <a16:creationId xmlns:a16="http://schemas.microsoft.com/office/drawing/2014/main" id="{3EC0A0F9-E3A4-8036-FCA7-A860DF4CD7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9836" y="265715"/>
            <a:ext cx="1696511" cy="528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5F33DDA-07D5-FC2E-EC56-0530DF1F001B}"/>
              </a:ext>
            </a:extLst>
          </p:cNvPr>
          <p:cNvSpPr txBox="1"/>
          <p:nvPr/>
        </p:nvSpPr>
        <p:spPr>
          <a:xfrm rot="20990571">
            <a:off x="2247183" y="2895264"/>
            <a:ext cx="7503606" cy="523220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The only Jupiter talk or poster in NAC 2026!!!</a:t>
            </a:r>
          </a:p>
        </p:txBody>
      </p:sp>
    </p:spTree>
    <p:extLst>
      <p:ext uri="{BB962C8B-B14F-4D97-AF65-F5344CB8AC3E}">
        <p14:creationId xmlns:p14="http://schemas.microsoft.com/office/powerpoint/2010/main" val="203541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3FC503-C98E-D34F-C215-5C64A74710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0FC01BA-3BF2-D15D-5902-91FF60AD75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458" name="Picture 2" descr="Extended Data Fig. 4">
            <a:extLst>
              <a:ext uri="{FF2B5EF4-FFF2-40B4-BE49-F238E27FC236}">
                <a16:creationId xmlns:a16="http://schemas.microsoft.com/office/drawing/2014/main" id="{2626F7FD-8A02-BA0C-73FD-E9DFF83F15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25" r="37486" b="33125"/>
          <a:stretch/>
        </p:blipFill>
        <p:spPr bwMode="auto">
          <a:xfrm>
            <a:off x="787276" y="1255205"/>
            <a:ext cx="4143744" cy="5067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Bent Arrow 9">
            <a:extLst>
              <a:ext uri="{FF2B5EF4-FFF2-40B4-BE49-F238E27FC236}">
                <a16:creationId xmlns:a16="http://schemas.microsoft.com/office/drawing/2014/main" id="{7E24D440-2EFD-9E47-A37A-804D2AFAE612}"/>
              </a:ext>
            </a:extLst>
          </p:cNvPr>
          <p:cNvSpPr/>
          <p:nvPr/>
        </p:nvSpPr>
        <p:spPr>
          <a:xfrm flipH="1">
            <a:off x="5017661" y="1789253"/>
            <a:ext cx="3586512" cy="601703"/>
          </a:xfrm>
          <a:prstGeom prst="ben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12" name="Bent Arrow 11">
            <a:extLst>
              <a:ext uri="{FF2B5EF4-FFF2-40B4-BE49-F238E27FC236}">
                <a16:creationId xmlns:a16="http://schemas.microsoft.com/office/drawing/2014/main" id="{B1B3720C-365B-A216-4232-2539DBC77C99}"/>
              </a:ext>
            </a:extLst>
          </p:cNvPr>
          <p:cNvSpPr/>
          <p:nvPr/>
        </p:nvSpPr>
        <p:spPr>
          <a:xfrm flipH="1" flipV="1">
            <a:off x="5017659" y="3429000"/>
            <a:ext cx="5072691" cy="1367724"/>
          </a:xfrm>
          <a:prstGeom prst="bentArrow">
            <a:avLst>
              <a:gd name="adj1" fmla="val 12966"/>
              <a:gd name="adj2" fmla="val 14331"/>
              <a:gd name="adj3" fmla="val 25000"/>
              <a:gd name="adj4" fmla="val 4375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817FFB6-659A-6AC8-F534-3E6768DE6C5C}"/>
                  </a:ext>
                </a:extLst>
              </p:cNvPr>
              <p:cNvSpPr txBox="1"/>
              <p:nvPr/>
            </p:nvSpPr>
            <p:spPr>
              <a:xfrm>
                <a:off x="3939860" y="1299445"/>
                <a:ext cx="6114080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𝑢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817FFB6-659A-6AC8-F534-3E6768DE6C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9860" y="1299445"/>
                <a:ext cx="6114080" cy="58477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D54E827-E873-EC85-4F32-FD9769430CA5}"/>
                  </a:ext>
                </a:extLst>
              </p:cNvPr>
              <p:cNvSpPr txBox="1"/>
              <p:nvPr/>
            </p:nvSpPr>
            <p:spPr>
              <a:xfrm>
                <a:off x="4658053" y="4796724"/>
                <a:ext cx="6114080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  <m:r>
                        <a:rPr lang="en-US" sz="3200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D54E827-E873-EC85-4F32-FD9769430C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8053" y="4796724"/>
                <a:ext cx="6114080" cy="584775"/>
              </a:xfrm>
              <a:prstGeom prst="rect">
                <a:avLst/>
              </a:prstGeom>
              <a:blipFill>
                <a:blip r:embed="rId5"/>
                <a:stretch>
                  <a:fillRect b="-255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3186BD6B-B2E7-354A-24B3-D6B8507318A3}"/>
              </a:ext>
            </a:extLst>
          </p:cNvPr>
          <p:cNvSpPr txBox="1"/>
          <p:nvPr/>
        </p:nvSpPr>
        <p:spPr>
          <a:xfrm rot="1192949">
            <a:off x="9056612" y="2297820"/>
            <a:ext cx="2313454" cy="3692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99" dirty="0">
                <a:latin typeface="+mj-lt"/>
                <a:cs typeface="Arial" pitchFamily="34" charset="0"/>
              </a:rPr>
              <a:t>Thermal-wind balance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FAB8019-EE03-439C-7B28-B7A62668981F}"/>
                  </a:ext>
                </a:extLst>
              </p:cNvPr>
              <p:cNvSpPr txBox="1"/>
              <p:nvPr/>
            </p:nvSpPr>
            <p:spPr>
              <a:xfrm>
                <a:off x="6028290" y="2628934"/>
                <a:ext cx="5910785" cy="60170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l-GR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Ω</m:t>
                      </m:r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𝑟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d>
                            <m:dPr>
                              <m:ctrlP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</m:t>
                              </m:r>
                              <m:r>
                                <a:rPr lang="en-US" sz="20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  <m:r>
                                <a:rPr lang="en-US" sz="2000" i="1" baseline="-2500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𝑠𝑡𝑎𝑡</m:t>
                              </m:r>
                            </m:e>
                          </m:d>
                        </m:num>
                        <m:den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  <m:r>
                        <a:rPr lang="en-US" sz="20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00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  <m:r>
                            <a:rPr lang="en-US" sz="200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num>
                        <m:den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𝜕𝜃</m:t>
                          </m:r>
                        </m:den>
                      </m:f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FAB8019-EE03-439C-7B28-B7A6266898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28290" y="2628934"/>
                <a:ext cx="5910785" cy="601703"/>
              </a:xfrm>
              <a:prstGeom prst="rect">
                <a:avLst/>
              </a:prstGeom>
              <a:blipFill>
                <a:blip r:embed="rId6"/>
                <a:stretch>
                  <a:fillRect t="-4082" b="-122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itle 1">
            <a:extLst>
              <a:ext uri="{FF2B5EF4-FFF2-40B4-BE49-F238E27FC236}">
                <a16:creationId xmlns:a16="http://schemas.microsoft.com/office/drawing/2014/main" id="{6D0FFC9D-B597-6309-BB5D-2CD1BF6B37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415" y="431581"/>
            <a:ext cx="9216410" cy="603693"/>
          </a:xfrm>
        </p:spPr>
        <p:txBody>
          <a:bodyPr>
            <a:normAutofit fontScale="90000"/>
          </a:bodyPr>
          <a:lstStyle/>
          <a:p>
            <a:r>
              <a:rPr lang="en-US" dirty="0"/>
              <a:t>Connecting winds to the density field</a:t>
            </a:r>
            <a:endParaRPr lang="en-IL" dirty="0"/>
          </a:p>
        </p:txBody>
      </p:sp>
    </p:spTree>
    <p:extLst>
      <p:ext uri="{BB962C8B-B14F-4D97-AF65-F5344CB8AC3E}">
        <p14:creationId xmlns:p14="http://schemas.microsoft.com/office/powerpoint/2010/main" val="494285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373FDE9B-C0C0-7730-1360-2B5913A84DCF}"/>
              </a:ext>
            </a:extLst>
          </p:cNvPr>
          <p:cNvSpPr/>
          <p:nvPr/>
        </p:nvSpPr>
        <p:spPr>
          <a:xfrm>
            <a:off x="3340100" y="2603500"/>
            <a:ext cx="8022665" cy="3162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738A251-D8C1-523C-4EF3-AE2E3483E2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415" y="323131"/>
            <a:ext cx="9216410" cy="603693"/>
          </a:xfrm>
        </p:spPr>
        <p:txBody>
          <a:bodyPr>
            <a:normAutofit fontScale="90000"/>
          </a:bodyPr>
          <a:lstStyle/>
          <a:p>
            <a:r>
              <a:rPr lang="en-US" dirty="0"/>
              <a:t>Gravity inferred wind depth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5FD170EF-0C56-3A87-26DB-7480901ADF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t="195" b="195"/>
          <a:stretch/>
        </p:blipFill>
        <p:spPr bwMode="auto">
          <a:xfrm>
            <a:off x="2413736" y="2348880"/>
            <a:ext cx="9226881" cy="4220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B67F649-45E9-FB6B-DC1A-6E2AE432036A}"/>
              </a:ext>
            </a:extLst>
          </p:cNvPr>
          <p:cNvSpPr txBox="1"/>
          <p:nvPr/>
        </p:nvSpPr>
        <p:spPr>
          <a:xfrm>
            <a:off x="677996" y="6488668"/>
            <a:ext cx="2469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Kaspi et al. (2018, 2023)</a:t>
            </a:r>
            <a:endParaRPr lang="en-US" i="1" dirty="0">
              <a:latin typeface="+mj-lt"/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F78BAAB7-B5BC-5611-D9A6-B89A697B4AB2}"/>
              </a:ext>
            </a:extLst>
          </p:cNvPr>
          <p:cNvSpPr txBox="1">
            <a:spLocks/>
          </p:cNvSpPr>
          <p:nvPr/>
        </p:nvSpPr>
        <p:spPr>
          <a:xfrm>
            <a:off x="886644" y="1235186"/>
            <a:ext cx="10418711" cy="22273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46888" indent="-246888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Font typeface="Euphemia" pitchFamily="34" charset="0"/>
              <a:buChar char="›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1264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7840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4416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992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568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4144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0720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7296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2400" dirty="0">
                <a:highlight>
                  <a:srgbClr val="FFFFFF"/>
                </a:highlight>
                <a:latin typeface="+mj-lt"/>
              </a:rPr>
              <a:t>40 available gravity harmonics (2023 update).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400" dirty="0">
                <a:highlight>
                  <a:srgbClr val="FFFFFF"/>
                </a:highlight>
                <a:latin typeface="+mj-lt"/>
              </a:rPr>
              <a:t> </a:t>
            </a:r>
            <a:endParaRPr lang="en-US" sz="2000" dirty="0">
              <a:highlight>
                <a:srgbClr val="FFFFFF"/>
              </a:highlight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5DC3D86-9B68-E5DE-9126-6F6394F6E5C6}"/>
                  </a:ext>
                </a:extLst>
              </p:cNvPr>
              <p:cNvSpPr txBox="1"/>
              <p:nvPr/>
            </p:nvSpPr>
            <p:spPr>
              <a:xfrm>
                <a:off x="7027176" y="840055"/>
                <a:ext cx="5910785" cy="60170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l-GR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Ω</m:t>
                      </m:r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𝑟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d>
                            <m:dPr>
                              <m:ctrlP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</m:t>
                              </m:r>
                              <m:r>
                                <a:rPr lang="en-US" sz="20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  <m:r>
                                <a:rPr lang="en-US" sz="2000" i="1" baseline="-2500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𝑠𝑡𝑎𝑡</m:t>
                              </m:r>
                            </m:e>
                          </m:d>
                        </m:num>
                        <m:den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  <m:r>
                        <a:rPr lang="en-US" sz="20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00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  <m:r>
                            <a:rPr lang="en-US" sz="200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num>
                        <m:den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𝜕𝜃</m:t>
                          </m:r>
                        </m:den>
                      </m:f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5DC3D86-9B68-E5DE-9126-6F6394F6E5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7176" y="840055"/>
                <a:ext cx="5910785" cy="601703"/>
              </a:xfrm>
              <a:prstGeom prst="rect">
                <a:avLst/>
              </a:prstGeom>
              <a:blipFill>
                <a:blip r:embed="rId3"/>
                <a:stretch>
                  <a:fillRect t="-6250" b="-145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FBAF5045-9477-B6F2-6CF0-AC235F04E614}"/>
              </a:ext>
            </a:extLst>
          </p:cNvPr>
          <p:cNvSpPr txBox="1"/>
          <p:nvPr/>
        </p:nvSpPr>
        <p:spPr>
          <a:xfrm>
            <a:off x="8510921" y="364102"/>
            <a:ext cx="29338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+mj-lt"/>
                <a:cs typeface="Arial" pitchFamily="34" charset="0"/>
              </a:rPr>
              <a:t>Thermal-wind balance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15889DDB-7F84-E02D-C472-328493287C8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875" b="99688" l="625" r="99250">
                        <a14:foregroundMark x1="15687" y1="14188" x2="39563" y2="1875"/>
                        <a14:foregroundMark x1="80438" y1="12687" x2="94750" y2="31500"/>
                        <a14:foregroundMark x1="97250" y1="41000" x2="99250" y2="49063"/>
                        <a14:foregroundMark x1="75688" y1="10688" x2="54313" y2="2375"/>
                        <a14:foregroundMark x1="10938" y1="22688" x2="625" y2="45063"/>
                        <a14:foregroundMark x1="16188" y1="84438" x2="32750" y2="95750"/>
                        <a14:foregroundMark x1="49375" y1="99688" x2="46750" y2="99688"/>
                      </a14:backgroundRemoval>
                    </a14:imgEffect>
                  </a14:imgLayer>
                </a14:imgProps>
              </a:ext>
            </a:extLst>
          </a:blip>
          <a:srcRect l="-7587" t="-5796" r="-5379" b="-6609"/>
          <a:stretch/>
        </p:blipFill>
        <p:spPr>
          <a:xfrm>
            <a:off x="1160086" y="4576267"/>
            <a:ext cx="1384037" cy="13771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CDF8ADF-2244-3A85-D5DD-6F4D58B953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8229670">
            <a:off x="558489" y="3968198"/>
            <a:ext cx="998850" cy="1067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2629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6EE833-E06B-9EA9-6A4D-8E3F898AB3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Box 42">
            <a:extLst>
              <a:ext uri="{FF2B5EF4-FFF2-40B4-BE49-F238E27FC236}">
                <a16:creationId xmlns:a16="http://schemas.microsoft.com/office/drawing/2014/main" id="{1072708E-A439-D20F-2EE2-F072827C4F3A}"/>
              </a:ext>
            </a:extLst>
          </p:cNvPr>
          <p:cNvSpPr txBox="1"/>
          <p:nvPr/>
        </p:nvSpPr>
        <p:spPr>
          <a:xfrm>
            <a:off x="677996" y="6488668"/>
            <a:ext cx="2469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Kaspi et al. (2018, 2023)</a:t>
            </a:r>
            <a:endParaRPr lang="en-US" i="1" dirty="0">
              <a:latin typeface="+mj-lt"/>
            </a:endParaRPr>
          </a:p>
        </p:txBody>
      </p:sp>
      <p:pic>
        <p:nvPicPr>
          <p:cNvPr id="13314" name="Picture 2">
            <a:extLst>
              <a:ext uri="{FF2B5EF4-FFF2-40B4-BE49-F238E27FC236}">
                <a16:creationId xmlns:a16="http://schemas.microsoft.com/office/drawing/2014/main" id="{CCC3FA3C-CA4E-A033-B259-B6D14821B1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t="195" b="195"/>
          <a:stretch/>
        </p:blipFill>
        <p:spPr bwMode="auto">
          <a:xfrm>
            <a:off x="2413736" y="2348880"/>
            <a:ext cx="9226881" cy="4220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62FB0F5-95B5-ADE1-E608-07BD62A5F255}"/>
              </a:ext>
            </a:extLst>
          </p:cNvPr>
          <p:cNvSpPr txBox="1">
            <a:spLocks/>
          </p:cNvSpPr>
          <p:nvPr/>
        </p:nvSpPr>
        <p:spPr>
          <a:xfrm>
            <a:off x="886644" y="1235186"/>
            <a:ext cx="10418711" cy="22273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46888" indent="-246888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Font typeface="Euphemia" pitchFamily="34" charset="0"/>
              <a:buChar char="›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1264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7840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4416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992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568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4144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0720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7296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2400" dirty="0">
                <a:highlight>
                  <a:srgbClr val="FFFFFF"/>
                </a:highlight>
                <a:latin typeface="+mj-lt"/>
              </a:rPr>
              <a:t>40 available gravity harmonics (2023 update).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400" dirty="0">
                <a:highlight>
                  <a:srgbClr val="FFFFFF"/>
                </a:highlight>
                <a:latin typeface="+mj-lt"/>
              </a:rPr>
              <a:t>Very good match to cylindrical winds penetrating ~3000 km. </a:t>
            </a:r>
            <a:endParaRPr lang="en-US" sz="2000" dirty="0">
              <a:highlight>
                <a:srgbClr val="FFFFFF"/>
              </a:highlight>
              <a:latin typeface="+mj-lt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999FDCC-CAFB-0943-0EE6-2500542457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415" y="323131"/>
            <a:ext cx="9216410" cy="603693"/>
          </a:xfrm>
        </p:spPr>
        <p:txBody>
          <a:bodyPr>
            <a:normAutofit fontScale="90000"/>
          </a:bodyPr>
          <a:lstStyle/>
          <a:p>
            <a:r>
              <a:rPr lang="en-US" dirty="0"/>
              <a:t>Gravity inferred wind depth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61E54C1-7BDA-F9A7-D2AD-20CDAED91550}"/>
                  </a:ext>
                </a:extLst>
              </p:cNvPr>
              <p:cNvSpPr txBox="1"/>
              <p:nvPr/>
            </p:nvSpPr>
            <p:spPr>
              <a:xfrm>
                <a:off x="7027176" y="840055"/>
                <a:ext cx="5910785" cy="60170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l-GR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Ω</m:t>
                      </m:r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𝑟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d>
                            <m:dPr>
                              <m:ctrlP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</m:t>
                              </m:r>
                              <m:r>
                                <a:rPr lang="en-US" sz="20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  <m:r>
                                <a:rPr lang="en-US" sz="2000" i="1" baseline="-2500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𝑠𝑡𝑎𝑡</m:t>
                              </m:r>
                            </m:e>
                          </m:d>
                        </m:num>
                        <m:den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  <m:r>
                        <a:rPr lang="en-US" sz="20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00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  <m:r>
                            <a:rPr lang="en-US" sz="200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num>
                        <m:den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𝜕𝜃</m:t>
                          </m:r>
                        </m:den>
                      </m:f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61E54C1-7BDA-F9A7-D2AD-20CDAED915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7176" y="840055"/>
                <a:ext cx="5910785" cy="601703"/>
              </a:xfrm>
              <a:prstGeom prst="rect">
                <a:avLst/>
              </a:prstGeom>
              <a:blipFill>
                <a:blip r:embed="rId4"/>
                <a:stretch>
                  <a:fillRect t="-6250" b="-145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3206B44C-9C5D-BD6B-3028-1F353D4A19FD}"/>
              </a:ext>
            </a:extLst>
          </p:cNvPr>
          <p:cNvSpPr txBox="1"/>
          <p:nvPr/>
        </p:nvSpPr>
        <p:spPr>
          <a:xfrm>
            <a:off x="8510921" y="364102"/>
            <a:ext cx="29338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+mj-lt"/>
                <a:cs typeface="Arial" pitchFamily="34" charset="0"/>
              </a:rPr>
              <a:t>Thermal-wind balance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4E24468-3165-B0F9-8030-902B804E9D4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75" b="99688" l="625" r="99250">
                        <a14:foregroundMark x1="15687" y1="14188" x2="39563" y2="1875"/>
                        <a14:foregroundMark x1="80438" y1="12687" x2="94750" y2="31500"/>
                        <a14:foregroundMark x1="97250" y1="41000" x2="99250" y2="49063"/>
                        <a14:foregroundMark x1="75688" y1="10688" x2="54313" y2="2375"/>
                        <a14:foregroundMark x1="10938" y1="22688" x2="625" y2="45063"/>
                        <a14:foregroundMark x1="16188" y1="84438" x2="32750" y2="95750"/>
                        <a14:foregroundMark x1="49375" y1="99688" x2="46750" y2="99688"/>
                      </a14:backgroundRemoval>
                    </a14:imgEffect>
                  </a14:imgLayer>
                </a14:imgProps>
              </a:ext>
            </a:extLst>
          </a:blip>
          <a:srcRect l="-7587" t="-5796" r="-5379" b="-6609"/>
          <a:stretch/>
        </p:blipFill>
        <p:spPr>
          <a:xfrm>
            <a:off x="1160086" y="4576267"/>
            <a:ext cx="1384037" cy="13771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103A777-041A-EB08-EFDA-376B651187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8229670">
            <a:off x="558489" y="3968198"/>
            <a:ext cx="998850" cy="1067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562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665D0F-1078-FAAB-79C8-03F06CACB1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47BB4FE0-5092-AAC1-305A-DD0DD26B7D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157" y="864832"/>
            <a:ext cx="6029522" cy="603693"/>
          </a:xfrm>
        </p:spPr>
        <p:txBody>
          <a:bodyPr>
            <a:normAutofit fontScale="90000"/>
          </a:bodyPr>
          <a:lstStyle/>
          <a:p>
            <a:r>
              <a:rPr lang="en-US" dirty="0"/>
              <a:t>What controls the density anomaly?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FB4FBCA-7C0C-7C64-2B1C-D121ECC4B0AF}"/>
              </a:ext>
            </a:extLst>
          </p:cNvPr>
          <p:cNvSpPr txBox="1"/>
          <p:nvPr/>
        </p:nvSpPr>
        <p:spPr>
          <a:xfrm>
            <a:off x="804415" y="1841441"/>
            <a:ext cx="29338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highlight>
                  <a:srgbClr val="FFFFFF"/>
                </a:highlight>
                <a:latin typeface="+mj-lt"/>
                <a:cs typeface="Arial" pitchFamily="34" charset="0"/>
              </a:rPr>
              <a:t>Thermal-wind balance</a:t>
            </a:r>
          </a:p>
        </p:txBody>
      </p:sp>
      <p:pic>
        <p:nvPicPr>
          <p:cNvPr id="9" name="Picture 8" descr="A blue and yellow graph&#10;&#10;AI-generated content may be incorrect.">
            <a:extLst>
              <a:ext uri="{FF2B5EF4-FFF2-40B4-BE49-F238E27FC236}">
                <a16:creationId xmlns:a16="http://schemas.microsoft.com/office/drawing/2014/main" id="{8436BA8D-67DD-866E-FE5E-E6E5FBC8B67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536" r="7356" b="3791"/>
          <a:stretch>
            <a:fillRect/>
          </a:stretch>
        </p:blipFill>
        <p:spPr>
          <a:xfrm>
            <a:off x="6790798" y="133673"/>
            <a:ext cx="5111642" cy="4179933"/>
          </a:xfrm>
          <a:prstGeom prst="rect">
            <a:avLst/>
          </a:prstGeom>
        </p:spPr>
      </p:pic>
      <p:pic>
        <p:nvPicPr>
          <p:cNvPr id="3" name="Picture 2" descr="A graph of static density&#10;&#10;AI-generated content may be incorrect.">
            <a:extLst>
              <a:ext uri="{FF2B5EF4-FFF2-40B4-BE49-F238E27FC236}">
                <a16:creationId xmlns:a16="http://schemas.microsoft.com/office/drawing/2014/main" id="{A7230B82-F635-644B-2E5B-D110AC54B1A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907" t="2104" r="93843" b="-1"/>
          <a:stretch>
            <a:fillRect/>
          </a:stretch>
        </p:blipFill>
        <p:spPr>
          <a:xfrm>
            <a:off x="6616260" y="377249"/>
            <a:ext cx="241957" cy="4179932"/>
          </a:xfrm>
          <a:prstGeom prst="rect">
            <a:avLst/>
          </a:prstGeom>
        </p:spPr>
      </p:pic>
      <p:pic>
        <p:nvPicPr>
          <p:cNvPr id="16" name="Picture 15" descr="A graph of static density&#10;&#10;AI-generated content may be incorrect.">
            <a:extLst>
              <a:ext uri="{FF2B5EF4-FFF2-40B4-BE49-F238E27FC236}">
                <a16:creationId xmlns:a16="http://schemas.microsoft.com/office/drawing/2014/main" id="{53146F45-50EC-0D02-9075-FFEADAAAEF1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907" t="2104" r="8304" b="-1"/>
          <a:stretch>
            <a:fillRect/>
          </a:stretch>
        </p:blipFill>
        <p:spPr>
          <a:xfrm>
            <a:off x="3977719" y="2303106"/>
            <a:ext cx="4584704" cy="3749040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0871ED9-9DDA-6B0D-58D6-B1212D08CDF0}"/>
              </a:ext>
            </a:extLst>
          </p:cNvPr>
          <p:cNvSpPr txBox="1">
            <a:spLocks/>
          </p:cNvSpPr>
          <p:nvPr/>
        </p:nvSpPr>
        <p:spPr>
          <a:xfrm>
            <a:off x="3353067" y="6154781"/>
            <a:ext cx="10418711" cy="22273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46888" indent="-246888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Font typeface="Euphemia" pitchFamily="34" charset="0"/>
              <a:buChar char="›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1264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7840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4416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992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568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4144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0720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7296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2400" b="1" dirty="0">
                <a:solidFill>
                  <a:srgbClr val="C00000"/>
                </a:solidFill>
                <a:highlight>
                  <a:srgbClr val="FFFFFF"/>
                </a:highlight>
                <a:latin typeface="+mj-lt"/>
              </a:rPr>
              <a:t>The static density holds information about stable layers!  </a:t>
            </a:r>
            <a:endParaRPr lang="en-US" sz="2000" b="1" dirty="0">
              <a:solidFill>
                <a:srgbClr val="C00000"/>
              </a:solidFill>
              <a:highlight>
                <a:srgbClr val="FFFFFF"/>
              </a:highlight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9597BF9-DEB1-2780-49DE-1679014FF918}"/>
              </a:ext>
            </a:extLst>
          </p:cNvPr>
          <p:cNvSpPr txBox="1"/>
          <p:nvPr/>
        </p:nvSpPr>
        <p:spPr>
          <a:xfrm>
            <a:off x="8836962" y="27710"/>
            <a:ext cx="13195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highlight>
                  <a:srgbClr val="FFFFFF"/>
                </a:highlight>
                <a:latin typeface="+mj-lt"/>
              </a:rPr>
              <a:t>U = Q </a:t>
            </a:r>
            <a:r>
              <a:rPr lang="en-US" sz="2400" i="1" dirty="0" err="1">
                <a:highlight>
                  <a:srgbClr val="FFFFFF"/>
                </a:highlight>
                <a:latin typeface="+mj-lt"/>
              </a:rPr>
              <a:t>u</a:t>
            </a:r>
            <a:r>
              <a:rPr lang="en-US" sz="2400" baseline="-25000" dirty="0" err="1">
                <a:highlight>
                  <a:srgbClr val="FFFFFF"/>
                </a:highlight>
                <a:latin typeface="+mj-lt"/>
              </a:rPr>
              <a:t>cyl</a:t>
            </a:r>
            <a:endParaRPr lang="en-US" sz="2400" dirty="0">
              <a:highlight>
                <a:srgbClr val="FFFFFF"/>
              </a:highlight>
              <a:latin typeface="+mj-lt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40CDA18F-FE86-BAE1-0F52-9B808DBDCF00}"/>
                  </a:ext>
                </a:extLst>
              </p14:cNvPr>
              <p14:cNvContentPartPr/>
              <p14:nvPr/>
            </p14:nvContentPartPr>
            <p14:xfrm rot="4533076">
              <a:off x="1605433" y="2417995"/>
              <a:ext cx="761034" cy="549977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40CDA18F-FE86-BAE1-0F52-9B808DBDCF00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 rot="4533076">
                <a:off x="1599313" y="2411876"/>
                <a:ext cx="773274" cy="56221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1B902762-5268-61C7-2136-7B1A5B931382}"/>
                  </a:ext>
                </a:extLst>
              </p14:cNvPr>
              <p14:cNvContentPartPr/>
              <p14:nvPr/>
            </p14:nvContentPartPr>
            <p14:xfrm rot="4533076">
              <a:off x="2079736" y="2229487"/>
              <a:ext cx="766294" cy="1078187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1B902762-5268-61C7-2136-7B1A5B931382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 rot="4533076">
                <a:off x="2073617" y="2223367"/>
                <a:ext cx="778532" cy="109042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45C9812-5E27-A389-0327-4B56637FFC62}"/>
                  </a:ext>
                </a:extLst>
              </p:cNvPr>
              <p:cNvSpPr txBox="1"/>
              <p:nvPr/>
            </p:nvSpPr>
            <p:spPr>
              <a:xfrm>
                <a:off x="-670946" y="2431839"/>
                <a:ext cx="6528821" cy="84228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l-GR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Ω</m:t>
                      </m:r>
                      <m:r>
                        <a:rPr lang="en-US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𝑟</m:t>
                      </m:r>
                      <m:f>
                        <m:f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d>
                            <m:dPr>
                              <m:ctrlP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</m:t>
                              </m:r>
                              <m:r>
                                <a:rPr lang="en-US" sz="28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  <m:r>
                                <a:rPr lang="en-US" sz="2800" i="1" baseline="-2500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𝑠𝑡𝑎𝑡</m:t>
                              </m:r>
                            </m:e>
                          </m:d>
                        </m:num>
                        <m:den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  <m:r>
                        <a:rPr lang="en-US" sz="28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f>
                        <m:f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80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  <m:r>
                            <a:rPr lang="en-US" sz="280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num>
                        <m:den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𝜕𝜃</m:t>
                          </m:r>
                        </m:den>
                      </m:f>
                      <m:r>
                        <a:rPr lang="en-US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45C9812-5E27-A389-0327-4B56637FFC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670946" y="2431839"/>
                <a:ext cx="6528821" cy="842282"/>
              </a:xfrm>
              <a:prstGeom prst="rect">
                <a:avLst/>
              </a:prstGeom>
              <a:blipFill>
                <a:blip r:embed="rId9"/>
                <a:stretch>
                  <a:fillRect t="-2985" b="-134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212755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3E1FA1-C011-248A-DD56-3418607CFB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FB22020-CF66-E9B6-29F3-B4EF0A772F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415" y="254075"/>
            <a:ext cx="9216410" cy="603693"/>
          </a:xfrm>
        </p:spPr>
        <p:txBody>
          <a:bodyPr>
            <a:noAutofit/>
          </a:bodyPr>
          <a:lstStyle/>
          <a:p>
            <a:r>
              <a:rPr lang="en-US" sz="4000" dirty="0"/>
              <a:t>Construct TP profiles with a SL</a:t>
            </a:r>
          </a:p>
        </p:txBody>
      </p:sp>
      <p:pic>
        <p:nvPicPr>
          <p:cNvPr id="6" name="object 4">
            <a:extLst>
              <a:ext uri="{FF2B5EF4-FFF2-40B4-BE49-F238E27FC236}">
                <a16:creationId xmlns:a16="http://schemas.microsoft.com/office/drawing/2014/main" id="{44C954C8-4B0A-067B-FF17-120442849783}"/>
              </a:ext>
            </a:extLst>
          </p:cNvPr>
          <p:cNvPicPr/>
          <p:nvPr/>
        </p:nvPicPr>
        <p:blipFill>
          <a:blip r:embed="rId3"/>
          <a:srcRect/>
          <a:stretch/>
        </p:blipFill>
        <p:spPr>
          <a:xfrm>
            <a:off x="353040" y="1074017"/>
            <a:ext cx="8763250" cy="5697200"/>
          </a:xfrm>
          <a:prstGeom prst="rect">
            <a:avLst/>
          </a:prstGeom>
        </p:spPr>
      </p:pic>
      <p:sp>
        <p:nvSpPr>
          <p:cNvPr id="11" name="object 7">
            <a:extLst>
              <a:ext uri="{FF2B5EF4-FFF2-40B4-BE49-F238E27FC236}">
                <a16:creationId xmlns:a16="http://schemas.microsoft.com/office/drawing/2014/main" id="{E67F3DBE-6E23-0C84-ED8F-3D5DA5C0C4C5}"/>
              </a:ext>
            </a:extLst>
          </p:cNvPr>
          <p:cNvSpPr/>
          <p:nvPr/>
        </p:nvSpPr>
        <p:spPr>
          <a:xfrm>
            <a:off x="3034740" y="1506514"/>
            <a:ext cx="1640830" cy="679663"/>
          </a:xfrm>
          <a:custGeom>
            <a:avLst/>
            <a:gdLst/>
            <a:ahLst/>
            <a:cxnLst/>
            <a:rect l="l" t="t" r="r" b="b"/>
            <a:pathLst>
              <a:path w="3199765" h="1123315">
                <a:moveTo>
                  <a:pt x="2509557" y="1123194"/>
                </a:moveTo>
                <a:lnTo>
                  <a:pt x="689778" y="1123194"/>
                </a:lnTo>
                <a:lnTo>
                  <a:pt x="641718" y="1116736"/>
                </a:lnTo>
                <a:lnTo>
                  <a:pt x="598532" y="1098512"/>
                </a:lnTo>
                <a:lnTo>
                  <a:pt x="561943" y="1070243"/>
                </a:lnTo>
                <a:lnTo>
                  <a:pt x="533674" y="1033654"/>
                </a:lnTo>
                <a:lnTo>
                  <a:pt x="515450" y="990468"/>
                </a:lnTo>
                <a:lnTo>
                  <a:pt x="508992" y="942408"/>
                </a:lnTo>
                <a:lnTo>
                  <a:pt x="508992" y="903931"/>
                </a:lnTo>
                <a:lnTo>
                  <a:pt x="505486" y="868496"/>
                </a:lnTo>
                <a:lnTo>
                  <a:pt x="478617" y="803630"/>
                </a:lnTo>
                <a:lnTo>
                  <a:pt x="428506" y="753518"/>
                </a:lnTo>
                <a:lnTo>
                  <a:pt x="363640" y="726650"/>
                </a:lnTo>
                <a:lnTo>
                  <a:pt x="328205" y="723144"/>
                </a:lnTo>
                <a:lnTo>
                  <a:pt x="180786" y="723144"/>
                </a:lnTo>
                <a:lnTo>
                  <a:pt x="132726" y="716686"/>
                </a:lnTo>
                <a:lnTo>
                  <a:pt x="89539" y="698462"/>
                </a:lnTo>
                <a:lnTo>
                  <a:pt x="52951" y="670193"/>
                </a:lnTo>
                <a:lnTo>
                  <a:pt x="24682" y="633604"/>
                </a:lnTo>
                <a:lnTo>
                  <a:pt x="6457" y="590418"/>
                </a:lnTo>
                <a:lnTo>
                  <a:pt x="0" y="542358"/>
                </a:lnTo>
                <a:lnTo>
                  <a:pt x="0" y="180786"/>
                </a:lnTo>
                <a:lnTo>
                  <a:pt x="6457" y="132726"/>
                </a:lnTo>
                <a:lnTo>
                  <a:pt x="24682" y="89539"/>
                </a:lnTo>
                <a:lnTo>
                  <a:pt x="52951" y="52951"/>
                </a:lnTo>
                <a:lnTo>
                  <a:pt x="89539" y="24682"/>
                </a:lnTo>
                <a:lnTo>
                  <a:pt x="132726" y="6457"/>
                </a:lnTo>
                <a:lnTo>
                  <a:pt x="180786" y="0"/>
                </a:lnTo>
                <a:lnTo>
                  <a:pt x="3018549" y="0"/>
                </a:lnTo>
                <a:lnTo>
                  <a:pt x="3087733" y="13761"/>
                </a:lnTo>
                <a:lnTo>
                  <a:pt x="3146384" y="52951"/>
                </a:lnTo>
                <a:lnTo>
                  <a:pt x="3185574" y="111602"/>
                </a:lnTo>
                <a:lnTo>
                  <a:pt x="3199335" y="180786"/>
                </a:lnTo>
                <a:lnTo>
                  <a:pt x="3199335" y="542358"/>
                </a:lnTo>
                <a:lnTo>
                  <a:pt x="3185574" y="611542"/>
                </a:lnTo>
                <a:lnTo>
                  <a:pt x="3146384" y="670193"/>
                </a:lnTo>
                <a:lnTo>
                  <a:pt x="3087733" y="709383"/>
                </a:lnTo>
                <a:lnTo>
                  <a:pt x="3018549" y="723144"/>
                </a:lnTo>
                <a:lnTo>
                  <a:pt x="2871130" y="723144"/>
                </a:lnTo>
                <a:lnTo>
                  <a:pt x="2835695" y="726650"/>
                </a:lnTo>
                <a:lnTo>
                  <a:pt x="2770829" y="753518"/>
                </a:lnTo>
                <a:lnTo>
                  <a:pt x="2720718" y="803630"/>
                </a:lnTo>
                <a:lnTo>
                  <a:pt x="2693849" y="868496"/>
                </a:lnTo>
                <a:lnTo>
                  <a:pt x="2690343" y="903931"/>
                </a:lnTo>
                <a:lnTo>
                  <a:pt x="2690343" y="942408"/>
                </a:lnTo>
                <a:lnTo>
                  <a:pt x="2686837" y="977842"/>
                </a:lnTo>
                <a:lnTo>
                  <a:pt x="2659969" y="1042708"/>
                </a:lnTo>
                <a:lnTo>
                  <a:pt x="2609857" y="1092820"/>
                </a:lnTo>
                <a:lnTo>
                  <a:pt x="2544992" y="1119688"/>
                </a:lnTo>
                <a:lnTo>
                  <a:pt x="2509557" y="1123194"/>
                </a:lnTo>
                <a:close/>
              </a:path>
            </a:pathLst>
          </a:custGeom>
          <a:solidFill>
            <a:srgbClr val="F9CC9F"/>
          </a:solidFill>
        </p:spPr>
        <p:txBody>
          <a:bodyPr wrap="square" lIns="0" tIns="0" rIns="0" bIns="0" rtlCol="0"/>
          <a:lstStyle/>
          <a:p>
            <a:pPr algn="l" rtl="0"/>
            <a:endParaRPr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409636D-1FED-6B11-91D9-97383FAD2E5C}"/>
              </a:ext>
            </a:extLst>
          </p:cNvPr>
          <p:cNvSpPr txBox="1"/>
          <p:nvPr/>
        </p:nvSpPr>
        <p:spPr>
          <a:xfrm>
            <a:off x="3095973" y="1523179"/>
            <a:ext cx="1518364" cy="6463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EF6B28"/>
                </a:solidFill>
                <a:latin typeface="+mj-lt"/>
              </a:rPr>
              <a:t>Stable layer at</a:t>
            </a:r>
            <a:br>
              <a:rPr lang="en-US" dirty="0">
                <a:solidFill>
                  <a:srgbClr val="EF6B28"/>
                </a:solidFill>
                <a:latin typeface="+mj-lt"/>
              </a:rPr>
            </a:br>
            <a:r>
              <a:rPr lang="en-US" dirty="0">
                <a:solidFill>
                  <a:srgbClr val="EF6B28"/>
                </a:solidFill>
                <a:latin typeface="+mj-lt"/>
              </a:rPr>
              <a:t>1-10</a:t>
            </a:r>
            <a:r>
              <a:rPr lang="en-US" baseline="30000" dirty="0">
                <a:solidFill>
                  <a:srgbClr val="EF6B28"/>
                </a:solidFill>
                <a:latin typeface="+mj-lt"/>
              </a:rPr>
              <a:t>5</a:t>
            </a:r>
            <a:r>
              <a:rPr lang="en-US" dirty="0">
                <a:solidFill>
                  <a:srgbClr val="EF6B28"/>
                </a:solidFill>
                <a:latin typeface="+mj-lt"/>
              </a:rPr>
              <a:t> bar</a:t>
            </a:r>
            <a:endParaRPr lang="en-US" i="1" dirty="0">
              <a:solidFill>
                <a:srgbClr val="EF6B28"/>
              </a:solidFill>
              <a:latin typeface="+mj-lt"/>
            </a:endParaRPr>
          </a:p>
        </p:txBody>
      </p:sp>
      <p:sp>
        <p:nvSpPr>
          <p:cNvPr id="15" name="object 6">
            <a:extLst>
              <a:ext uri="{FF2B5EF4-FFF2-40B4-BE49-F238E27FC236}">
                <a16:creationId xmlns:a16="http://schemas.microsoft.com/office/drawing/2014/main" id="{E69D8691-148A-FBD3-E70B-3757E2816578}"/>
              </a:ext>
            </a:extLst>
          </p:cNvPr>
          <p:cNvSpPr/>
          <p:nvPr/>
        </p:nvSpPr>
        <p:spPr>
          <a:xfrm rot="16200000" flipH="1" flipV="1">
            <a:off x="3321227" y="1622033"/>
            <a:ext cx="453959" cy="1638257"/>
          </a:xfrm>
          <a:custGeom>
            <a:avLst/>
            <a:gdLst/>
            <a:ahLst/>
            <a:cxnLst/>
            <a:rect l="l" t="t" r="r" b="b"/>
            <a:pathLst>
              <a:path w="666114" h="3018154">
                <a:moveTo>
                  <a:pt x="38099" y="114299"/>
                </a:moveTo>
                <a:lnTo>
                  <a:pt x="0" y="114299"/>
                </a:lnTo>
                <a:lnTo>
                  <a:pt x="0" y="0"/>
                </a:lnTo>
                <a:lnTo>
                  <a:pt x="38099" y="0"/>
                </a:lnTo>
                <a:lnTo>
                  <a:pt x="38099" y="114299"/>
                </a:lnTo>
                <a:close/>
              </a:path>
              <a:path w="666114" h="3018154">
                <a:moveTo>
                  <a:pt x="38099" y="266700"/>
                </a:moveTo>
                <a:lnTo>
                  <a:pt x="0" y="266700"/>
                </a:lnTo>
                <a:lnTo>
                  <a:pt x="0" y="152399"/>
                </a:lnTo>
                <a:lnTo>
                  <a:pt x="38099" y="152399"/>
                </a:lnTo>
                <a:lnTo>
                  <a:pt x="38099" y="266700"/>
                </a:lnTo>
                <a:close/>
              </a:path>
              <a:path w="666114" h="3018154">
                <a:moveTo>
                  <a:pt x="38099" y="419099"/>
                </a:moveTo>
                <a:lnTo>
                  <a:pt x="0" y="419099"/>
                </a:lnTo>
                <a:lnTo>
                  <a:pt x="0" y="304799"/>
                </a:lnTo>
                <a:lnTo>
                  <a:pt x="38099" y="304799"/>
                </a:lnTo>
                <a:lnTo>
                  <a:pt x="38099" y="419099"/>
                </a:lnTo>
                <a:close/>
              </a:path>
              <a:path w="666114" h="3018154">
                <a:moveTo>
                  <a:pt x="38099" y="571499"/>
                </a:moveTo>
                <a:lnTo>
                  <a:pt x="0" y="571499"/>
                </a:lnTo>
                <a:lnTo>
                  <a:pt x="0" y="457199"/>
                </a:lnTo>
                <a:lnTo>
                  <a:pt x="38099" y="457199"/>
                </a:lnTo>
                <a:lnTo>
                  <a:pt x="38099" y="571499"/>
                </a:lnTo>
                <a:close/>
              </a:path>
              <a:path w="666114" h="3018154">
                <a:moveTo>
                  <a:pt x="38099" y="723899"/>
                </a:moveTo>
                <a:lnTo>
                  <a:pt x="0" y="723899"/>
                </a:lnTo>
                <a:lnTo>
                  <a:pt x="0" y="609599"/>
                </a:lnTo>
                <a:lnTo>
                  <a:pt x="38099" y="609599"/>
                </a:lnTo>
                <a:lnTo>
                  <a:pt x="38099" y="723899"/>
                </a:lnTo>
                <a:close/>
              </a:path>
              <a:path w="666114" h="3018154">
                <a:moveTo>
                  <a:pt x="38099" y="876299"/>
                </a:moveTo>
                <a:lnTo>
                  <a:pt x="0" y="876299"/>
                </a:lnTo>
                <a:lnTo>
                  <a:pt x="0" y="761999"/>
                </a:lnTo>
                <a:lnTo>
                  <a:pt x="38099" y="761999"/>
                </a:lnTo>
                <a:lnTo>
                  <a:pt x="38099" y="876299"/>
                </a:lnTo>
                <a:close/>
              </a:path>
              <a:path w="666114" h="3018154">
                <a:moveTo>
                  <a:pt x="38099" y="1028699"/>
                </a:moveTo>
                <a:lnTo>
                  <a:pt x="0" y="1028699"/>
                </a:lnTo>
                <a:lnTo>
                  <a:pt x="0" y="914399"/>
                </a:lnTo>
                <a:lnTo>
                  <a:pt x="38099" y="914399"/>
                </a:lnTo>
                <a:lnTo>
                  <a:pt x="38099" y="1028699"/>
                </a:lnTo>
                <a:close/>
              </a:path>
              <a:path w="666114" h="3018154">
                <a:moveTo>
                  <a:pt x="38099" y="1181099"/>
                </a:moveTo>
                <a:lnTo>
                  <a:pt x="0" y="1181099"/>
                </a:lnTo>
                <a:lnTo>
                  <a:pt x="0" y="1066800"/>
                </a:lnTo>
                <a:lnTo>
                  <a:pt x="38099" y="1066800"/>
                </a:lnTo>
                <a:lnTo>
                  <a:pt x="38099" y="1181099"/>
                </a:lnTo>
                <a:close/>
              </a:path>
              <a:path w="666114" h="3018154">
                <a:moveTo>
                  <a:pt x="38099" y="1333499"/>
                </a:moveTo>
                <a:lnTo>
                  <a:pt x="0" y="1333499"/>
                </a:lnTo>
                <a:lnTo>
                  <a:pt x="0" y="1219199"/>
                </a:lnTo>
                <a:lnTo>
                  <a:pt x="38099" y="1219199"/>
                </a:lnTo>
                <a:lnTo>
                  <a:pt x="38099" y="1333499"/>
                </a:lnTo>
                <a:close/>
              </a:path>
              <a:path w="666114" h="3018154">
                <a:moveTo>
                  <a:pt x="38099" y="1485899"/>
                </a:moveTo>
                <a:lnTo>
                  <a:pt x="0" y="1485899"/>
                </a:lnTo>
                <a:lnTo>
                  <a:pt x="0" y="1371599"/>
                </a:lnTo>
                <a:lnTo>
                  <a:pt x="38099" y="1371599"/>
                </a:lnTo>
                <a:lnTo>
                  <a:pt x="38099" y="1485899"/>
                </a:lnTo>
                <a:close/>
              </a:path>
              <a:path w="666114" h="3018154">
                <a:moveTo>
                  <a:pt x="38099" y="1638299"/>
                </a:moveTo>
                <a:lnTo>
                  <a:pt x="0" y="1638299"/>
                </a:lnTo>
                <a:lnTo>
                  <a:pt x="0" y="1523999"/>
                </a:lnTo>
                <a:lnTo>
                  <a:pt x="38099" y="1523999"/>
                </a:lnTo>
                <a:lnTo>
                  <a:pt x="38099" y="1638299"/>
                </a:lnTo>
                <a:close/>
              </a:path>
              <a:path w="666114" h="3018154">
                <a:moveTo>
                  <a:pt x="38099" y="1790699"/>
                </a:moveTo>
                <a:lnTo>
                  <a:pt x="0" y="1790699"/>
                </a:lnTo>
                <a:lnTo>
                  <a:pt x="0" y="1676399"/>
                </a:lnTo>
                <a:lnTo>
                  <a:pt x="38099" y="1676399"/>
                </a:lnTo>
                <a:lnTo>
                  <a:pt x="38099" y="1790699"/>
                </a:lnTo>
                <a:close/>
              </a:path>
              <a:path w="666114" h="3018154">
                <a:moveTo>
                  <a:pt x="38099" y="1943099"/>
                </a:moveTo>
                <a:lnTo>
                  <a:pt x="0" y="1943099"/>
                </a:lnTo>
                <a:lnTo>
                  <a:pt x="0" y="1828799"/>
                </a:lnTo>
                <a:lnTo>
                  <a:pt x="38099" y="1828799"/>
                </a:lnTo>
                <a:lnTo>
                  <a:pt x="38099" y="1943099"/>
                </a:lnTo>
                <a:close/>
              </a:path>
              <a:path w="666114" h="3018154">
                <a:moveTo>
                  <a:pt x="4070" y="2098855"/>
                </a:moveTo>
                <a:lnTo>
                  <a:pt x="2289" y="2087724"/>
                </a:lnTo>
                <a:lnTo>
                  <a:pt x="1017" y="2076525"/>
                </a:lnTo>
                <a:lnTo>
                  <a:pt x="254" y="2065256"/>
                </a:lnTo>
                <a:lnTo>
                  <a:pt x="0" y="2053919"/>
                </a:lnTo>
                <a:lnTo>
                  <a:pt x="0" y="1981199"/>
                </a:lnTo>
                <a:lnTo>
                  <a:pt x="38099" y="1981199"/>
                </a:lnTo>
                <a:lnTo>
                  <a:pt x="38099" y="2053919"/>
                </a:lnTo>
                <a:lnTo>
                  <a:pt x="38315" y="2063527"/>
                </a:lnTo>
                <a:lnTo>
                  <a:pt x="38961" y="2073074"/>
                </a:lnTo>
                <a:lnTo>
                  <a:pt x="40037" y="2082559"/>
                </a:lnTo>
                <a:lnTo>
                  <a:pt x="41545" y="2091983"/>
                </a:lnTo>
                <a:lnTo>
                  <a:pt x="4070" y="2098855"/>
                </a:lnTo>
                <a:close/>
              </a:path>
              <a:path w="666114" h="3018154">
                <a:moveTo>
                  <a:pt x="84161" y="2239939"/>
                </a:moveTo>
                <a:lnTo>
                  <a:pt x="61973" y="2217906"/>
                </a:lnTo>
                <a:lnTo>
                  <a:pt x="43035" y="2193695"/>
                </a:lnTo>
                <a:lnTo>
                  <a:pt x="27349" y="2167308"/>
                </a:lnTo>
                <a:lnTo>
                  <a:pt x="14913" y="2138743"/>
                </a:lnTo>
                <a:lnTo>
                  <a:pt x="50709" y="2125694"/>
                </a:lnTo>
                <a:lnTo>
                  <a:pt x="61230" y="2149860"/>
                </a:lnTo>
                <a:lnTo>
                  <a:pt x="74507" y="2172188"/>
                </a:lnTo>
                <a:lnTo>
                  <a:pt x="90538" y="2192678"/>
                </a:lnTo>
                <a:lnTo>
                  <a:pt x="109323" y="2211330"/>
                </a:lnTo>
                <a:lnTo>
                  <a:pt x="84161" y="2239939"/>
                </a:lnTo>
                <a:close/>
              </a:path>
              <a:path w="666114" h="3018154">
                <a:moveTo>
                  <a:pt x="234710" y="2301237"/>
                </a:moveTo>
                <a:lnTo>
                  <a:pt x="203590" y="2297720"/>
                </a:lnTo>
                <a:lnTo>
                  <a:pt x="173663" y="2290438"/>
                </a:lnTo>
                <a:lnTo>
                  <a:pt x="144929" y="2279392"/>
                </a:lnTo>
                <a:lnTo>
                  <a:pt x="117388" y="2264580"/>
                </a:lnTo>
                <a:lnTo>
                  <a:pt x="137454" y="2232193"/>
                </a:lnTo>
                <a:lnTo>
                  <a:pt x="160741" y="2244716"/>
                </a:lnTo>
                <a:lnTo>
                  <a:pt x="185040" y="2254056"/>
                </a:lnTo>
                <a:lnTo>
                  <a:pt x="210350" y="2260213"/>
                </a:lnTo>
                <a:lnTo>
                  <a:pt x="236671" y="2263187"/>
                </a:lnTo>
                <a:lnTo>
                  <a:pt x="234710" y="2301237"/>
                </a:lnTo>
                <a:close/>
              </a:path>
              <a:path w="666114" h="3018154">
                <a:moveTo>
                  <a:pt x="388280" y="2301569"/>
                </a:moveTo>
                <a:lnTo>
                  <a:pt x="273980" y="2301569"/>
                </a:lnTo>
                <a:lnTo>
                  <a:pt x="273980" y="2263469"/>
                </a:lnTo>
                <a:lnTo>
                  <a:pt x="388280" y="2263469"/>
                </a:lnTo>
                <a:lnTo>
                  <a:pt x="388280" y="2301569"/>
                </a:lnTo>
                <a:close/>
              </a:path>
              <a:path w="666114" h="3018154">
                <a:moveTo>
                  <a:pt x="525615" y="2331012"/>
                </a:moveTo>
                <a:lnTo>
                  <a:pt x="502126" y="2318888"/>
                </a:lnTo>
                <a:lnTo>
                  <a:pt x="477672" y="2309961"/>
                </a:lnTo>
                <a:lnTo>
                  <a:pt x="452250" y="2304231"/>
                </a:lnTo>
                <a:lnTo>
                  <a:pt x="425863" y="2301698"/>
                </a:lnTo>
                <a:lnTo>
                  <a:pt x="427083" y="2266616"/>
                </a:lnTo>
                <a:lnTo>
                  <a:pt x="427187" y="2263621"/>
                </a:lnTo>
                <a:lnTo>
                  <a:pt x="458381" y="2266616"/>
                </a:lnTo>
                <a:lnTo>
                  <a:pt x="488436" y="2273393"/>
                </a:lnTo>
                <a:lnTo>
                  <a:pt x="517354" y="2283951"/>
                </a:lnTo>
                <a:lnTo>
                  <a:pt x="545133" y="2298290"/>
                </a:lnTo>
                <a:lnTo>
                  <a:pt x="525615" y="2331012"/>
                </a:lnTo>
                <a:close/>
              </a:path>
              <a:path w="666114" h="3018154">
                <a:moveTo>
                  <a:pt x="614289" y="2436426"/>
                </a:moveTo>
                <a:lnTo>
                  <a:pt x="603358" y="2412327"/>
                </a:lnTo>
                <a:lnTo>
                  <a:pt x="589684" y="2390124"/>
                </a:lnTo>
                <a:lnTo>
                  <a:pt x="573266" y="2369818"/>
                </a:lnTo>
                <a:lnTo>
                  <a:pt x="554105" y="2351409"/>
                </a:lnTo>
                <a:lnTo>
                  <a:pt x="578786" y="2322384"/>
                </a:lnTo>
                <a:lnTo>
                  <a:pt x="601418" y="2344129"/>
                </a:lnTo>
                <a:lnTo>
                  <a:pt x="620812" y="2368121"/>
                </a:lnTo>
                <a:lnTo>
                  <a:pt x="636967" y="2394358"/>
                </a:lnTo>
                <a:lnTo>
                  <a:pt x="649885" y="2422841"/>
                </a:lnTo>
                <a:lnTo>
                  <a:pt x="614289" y="2436426"/>
                </a:lnTo>
                <a:close/>
              </a:path>
              <a:path w="666114" h="3018154">
                <a:moveTo>
                  <a:pt x="666087" y="2580422"/>
                </a:moveTo>
                <a:lnTo>
                  <a:pt x="627987" y="2580422"/>
                </a:lnTo>
                <a:lnTo>
                  <a:pt x="627987" y="2511119"/>
                </a:lnTo>
                <a:lnTo>
                  <a:pt x="627735" y="2500734"/>
                </a:lnTo>
                <a:lnTo>
                  <a:pt x="626981" y="2490422"/>
                </a:lnTo>
                <a:lnTo>
                  <a:pt x="625723" y="2480185"/>
                </a:lnTo>
                <a:lnTo>
                  <a:pt x="623962" y="2470023"/>
                </a:lnTo>
                <a:lnTo>
                  <a:pt x="661331" y="2462596"/>
                </a:lnTo>
                <a:lnTo>
                  <a:pt x="663412" y="2474602"/>
                </a:lnTo>
                <a:lnTo>
                  <a:pt x="664898" y="2486691"/>
                </a:lnTo>
                <a:lnTo>
                  <a:pt x="665790" y="2498863"/>
                </a:lnTo>
                <a:lnTo>
                  <a:pt x="666087" y="2511119"/>
                </a:lnTo>
                <a:lnTo>
                  <a:pt x="666087" y="2580422"/>
                </a:lnTo>
                <a:close/>
              </a:path>
              <a:path w="666114" h="3018154">
                <a:moveTo>
                  <a:pt x="666087" y="2732822"/>
                </a:moveTo>
                <a:lnTo>
                  <a:pt x="627987" y="2732822"/>
                </a:lnTo>
                <a:lnTo>
                  <a:pt x="627987" y="2618522"/>
                </a:lnTo>
                <a:lnTo>
                  <a:pt x="666087" y="2618522"/>
                </a:lnTo>
                <a:lnTo>
                  <a:pt x="666087" y="2732822"/>
                </a:lnTo>
                <a:close/>
              </a:path>
              <a:path w="666114" h="3018154">
                <a:moveTo>
                  <a:pt x="666087" y="2885222"/>
                </a:moveTo>
                <a:lnTo>
                  <a:pt x="627987" y="2885222"/>
                </a:lnTo>
                <a:lnTo>
                  <a:pt x="627987" y="2770922"/>
                </a:lnTo>
                <a:lnTo>
                  <a:pt x="666087" y="2770922"/>
                </a:lnTo>
                <a:lnTo>
                  <a:pt x="666087" y="2885222"/>
                </a:lnTo>
                <a:close/>
              </a:path>
              <a:path w="666114" h="3018154">
                <a:moveTo>
                  <a:pt x="666087" y="3018160"/>
                </a:moveTo>
                <a:lnTo>
                  <a:pt x="627987" y="3018160"/>
                </a:lnTo>
                <a:lnTo>
                  <a:pt x="627987" y="2923322"/>
                </a:lnTo>
                <a:lnTo>
                  <a:pt x="666087" y="2923322"/>
                </a:lnTo>
                <a:lnTo>
                  <a:pt x="666087" y="3018160"/>
                </a:lnTo>
                <a:close/>
              </a:path>
            </a:pathLst>
          </a:custGeom>
          <a:solidFill>
            <a:srgbClr val="EF6B28"/>
          </a:solidFill>
          <a:ln>
            <a:noFill/>
          </a:ln>
        </p:spPr>
        <p:txBody>
          <a:bodyPr wrap="square" lIns="0" tIns="0" rIns="0" bIns="0" rtlCol="0"/>
          <a:lstStyle/>
          <a:p>
            <a:endParaRPr>
              <a:solidFill>
                <a:schemeClr val="accent2"/>
              </a:solidFill>
            </a:endParaRPr>
          </a:p>
        </p:txBody>
      </p:sp>
      <p:sp>
        <p:nvSpPr>
          <p:cNvPr id="2" name="object 7">
            <a:extLst>
              <a:ext uri="{FF2B5EF4-FFF2-40B4-BE49-F238E27FC236}">
                <a16:creationId xmlns:a16="http://schemas.microsoft.com/office/drawing/2014/main" id="{D70DA02F-43B9-6EF6-C12B-8AE9A6F85FC9}"/>
              </a:ext>
            </a:extLst>
          </p:cNvPr>
          <p:cNvSpPr/>
          <p:nvPr/>
        </p:nvSpPr>
        <p:spPr>
          <a:xfrm>
            <a:off x="5078917" y="3429000"/>
            <a:ext cx="1640830" cy="679663"/>
          </a:xfrm>
          <a:custGeom>
            <a:avLst/>
            <a:gdLst/>
            <a:ahLst/>
            <a:cxnLst/>
            <a:rect l="l" t="t" r="r" b="b"/>
            <a:pathLst>
              <a:path w="3199765" h="1123315">
                <a:moveTo>
                  <a:pt x="2509557" y="1123194"/>
                </a:moveTo>
                <a:lnTo>
                  <a:pt x="689778" y="1123194"/>
                </a:lnTo>
                <a:lnTo>
                  <a:pt x="641718" y="1116736"/>
                </a:lnTo>
                <a:lnTo>
                  <a:pt x="598532" y="1098512"/>
                </a:lnTo>
                <a:lnTo>
                  <a:pt x="561943" y="1070243"/>
                </a:lnTo>
                <a:lnTo>
                  <a:pt x="533674" y="1033654"/>
                </a:lnTo>
                <a:lnTo>
                  <a:pt x="515450" y="990468"/>
                </a:lnTo>
                <a:lnTo>
                  <a:pt x="508992" y="942408"/>
                </a:lnTo>
                <a:lnTo>
                  <a:pt x="508992" y="903931"/>
                </a:lnTo>
                <a:lnTo>
                  <a:pt x="505486" y="868496"/>
                </a:lnTo>
                <a:lnTo>
                  <a:pt x="478617" y="803630"/>
                </a:lnTo>
                <a:lnTo>
                  <a:pt x="428506" y="753518"/>
                </a:lnTo>
                <a:lnTo>
                  <a:pt x="363640" y="726650"/>
                </a:lnTo>
                <a:lnTo>
                  <a:pt x="328205" y="723144"/>
                </a:lnTo>
                <a:lnTo>
                  <a:pt x="180786" y="723144"/>
                </a:lnTo>
                <a:lnTo>
                  <a:pt x="132726" y="716686"/>
                </a:lnTo>
                <a:lnTo>
                  <a:pt x="89539" y="698462"/>
                </a:lnTo>
                <a:lnTo>
                  <a:pt x="52951" y="670193"/>
                </a:lnTo>
                <a:lnTo>
                  <a:pt x="24682" y="633604"/>
                </a:lnTo>
                <a:lnTo>
                  <a:pt x="6457" y="590418"/>
                </a:lnTo>
                <a:lnTo>
                  <a:pt x="0" y="542358"/>
                </a:lnTo>
                <a:lnTo>
                  <a:pt x="0" y="180786"/>
                </a:lnTo>
                <a:lnTo>
                  <a:pt x="6457" y="132726"/>
                </a:lnTo>
                <a:lnTo>
                  <a:pt x="24682" y="89539"/>
                </a:lnTo>
                <a:lnTo>
                  <a:pt x="52951" y="52951"/>
                </a:lnTo>
                <a:lnTo>
                  <a:pt x="89539" y="24682"/>
                </a:lnTo>
                <a:lnTo>
                  <a:pt x="132726" y="6457"/>
                </a:lnTo>
                <a:lnTo>
                  <a:pt x="180786" y="0"/>
                </a:lnTo>
                <a:lnTo>
                  <a:pt x="3018549" y="0"/>
                </a:lnTo>
                <a:lnTo>
                  <a:pt x="3087733" y="13761"/>
                </a:lnTo>
                <a:lnTo>
                  <a:pt x="3146384" y="52951"/>
                </a:lnTo>
                <a:lnTo>
                  <a:pt x="3185574" y="111602"/>
                </a:lnTo>
                <a:lnTo>
                  <a:pt x="3199335" y="180786"/>
                </a:lnTo>
                <a:lnTo>
                  <a:pt x="3199335" y="542358"/>
                </a:lnTo>
                <a:lnTo>
                  <a:pt x="3185574" y="611542"/>
                </a:lnTo>
                <a:lnTo>
                  <a:pt x="3146384" y="670193"/>
                </a:lnTo>
                <a:lnTo>
                  <a:pt x="3087733" y="709383"/>
                </a:lnTo>
                <a:lnTo>
                  <a:pt x="3018549" y="723144"/>
                </a:lnTo>
                <a:lnTo>
                  <a:pt x="2871130" y="723144"/>
                </a:lnTo>
                <a:lnTo>
                  <a:pt x="2835695" y="726650"/>
                </a:lnTo>
                <a:lnTo>
                  <a:pt x="2770829" y="753518"/>
                </a:lnTo>
                <a:lnTo>
                  <a:pt x="2720718" y="803630"/>
                </a:lnTo>
                <a:lnTo>
                  <a:pt x="2693849" y="868496"/>
                </a:lnTo>
                <a:lnTo>
                  <a:pt x="2690343" y="903931"/>
                </a:lnTo>
                <a:lnTo>
                  <a:pt x="2690343" y="942408"/>
                </a:lnTo>
                <a:lnTo>
                  <a:pt x="2686837" y="977842"/>
                </a:lnTo>
                <a:lnTo>
                  <a:pt x="2659969" y="1042708"/>
                </a:lnTo>
                <a:lnTo>
                  <a:pt x="2609857" y="1092820"/>
                </a:lnTo>
                <a:lnTo>
                  <a:pt x="2544992" y="1119688"/>
                </a:lnTo>
                <a:lnTo>
                  <a:pt x="2509557" y="1123194"/>
                </a:lnTo>
                <a:close/>
              </a:path>
            </a:pathLst>
          </a:custGeom>
          <a:solidFill>
            <a:srgbClr val="00B050">
              <a:alpha val="25882"/>
            </a:srgbClr>
          </a:solidFill>
        </p:spPr>
        <p:txBody>
          <a:bodyPr wrap="square" lIns="0" tIns="0" rIns="0" bIns="0" rtlCol="0"/>
          <a:lstStyle/>
          <a:p>
            <a:pPr algn="l" rtl="0"/>
            <a:endParaRPr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01A0929-F3AE-ABF1-7D98-F672694BAC62}"/>
              </a:ext>
            </a:extLst>
          </p:cNvPr>
          <p:cNvSpPr txBox="1"/>
          <p:nvPr/>
        </p:nvSpPr>
        <p:spPr>
          <a:xfrm>
            <a:off x="5140150" y="3445665"/>
            <a:ext cx="1518364" cy="6463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00B050"/>
                </a:solidFill>
                <a:latin typeface="+mj-lt"/>
              </a:rPr>
              <a:t>Stable layer at</a:t>
            </a:r>
            <a:br>
              <a:rPr lang="en-US" dirty="0">
                <a:solidFill>
                  <a:srgbClr val="00B050"/>
                </a:solidFill>
                <a:latin typeface="+mj-lt"/>
              </a:rPr>
            </a:br>
            <a:r>
              <a:rPr lang="en-US" dirty="0">
                <a:solidFill>
                  <a:srgbClr val="00B050"/>
                </a:solidFill>
                <a:latin typeface="+mj-lt"/>
              </a:rPr>
              <a:t>10</a:t>
            </a:r>
            <a:r>
              <a:rPr lang="en-US" baseline="30000" dirty="0">
                <a:solidFill>
                  <a:srgbClr val="00B050"/>
                </a:solidFill>
                <a:latin typeface="+mj-lt"/>
              </a:rPr>
              <a:t>3</a:t>
            </a:r>
            <a:r>
              <a:rPr lang="en-US" dirty="0">
                <a:solidFill>
                  <a:srgbClr val="00B050"/>
                </a:solidFill>
                <a:latin typeface="+mj-lt"/>
              </a:rPr>
              <a:t>-10</a:t>
            </a:r>
            <a:r>
              <a:rPr lang="en-US" baseline="30000" dirty="0">
                <a:solidFill>
                  <a:srgbClr val="00B050"/>
                </a:solidFill>
                <a:latin typeface="+mj-lt"/>
              </a:rPr>
              <a:t>7</a:t>
            </a:r>
            <a:r>
              <a:rPr lang="en-US" dirty="0">
                <a:solidFill>
                  <a:srgbClr val="00B050"/>
                </a:solidFill>
                <a:latin typeface="+mj-lt"/>
              </a:rPr>
              <a:t> bar</a:t>
            </a:r>
            <a:endParaRPr lang="en-US" i="1" dirty="0">
              <a:solidFill>
                <a:srgbClr val="00B050"/>
              </a:solidFill>
              <a:latin typeface="+mj-lt"/>
            </a:endParaRPr>
          </a:p>
        </p:txBody>
      </p:sp>
      <p:sp>
        <p:nvSpPr>
          <p:cNvPr id="5" name="object 6">
            <a:extLst>
              <a:ext uri="{FF2B5EF4-FFF2-40B4-BE49-F238E27FC236}">
                <a16:creationId xmlns:a16="http://schemas.microsoft.com/office/drawing/2014/main" id="{2EDE25F6-84C8-564D-5908-2E78A178AC2E}"/>
              </a:ext>
            </a:extLst>
          </p:cNvPr>
          <p:cNvSpPr/>
          <p:nvPr/>
        </p:nvSpPr>
        <p:spPr>
          <a:xfrm rot="16200000" flipH="1" flipV="1">
            <a:off x="5365404" y="3544519"/>
            <a:ext cx="453959" cy="1638257"/>
          </a:xfrm>
          <a:custGeom>
            <a:avLst/>
            <a:gdLst/>
            <a:ahLst/>
            <a:cxnLst/>
            <a:rect l="l" t="t" r="r" b="b"/>
            <a:pathLst>
              <a:path w="666114" h="3018154">
                <a:moveTo>
                  <a:pt x="38099" y="114299"/>
                </a:moveTo>
                <a:lnTo>
                  <a:pt x="0" y="114299"/>
                </a:lnTo>
                <a:lnTo>
                  <a:pt x="0" y="0"/>
                </a:lnTo>
                <a:lnTo>
                  <a:pt x="38099" y="0"/>
                </a:lnTo>
                <a:lnTo>
                  <a:pt x="38099" y="114299"/>
                </a:lnTo>
                <a:close/>
              </a:path>
              <a:path w="666114" h="3018154">
                <a:moveTo>
                  <a:pt x="38099" y="266700"/>
                </a:moveTo>
                <a:lnTo>
                  <a:pt x="0" y="266700"/>
                </a:lnTo>
                <a:lnTo>
                  <a:pt x="0" y="152399"/>
                </a:lnTo>
                <a:lnTo>
                  <a:pt x="38099" y="152399"/>
                </a:lnTo>
                <a:lnTo>
                  <a:pt x="38099" y="266700"/>
                </a:lnTo>
                <a:close/>
              </a:path>
              <a:path w="666114" h="3018154">
                <a:moveTo>
                  <a:pt x="38099" y="419099"/>
                </a:moveTo>
                <a:lnTo>
                  <a:pt x="0" y="419099"/>
                </a:lnTo>
                <a:lnTo>
                  <a:pt x="0" y="304799"/>
                </a:lnTo>
                <a:lnTo>
                  <a:pt x="38099" y="304799"/>
                </a:lnTo>
                <a:lnTo>
                  <a:pt x="38099" y="419099"/>
                </a:lnTo>
                <a:close/>
              </a:path>
              <a:path w="666114" h="3018154">
                <a:moveTo>
                  <a:pt x="38099" y="571499"/>
                </a:moveTo>
                <a:lnTo>
                  <a:pt x="0" y="571499"/>
                </a:lnTo>
                <a:lnTo>
                  <a:pt x="0" y="457199"/>
                </a:lnTo>
                <a:lnTo>
                  <a:pt x="38099" y="457199"/>
                </a:lnTo>
                <a:lnTo>
                  <a:pt x="38099" y="571499"/>
                </a:lnTo>
                <a:close/>
              </a:path>
              <a:path w="666114" h="3018154">
                <a:moveTo>
                  <a:pt x="38099" y="723899"/>
                </a:moveTo>
                <a:lnTo>
                  <a:pt x="0" y="723899"/>
                </a:lnTo>
                <a:lnTo>
                  <a:pt x="0" y="609599"/>
                </a:lnTo>
                <a:lnTo>
                  <a:pt x="38099" y="609599"/>
                </a:lnTo>
                <a:lnTo>
                  <a:pt x="38099" y="723899"/>
                </a:lnTo>
                <a:close/>
              </a:path>
              <a:path w="666114" h="3018154">
                <a:moveTo>
                  <a:pt x="38099" y="876299"/>
                </a:moveTo>
                <a:lnTo>
                  <a:pt x="0" y="876299"/>
                </a:lnTo>
                <a:lnTo>
                  <a:pt x="0" y="761999"/>
                </a:lnTo>
                <a:lnTo>
                  <a:pt x="38099" y="761999"/>
                </a:lnTo>
                <a:lnTo>
                  <a:pt x="38099" y="876299"/>
                </a:lnTo>
                <a:close/>
              </a:path>
              <a:path w="666114" h="3018154">
                <a:moveTo>
                  <a:pt x="38099" y="1028699"/>
                </a:moveTo>
                <a:lnTo>
                  <a:pt x="0" y="1028699"/>
                </a:lnTo>
                <a:lnTo>
                  <a:pt x="0" y="914399"/>
                </a:lnTo>
                <a:lnTo>
                  <a:pt x="38099" y="914399"/>
                </a:lnTo>
                <a:lnTo>
                  <a:pt x="38099" y="1028699"/>
                </a:lnTo>
                <a:close/>
              </a:path>
              <a:path w="666114" h="3018154">
                <a:moveTo>
                  <a:pt x="38099" y="1181099"/>
                </a:moveTo>
                <a:lnTo>
                  <a:pt x="0" y="1181099"/>
                </a:lnTo>
                <a:lnTo>
                  <a:pt x="0" y="1066800"/>
                </a:lnTo>
                <a:lnTo>
                  <a:pt x="38099" y="1066800"/>
                </a:lnTo>
                <a:lnTo>
                  <a:pt x="38099" y="1181099"/>
                </a:lnTo>
                <a:close/>
              </a:path>
              <a:path w="666114" h="3018154">
                <a:moveTo>
                  <a:pt x="38099" y="1333499"/>
                </a:moveTo>
                <a:lnTo>
                  <a:pt x="0" y="1333499"/>
                </a:lnTo>
                <a:lnTo>
                  <a:pt x="0" y="1219199"/>
                </a:lnTo>
                <a:lnTo>
                  <a:pt x="38099" y="1219199"/>
                </a:lnTo>
                <a:lnTo>
                  <a:pt x="38099" y="1333499"/>
                </a:lnTo>
                <a:close/>
              </a:path>
              <a:path w="666114" h="3018154">
                <a:moveTo>
                  <a:pt x="38099" y="1485899"/>
                </a:moveTo>
                <a:lnTo>
                  <a:pt x="0" y="1485899"/>
                </a:lnTo>
                <a:lnTo>
                  <a:pt x="0" y="1371599"/>
                </a:lnTo>
                <a:lnTo>
                  <a:pt x="38099" y="1371599"/>
                </a:lnTo>
                <a:lnTo>
                  <a:pt x="38099" y="1485899"/>
                </a:lnTo>
                <a:close/>
              </a:path>
              <a:path w="666114" h="3018154">
                <a:moveTo>
                  <a:pt x="38099" y="1638299"/>
                </a:moveTo>
                <a:lnTo>
                  <a:pt x="0" y="1638299"/>
                </a:lnTo>
                <a:lnTo>
                  <a:pt x="0" y="1523999"/>
                </a:lnTo>
                <a:lnTo>
                  <a:pt x="38099" y="1523999"/>
                </a:lnTo>
                <a:lnTo>
                  <a:pt x="38099" y="1638299"/>
                </a:lnTo>
                <a:close/>
              </a:path>
              <a:path w="666114" h="3018154">
                <a:moveTo>
                  <a:pt x="38099" y="1790699"/>
                </a:moveTo>
                <a:lnTo>
                  <a:pt x="0" y="1790699"/>
                </a:lnTo>
                <a:lnTo>
                  <a:pt x="0" y="1676399"/>
                </a:lnTo>
                <a:lnTo>
                  <a:pt x="38099" y="1676399"/>
                </a:lnTo>
                <a:lnTo>
                  <a:pt x="38099" y="1790699"/>
                </a:lnTo>
                <a:close/>
              </a:path>
              <a:path w="666114" h="3018154">
                <a:moveTo>
                  <a:pt x="38099" y="1943099"/>
                </a:moveTo>
                <a:lnTo>
                  <a:pt x="0" y="1943099"/>
                </a:lnTo>
                <a:lnTo>
                  <a:pt x="0" y="1828799"/>
                </a:lnTo>
                <a:lnTo>
                  <a:pt x="38099" y="1828799"/>
                </a:lnTo>
                <a:lnTo>
                  <a:pt x="38099" y="1943099"/>
                </a:lnTo>
                <a:close/>
              </a:path>
              <a:path w="666114" h="3018154">
                <a:moveTo>
                  <a:pt x="4070" y="2098855"/>
                </a:moveTo>
                <a:lnTo>
                  <a:pt x="2289" y="2087724"/>
                </a:lnTo>
                <a:lnTo>
                  <a:pt x="1017" y="2076525"/>
                </a:lnTo>
                <a:lnTo>
                  <a:pt x="254" y="2065256"/>
                </a:lnTo>
                <a:lnTo>
                  <a:pt x="0" y="2053919"/>
                </a:lnTo>
                <a:lnTo>
                  <a:pt x="0" y="1981199"/>
                </a:lnTo>
                <a:lnTo>
                  <a:pt x="38099" y="1981199"/>
                </a:lnTo>
                <a:lnTo>
                  <a:pt x="38099" y="2053919"/>
                </a:lnTo>
                <a:lnTo>
                  <a:pt x="38315" y="2063527"/>
                </a:lnTo>
                <a:lnTo>
                  <a:pt x="38961" y="2073074"/>
                </a:lnTo>
                <a:lnTo>
                  <a:pt x="40037" y="2082559"/>
                </a:lnTo>
                <a:lnTo>
                  <a:pt x="41545" y="2091983"/>
                </a:lnTo>
                <a:lnTo>
                  <a:pt x="4070" y="2098855"/>
                </a:lnTo>
                <a:close/>
              </a:path>
              <a:path w="666114" h="3018154">
                <a:moveTo>
                  <a:pt x="84161" y="2239939"/>
                </a:moveTo>
                <a:lnTo>
                  <a:pt x="61973" y="2217906"/>
                </a:lnTo>
                <a:lnTo>
                  <a:pt x="43035" y="2193695"/>
                </a:lnTo>
                <a:lnTo>
                  <a:pt x="27349" y="2167308"/>
                </a:lnTo>
                <a:lnTo>
                  <a:pt x="14913" y="2138743"/>
                </a:lnTo>
                <a:lnTo>
                  <a:pt x="50709" y="2125694"/>
                </a:lnTo>
                <a:lnTo>
                  <a:pt x="61230" y="2149860"/>
                </a:lnTo>
                <a:lnTo>
                  <a:pt x="74507" y="2172188"/>
                </a:lnTo>
                <a:lnTo>
                  <a:pt x="90538" y="2192678"/>
                </a:lnTo>
                <a:lnTo>
                  <a:pt x="109323" y="2211330"/>
                </a:lnTo>
                <a:lnTo>
                  <a:pt x="84161" y="2239939"/>
                </a:lnTo>
                <a:close/>
              </a:path>
              <a:path w="666114" h="3018154">
                <a:moveTo>
                  <a:pt x="234710" y="2301237"/>
                </a:moveTo>
                <a:lnTo>
                  <a:pt x="203590" y="2297720"/>
                </a:lnTo>
                <a:lnTo>
                  <a:pt x="173663" y="2290438"/>
                </a:lnTo>
                <a:lnTo>
                  <a:pt x="144929" y="2279392"/>
                </a:lnTo>
                <a:lnTo>
                  <a:pt x="117388" y="2264580"/>
                </a:lnTo>
                <a:lnTo>
                  <a:pt x="137454" y="2232193"/>
                </a:lnTo>
                <a:lnTo>
                  <a:pt x="160741" y="2244716"/>
                </a:lnTo>
                <a:lnTo>
                  <a:pt x="185040" y="2254056"/>
                </a:lnTo>
                <a:lnTo>
                  <a:pt x="210350" y="2260213"/>
                </a:lnTo>
                <a:lnTo>
                  <a:pt x="236671" y="2263187"/>
                </a:lnTo>
                <a:lnTo>
                  <a:pt x="234710" y="2301237"/>
                </a:lnTo>
                <a:close/>
              </a:path>
              <a:path w="666114" h="3018154">
                <a:moveTo>
                  <a:pt x="388280" y="2301569"/>
                </a:moveTo>
                <a:lnTo>
                  <a:pt x="273980" y="2301569"/>
                </a:lnTo>
                <a:lnTo>
                  <a:pt x="273980" y="2263469"/>
                </a:lnTo>
                <a:lnTo>
                  <a:pt x="388280" y="2263469"/>
                </a:lnTo>
                <a:lnTo>
                  <a:pt x="388280" y="2301569"/>
                </a:lnTo>
                <a:close/>
              </a:path>
              <a:path w="666114" h="3018154">
                <a:moveTo>
                  <a:pt x="525615" y="2331012"/>
                </a:moveTo>
                <a:lnTo>
                  <a:pt x="502126" y="2318888"/>
                </a:lnTo>
                <a:lnTo>
                  <a:pt x="477672" y="2309961"/>
                </a:lnTo>
                <a:lnTo>
                  <a:pt x="452250" y="2304231"/>
                </a:lnTo>
                <a:lnTo>
                  <a:pt x="425863" y="2301698"/>
                </a:lnTo>
                <a:lnTo>
                  <a:pt x="427083" y="2266616"/>
                </a:lnTo>
                <a:lnTo>
                  <a:pt x="427187" y="2263621"/>
                </a:lnTo>
                <a:lnTo>
                  <a:pt x="458381" y="2266616"/>
                </a:lnTo>
                <a:lnTo>
                  <a:pt x="488436" y="2273393"/>
                </a:lnTo>
                <a:lnTo>
                  <a:pt x="517354" y="2283951"/>
                </a:lnTo>
                <a:lnTo>
                  <a:pt x="545133" y="2298290"/>
                </a:lnTo>
                <a:lnTo>
                  <a:pt x="525615" y="2331012"/>
                </a:lnTo>
                <a:close/>
              </a:path>
              <a:path w="666114" h="3018154">
                <a:moveTo>
                  <a:pt x="614289" y="2436426"/>
                </a:moveTo>
                <a:lnTo>
                  <a:pt x="603358" y="2412327"/>
                </a:lnTo>
                <a:lnTo>
                  <a:pt x="589684" y="2390124"/>
                </a:lnTo>
                <a:lnTo>
                  <a:pt x="573266" y="2369818"/>
                </a:lnTo>
                <a:lnTo>
                  <a:pt x="554105" y="2351409"/>
                </a:lnTo>
                <a:lnTo>
                  <a:pt x="578786" y="2322384"/>
                </a:lnTo>
                <a:lnTo>
                  <a:pt x="601418" y="2344129"/>
                </a:lnTo>
                <a:lnTo>
                  <a:pt x="620812" y="2368121"/>
                </a:lnTo>
                <a:lnTo>
                  <a:pt x="636967" y="2394358"/>
                </a:lnTo>
                <a:lnTo>
                  <a:pt x="649885" y="2422841"/>
                </a:lnTo>
                <a:lnTo>
                  <a:pt x="614289" y="2436426"/>
                </a:lnTo>
                <a:close/>
              </a:path>
              <a:path w="666114" h="3018154">
                <a:moveTo>
                  <a:pt x="666087" y="2580422"/>
                </a:moveTo>
                <a:lnTo>
                  <a:pt x="627987" y="2580422"/>
                </a:lnTo>
                <a:lnTo>
                  <a:pt x="627987" y="2511119"/>
                </a:lnTo>
                <a:lnTo>
                  <a:pt x="627735" y="2500734"/>
                </a:lnTo>
                <a:lnTo>
                  <a:pt x="626981" y="2490422"/>
                </a:lnTo>
                <a:lnTo>
                  <a:pt x="625723" y="2480185"/>
                </a:lnTo>
                <a:lnTo>
                  <a:pt x="623962" y="2470023"/>
                </a:lnTo>
                <a:lnTo>
                  <a:pt x="661331" y="2462596"/>
                </a:lnTo>
                <a:lnTo>
                  <a:pt x="663412" y="2474602"/>
                </a:lnTo>
                <a:lnTo>
                  <a:pt x="664898" y="2486691"/>
                </a:lnTo>
                <a:lnTo>
                  <a:pt x="665790" y="2498863"/>
                </a:lnTo>
                <a:lnTo>
                  <a:pt x="666087" y="2511119"/>
                </a:lnTo>
                <a:lnTo>
                  <a:pt x="666087" y="2580422"/>
                </a:lnTo>
                <a:close/>
              </a:path>
              <a:path w="666114" h="3018154">
                <a:moveTo>
                  <a:pt x="666087" y="2732822"/>
                </a:moveTo>
                <a:lnTo>
                  <a:pt x="627987" y="2732822"/>
                </a:lnTo>
                <a:lnTo>
                  <a:pt x="627987" y="2618522"/>
                </a:lnTo>
                <a:lnTo>
                  <a:pt x="666087" y="2618522"/>
                </a:lnTo>
                <a:lnTo>
                  <a:pt x="666087" y="2732822"/>
                </a:lnTo>
                <a:close/>
              </a:path>
              <a:path w="666114" h="3018154">
                <a:moveTo>
                  <a:pt x="666087" y="2885222"/>
                </a:moveTo>
                <a:lnTo>
                  <a:pt x="627987" y="2885222"/>
                </a:lnTo>
                <a:lnTo>
                  <a:pt x="627987" y="2770922"/>
                </a:lnTo>
                <a:lnTo>
                  <a:pt x="666087" y="2770922"/>
                </a:lnTo>
                <a:lnTo>
                  <a:pt x="666087" y="2885222"/>
                </a:lnTo>
                <a:close/>
              </a:path>
              <a:path w="666114" h="3018154">
                <a:moveTo>
                  <a:pt x="666087" y="3018160"/>
                </a:moveTo>
                <a:lnTo>
                  <a:pt x="627987" y="3018160"/>
                </a:lnTo>
                <a:lnTo>
                  <a:pt x="627987" y="2923322"/>
                </a:lnTo>
                <a:lnTo>
                  <a:pt x="666087" y="2923322"/>
                </a:lnTo>
                <a:lnTo>
                  <a:pt x="666087" y="3018160"/>
                </a:lnTo>
                <a:close/>
              </a:path>
            </a:pathLst>
          </a:custGeom>
          <a:solidFill>
            <a:srgbClr val="00B050"/>
          </a:solidFill>
          <a:ln>
            <a:noFill/>
          </a:ln>
        </p:spPr>
        <p:txBody>
          <a:bodyPr wrap="square" lIns="0" tIns="0" rIns="0" bIns="0" rtlCol="0"/>
          <a:lstStyle/>
          <a:p>
            <a:endParaRPr>
              <a:solidFill>
                <a:schemeClr val="accent2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7C0D85C-5B1D-D365-F3E5-2DDDB4CB5A4A}"/>
              </a:ext>
            </a:extLst>
          </p:cNvPr>
          <p:cNvSpPr txBox="1"/>
          <p:nvPr/>
        </p:nvSpPr>
        <p:spPr>
          <a:xfrm>
            <a:off x="9716313" y="1384679"/>
            <a:ext cx="211813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tx1"/>
                </a:solidFill>
                <a:latin typeface="+mj-lt"/>
              </a:rPr>
              <a:t>Stable according to the Schwarzschild stability criterion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6E5DD5C-E1ED-187C-4958-5676656E96E8}"/>
              </a:ext>
            </a:extLst>
          </p:cNvPr>
          <p:cNvSpPr txBox="1"/>
          <p:nvPr/>
        </p:nvSpPr>
        <p:spPr>
          <a:xfrm>
            <a:off x="9283032" y="4873156"/>
            <a:ext cx="290896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+mj-lt"/>
              </a:rPr>
              <a:t>Up-to-date EOS for a H-He mixtures including non-ideal mixing terms to construct density profiles</a:t>
            </a:r>
          </a:p>
        </p:txBody>
      </p:sp>
      <p:pic>
        <p:nvPicPr>
          <p:cNvPr id="14" name="Picture 13" descr="A black arrow with a white background&#10;&#10;AI-generated content may be incorrect.">
            <a:extLst>
              <a:ext uri="{FF2B5EF4-FFF2-40B4-BE49-F238E27FC236}">
                <a16:creationId xmlns:a16="http://schemas.microsoft.com/office/drawing/2014/main" id="{A68B15EB-0FE3-3E01-7B22-0C3B946540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6313" y="2373095"/>
            <a:ext cx="1732724" cy="453961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D31AF22-5C87-0B3F-6A66-E1EFB916A362}"/>
              </a:ext>
            </a:extLst>
          </p:cNvPr>
          <p:cNvSpPr/>
          <p:nvPr/>
        </p:nvSpPr>
        <p:spPr>
          <a:xfrm>
            <a:off x="9120337" y="6505600"/>
            <a:ext cx="27920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+mj-lt"/>
              </a:rPr>
              <a:t>Duer-Milner et al. </a:t>
            </a:r>
            <a:r>
              <a:rPr lang="en-US" i="1" dirty="0">
                <a:latin typeface="+mj-lt"/>
              </a:rPr>
              <a:t>In rev.</a:t>
            </a:r>
          </a:p>
        </p:txBody>
      </p:sp>
    </p:spTree>
    <p:extLst>
      <p:ext uri="{BB962C8B-B14F-4D97-AF65-F5344CB8AC3E}">
        <p14:creationId xmlns:p14="http://schemas.microsoft.com/office/powerpoint/2010/main" val="1953948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/>
      <p:bldP spid="15" grpId="0" animBg="1"/>
      <p:bldP spid="2" grpId="0" animBg="1"/>
      <p:bldP spid="4" grpId="0"/>
      <p:bldP spid="5" grpId="0" animBg="1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CAA1DE-FA44-18E5-DF2B-F538C6788E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AFE572-2861-028B-DA1B-04B027A70E1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70720" y="2001346"/>
            <a:ext cx="6791411" cy="44995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5329420-C9E9-3903-16DE-CA0CECF12C8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21113"/>
          <a:stretch>
            <a:fillRect/>
          </a:stretch>
        </p:blipFill>
        <p:spPr>
          <a:xfrm>
            <a:off x="7434067" y="1148496"/>
            <a:ext cx="4605533" cy="381001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00BBE81-668C-6642-2BB4-290E92630CE4}"/>
              </a:ext>
            </a:extLst>
          </p:cNvPr>
          <p:cNvSpPr txBox="1"/>
          <p:nvPr/>
        </p:nvSpPr>
        <p:spPr>
          <a:xfrm>
            <a:off x="8101557" y="5294005"/>
            <a:ext cx="35986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Deep SLs have little effect on the density field.</a:t>
            </a:r>
            <a:endParaRPr lang="en-US" sz="2400" i="1" dirty="0">
              <a:latin typeface="+mj-lt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D0761BB-B9DE-4069-7B69-2C17C4FFA965}"/>
              </a:ext>
            </a:extLst>
          </p:cNvPr>
          <p:cNvSpPr txBox="1">
            <a:spLocks/>
          </p:cNvSpPr>
          <p:nvPr/>
        </p:nvSpPr>
        <p:spPr>
          <a:xfrm>
            <a:off x="804414" y="254075"/>
            <a:ext cx="10015985" cy="60369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6000" kern="1200" cap="all" spc="3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/>
              <a:t>Construct density profiles with a SL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BF7A968-037F-0425-9586-772534CCA208}"/>
              </a:ext>
            </a:extLst>
          </p:cNvPr>
          <p:cNvSpPr/>
          <p:nvPr/>
        </p:nvSpPr>
        <p:spPr>
          <a:xfrm>
            <a:off x="9120337" y="6505600"/>
            <a:ext cx="27920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+mj-lt"/>
              </a:rPr>
              <a:t>Duer-Milner et al. </a:t>
            </a:r>
            <a:r>
              <a:rPr lang="en-US" i="1" dirty="0">
                <a:latin typeface="+mj-lt"/>
              </a:rPr>
              <a:t>In rev.</a:t>
            </a:r>
          </a:p>
        </p:txBody>
      </p:sp>
    </p:spTree>
    <p:extLst>
      <p:ext uri="{BB962C8B-B14F-4D97-AF65-F5344CB8AC3E}">
        <p14:creationId xmlns:p14="http://schemas.microsoft.com/office/powerpoint/2010/main" val="16882834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DD6263-5866-4A8A-C110-3311439587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B1AF573-65AF-7C1F-CA00-420E733143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0518" y="260196"/>
            <a:ext cx="9216410" cy="603693"/>
          </a:xfrm>
        </p:spPr>
        <p:txBody>
          <a:bodyPr>
            <a:noAutofit/>
          </a:bodyPr>
          <a:lstStyle/>
          <a:p>
            <a:r>
              <a:rPr lang="en-US" sz="4000" dirty="0"/>
              <a:t>The direct effect of stable layers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7737DB3-B2F1-BB33-159A-F549109F244D}"/>
              </a:ext>
            </a:extLst>
          </p:cNvPr>
          <p:cNvSpPr txBox="1"/>
          <p:nvPr/>
        </p:nvSpPr>
        <p:spPr>
          <a:xfrm>
            <a:off x="974880" y="1062192"/>
            <a:ext cx="46009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+mj-lt"/>
              </a:rPr>
              <a:t>Assuming a fixed decay of winds (Q)</a:t>
            </a:r>
            <a:endParaRPr lang="en-US" sz="2400" i="1" dirty="0">
              <a:latin typeface="+mj-lt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D2B62D5-8C62-D338-3C06-45E98E8273C8}"/>
              </a:ext>
            </a:extLst>
          </p:cNvPr>
          <p:cNvSpPr/>
          <p:nvPr/>
        </p:nvSpPr>
        <p:spPr>
          <a:xfrm>
            <a:off x="1288869" y="2586446"/>
            <a:ext cx="2090057" cy="11234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DAE675E-1285-4346-85F3-0928A9D0FD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414" y="1808659"/>
            <a:ext cx="11112783" cy="489656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61AF133-CFBF-2B86-1D3D-9CBBB3CC38F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21113"/>
          <a:stretch>
            <a:fillRect/>
          </a:stretch>
        </p:blipFill>
        <p:spPr>
          <a:xfrm>
            <a:off x="9739746" y="152772"/>
            <a:ext cx="2177452" cy="180134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8D34825-81CC-8E3A-0665-EE89280E8B7F}"/>
              </a:ext>
            </a:extLst>
          </p:cNvPr>
          <p:cNvSpPr/>
          <p:nvPr/>
        </p:nvSpPr>
        <p:spPr>
          <a:xfrm>
            <a:off x="9120337" y="6505600"/>
            <a:ext cx="27920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+mj-lt"/>
              </a:rPr>
              <a:t>Duer-Milner et al. </a:t>
            </a:r>
            <a:r>
              <a:rPr lang="en-US" i="1" dirty="0">
                <a:latin typeface="+mj-lt"/>
              </a:rPr>
              <a:t>In rev.</a:t>
            </a:r>
          </a:p>
        </p:txBody>
      </p:sp>
    </p:spTree>
    <p:extLst>
      <p:ext uri="{BB962C8B-B14F-4D97-AF65-F5344CB8AC3E}">
        <p14:creationId xmlns:p14="http://schemas.microsoft.com/office/powerpoint/2010/main" val="17957627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C12B47-3635-3B7B-0A52-605C7BEA8D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93FEBC73-6DB5-CCD2-B7A2-9F9FFED974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415" y="245193"/>
            <a:ext cx="9216410" cy="603693"/>
          </a:xfrm>
        </p:spPr>
        <p:txBody>
          <a:bodyPr>
            <a:noAutofit/>
          </a:bodyPr>
          <a:lstStyle/>
          <a:p>
            <a:r>
              <a:rPr lang="en-US" sz="4000" dirty="0"/>
              <a:t>Explaining the trend</a:t>
            </a:r>
          </a:p>
        </p:txBody>
      </p:sp>
      <p:pic>
        <p:nvPicPr>
          <p:cNvPr id="3" name="Picture 2" descr="Extended Data Fig. 5">
            <a:extLst>
              <a:ext uri="{FF2B5EF4-FFF2-40B4-BE49-F238E27FC236}">
                <a16:creationId xmlns:a16="http://schemas.microsoft.com/office/drawing/2014/main" id="{1B63AA4A-B6BF-3A26-D943-C2C3B224A7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" t="-1275" r="66757" b="31752"/>
          <a:stretch>
            <a:fillRect/>
          </a:stretch>
        </p:blipFill>
        <p:spPr bwMode="auto">
          <a:xfrm>
            <a:off x="804415" y="1702156"/>
            <a:ext cx="4237427" cy="5155844"/>
          </a:xfrm>
          <a:prstGeom prst="rect">
            <a:avLst/>
          </a:prstGeom>
          <a:noFill/>
          <a:ln w="2857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797113C-4147-EDD9-8D4F-4F54E9F58D13}"/>
                  </a:ext>
                </a:extLst>
              </p:cNvPr>
              <p:cNvSpPr txBox="1"/>
              <p:nvPr/>
            </p:nvSpPr>
            <p:spPr>
              <a:xfrm>
                <a:off x="5575820" y="1523857"/>
                <a:ext cx="9617529" cy="101611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endParaRPr lang="en-US" sz="2800" dirty="0">
                  <a:solidFill>
                    <a:schemeClr val="tx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i="1">
                              <a:highlight>
                                <a:srgbClr val="FFFFFF"/>
                              </a:highlight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highlight>
                                <a:srgbClr val="FFFFFF"/>
                              </a:highligh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000" i="1" smtClean="0">
                                  <a:highlight>
                                    <a:srgbClr val="FFFFFF"/>
                                  </a:highligh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he-IL" sz="2000" i="1" smtClean="0">
                                  <a:highlight>
                                    <a:srgbClr val="FFFFFF"/>
                                  </a:highligh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highlight>
                                    <a:srgbClr val="FFFFFF"/>
                                  </a:highligh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ad</m:t>
                              </m:r>
                            </m:sub>
                          </m:sSub>
                        </m:num>
                        <m:den>
                          <m:r>
                            <a:rPr lang="en-US" sz="2000" i="1">
                              <a:highlight>
                                <a:srgbClr val="FFFFFF"/>
                              </a:highligh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000" b="0" i="1" smtClean="0">
                              <a:highlight>
                                <a:srgbClr val="FFFFFF"/>
                              </a:highligh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  <m:r>
                        <a:rPr lang="en-US" sz="2000" i="1" smtClean="0">
                          <a:highlight>
                            <a:srgbClr val="FFFFFF"/>
                          </a:highligh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&lt;</m:t>
                      </m:r>
                      <m:f>
                        <m:fPr>
                          <m:ctrlPr>
                            <a:rPr lang="en-US" sz="2000" i="1">
                              <a:highlight>
                                <a:srgbClr val="FFFFFF"/>
                              </a:highlight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highlight>
                                <a:srgbClr val="FFFFFF"/>
                              </a:highligh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000" i="1">
                                  <a:highlight>
                                    <a:srgbClr val="FFFFFF"/>
                                  </a:highligh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he-IL" sz="2000" i="1" smtClean="0">
                                  <a:highlight>
                                    <a:srgbClr val="FFFFFF"/>
                                  </a:highligh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highlight>
                                    <a:srgbClr val="FFFFFF"/>
                                  </a:highligh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SL</m:t>
                              </m:r>
                            </m:sub>
                          </m:sSub>
                        </m:num>
                        <m:den>
                          <m:r>
                            <a:rPr lang="en-US" sz="2000" i="1">
                              <a:highlight>
                                <a:srgbClr val="FFFFFF"/>
                              </a:highligh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000" b="0" i="1" smtClean="0">
                              <a:highlight>
                                <a:srgbClr val="FFFFFF"/>
                              </a:highligh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797113C-4147-EDD9-8D4F-4F54E9F58D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5820" y="1523857"/>
                <a:ext cx="9617529" cy="1016112"/>
              </a:xfrm>
              <a:prstGeom prst="rect">
                <a:avLst/>
              </a:prstGeom>
              <a:blipFill>
                <a:blip r:embed="rId4"/>
                <a:stretch>
                  <a:fillRect b="-74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33D3A65-76E9-EB59-90E4-8FDBF7E9C32E}"/>
                  </a:ext>
                </a:extLst>
              </p:cNvPr>
              <p:cNvSpPr txBox="1"/>
              <p:nvPr/>
            </p:nvSpPr>
            <p:spPr>
              <a:xfrm>
                <a:off x="4011117" y="1097246"/>
                <a:ext cx="9617529" cy="60818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>
                          <a:highlight>
                            <a:srgbClr val="FFFFFF"/>
                          </a:highlight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l-GR" sz="2000" i="1">
                          <a:highlight>
                            <a:srgbClr val="FFFFFF"/>
                          </a:highligh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Ω</m:t>
                      </m:r>
                      <m:r>
                        <a:rPr lang="en-US" sz="2000" i="1">
                          <a:highlight>
                            <a:srgbClr val="FFFFFF"/>
                          </a:highligh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𝑟</m:t>
                      </m:r>
                      <m:sSub>
                        <m:sSubPr>
                          <m:ctrlPr>
                            <a:rPr lang="en-US" sz="2000" i="1">
                              <a:highlight>
                                <a:srgbClr val="FFFFFF"/>
                              </a:highligh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highlight>
                                <a:srgbClr val="FFFFFF"/>
                              </a:highligh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000" i="0">
                              <a:highlight>
                                <a:srgbClr val="FFFFFF"/>
                              </a:highligh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cyl</m:t>
                          </m:r>
                        </m:sub>
                      </m:sSub>
                      <m:d>
                        <m:dPr>
                          <m:ctrlPr>
                            <a:rPr lang="en-US" sz="2000" i="1">
                              <a:highlight>
                                <a:srgbClr val="FFFFFF"/>
                              </a:highligh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highlight>
                                <a:srgbClr val="FFFFFF"/>
                              </a:highligh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𝑄</m:t>
                          </m:r>
                          <m:f>
                            <m:fPr>
                              <m:ctrlPr>
                                <a:rPr lang="en-US" sz="2000" i="1">
                                  <a:highlight>
                                    <a:srgbClr val="FFFFFF"/>
                                  </a:highlight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000" i="1">
                                  <a:highlight>
                                    <a:srgbClr val="FFFFFF"/>
                                  </a:highligh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sz="2000" i="1">
                                      <a:highlight>
                                        <a:srgbClr val="FFFFFF"/>
                                      </a:highligh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highlight>
                                        <a:srgbClr val="FFFFFF"/>
                                      </a:highligh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𝜌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sz="2000">
                                      <a:highlight>
                                        <a:srgbClr val="FFFFFF"/>
                                      </a:highligh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stat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sz="2000" i="1">
                                  <a:highlight>
                                    <a:srgbClr val="FFFFFF"/>
                                  </a:highligh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sz="2000" i="1">
                                  <a:highlight>
                                    <a:srgbClr val="FFFFFF"/>
                                  </a:highligh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𝑧</m:t>
                              </m:r>
                            </m:den>
                          </m:f>
                          <m:r>
                            <a:rPr lang="en-US" sz="2000" i="1">
                              <a:highlight>
                                <a:srgbClr val="FFFFFF"/>
                              </a:highligh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000" i="1">
                                  <a:highlight>
                                    <a:srgbClr val="FFFFFF"/>
                                  </a:highligh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highlight>
                                    <a:srgbClr val="FFFFFF"/>
                                  </a:highligh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000">
                                  <a:highlight>
                                    <a:srgbClr val="FFFFFF"/>
                                  </a:highligh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stat</m:t>
                              </m:r>
                            </m:sub>
                          </m:sSub>
                          <m:f>
                            <m:fPr>
                              <m:ctrlPr>
                                <a:rPr lang="en-US" sz="2000" i="1">
                                  <a:highlight>
                                    <a:srgbClr val="FFFFFF"/>
                                  </a:highlight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000" i="1">
                                  <a:highlight>
                                    <a:srgbClr val="FFFFFF"/>
                                  </a:highligh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sz="2000" i="1">
                                  <a:highlight>
                                    <a:srgbClr val="FFFFFF"/>
                                  </a:highligh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𝑄</m:t>
                              </m:r>
                            </m:num>
                            <m:den>
                              <m:r>
                                <a:rPr lang="en-US" sz="2000" i="1">
                                  <a:highlight>
                                    <a:srgbClr val="FFFFFF"/>
                                  </a:highligh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sz="2000" i="1">
                                  <a:highlight>
                                    <a:srgbClr val="FFFFFF"/>
                                  </a:highligh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𝑧</m:t>
                              </m:r>
                            </m:den>
                          </m:f>
                        </m:e>
                      </m:d>
                      <m:r>
                        <a:rPr lang="en-US" sz="2000" b="0" i="1" smtClean="0">
                          <a:highlight>
                            <a:srgbClr val="FFFFFF"/>
                          </a:highligh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000" i="1">
                              <a:highlight>
                                <a:srgbClr val="FFFFFF"/>
                              </a:highligh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highlight>
                                <a:srgbClr val="FFFFFF"/>
                              </a:highlight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sz="2000" i="1">
                              <a:highlight>
                                <a:srgbClr val="FFFFFF"/>
                              </a:highlight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f>
                        <m:fPr>
                          <m:ctrlPr>
                            <a:rPr lang="en-US" sz="2000" i="1">
                              <a:highlight>
                                <a:srgbClr val="FFFFFF"/>
                              </a:highlight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highlight>
                                <a:srgbClr val="FFFFFF"/>
                              </a:highligh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𝜕𝜌</m:t>
                          </m:r>
                          <m:r>
                            <a:rPr lang="en-US" sz="2000" i="1">
                              <a:highlight>
                                <a:srgbClr val="FFFFFF"/>
                              </a:highligh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num>
                        <m:den>
                          <m:r>
                            <a:rPr lang="en-US" sz="2000" i="1">
                              <a:highlight>
                                <a:srgbClr val="FFFFFF"/>
                              </a:highligh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𝜕𝜃</m:t>
                          </m:r>
                        </m:den>
                      </m:f>
                    </m:oMath>
                  </m:oMathPara>
                </a14:m>
                <a:br>
                  <a:rPr lang="en-US" sz="2000" i="1" dirty="0">
                    <a:highlight>
                      <a:srgbClr val="FFFFFF"/>
                    </a:highlight>
                    <a:latin typeface="Cambria Math" panose="02040503050406030204" pitchFamily="18" charset="0"/>
                    <a:ea typeface="Cambria Math" panose="02040503050406030204" pitchFamily="18" charset="0"/>
                  </a:rPr>
                </a:br>
                <a:endParaRPr lang="en-US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33D3A65-76E9-EB59-90E4-8FDBF7E9C3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1117" y="1097246"/>
                <a:ext cx="9617529" cy="608180"/>
              </a:xfrm>
              <a:prstGeom prst="rect">
                <a:avLst/>
              </a:prstGeom>
              <a:blipFill>
                <a:blip r:embed="rId5"/>
                <a:stretch>
                  <a:fillRect t="-4082" b="-122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82AFEA48-89B6-D45D-2BEA-1CBB19EB882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-1" r="-4348"/>
          <a:stretch>
            <a:fillRect/>
          </a:stretch>
        </p:blipFill>
        <p:spPr>
          <a:xfrm>
            <a:off x="5725396" y="2695581"/>
            <a:ext cx="6091998" cy="381001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5158445-FEDC-68C8-FE5E-DEB45602B80A}"/>
              </a:ext>
            </a:extLst>
          </p:cNvPr>
          <p:cNvSpPr/>
          <p:nvPr/>
        </p:nvSpPr>
        <p:spPr>
          <a:xfrm>
            <a:off x="9120337" y="6505600"/>
            <a:ext cx="27920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+mj-lt"/>
              </a:rPr>
              <a:t>Duer-Milner et al. </a:t>
            </a:r>
            <a:r>
              <a:rPr lang="en-US" i="1" dirty="0">
                <a:latin typeface="+mj-lt"/>
              </a:rPr>
              <a:t>In rev.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11B7398-421B-0484-0631-49A5AED4914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5172851">
            <a:off x="8664852" y="1727009"/>
            <a:ext cx="787400" cy="71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5277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6DFF4D-5147-3DA5-2DCF-2F5556CFD0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D6A3A4-90D9-438A-FC02-BB007F9CF0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76CA76C-6AD6-4443-5DD0-5D76D70E56B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38627" y="2138994"/>
            <a:ext cx="6003273" cy="419766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49104D1-46C4-81C0-3A90-6024E747C16E}"/>
              </a:ext>
            </a:extLst>
          </p:cNvPr>
          <p:cNvSpPr/>
          <p:nvPr/>
        </p:nvSpPr>
        <p:spPr>
          <a:xfrm>
            <a:off x="9120337" y="6505600"/>
            <a:ext cx="27920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+mj-lt"/>
              </a:rPr>
              <a:t>Duer-Milner et al. </a:t>
            </a:r>
            <a:r>
              <a:rPr lang="en-US" i="1" dirty="0">
                <a:latin typeface="+mj-lt"/>
              </a:rPr>
              <a:t>In rev.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78CB6D0-CB76-32A3-D092-81E3E9BF739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rcRect l="7810" t="4402" r="21480" b="10179"/>
          <a:stretch>
            <a:fillRect/>
          </a:stretch>
        </p:blipFill>
        <p:spPr>
          <a:xfrm>
            <a:off x="715383" y="2314774"/>
            <a:ext cx="5526518" cy="35936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C54EC13-A99F-5860-9672-E6E28DC64DE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21113"/>
          <a:stretch>
            <a:fillRect/>
          </a:stretch>
        </p:blipFill>
        <p:spPr>
          <a:xfrm>
            <a:off x="7972384" y="1033816"/>
            <a:ext cx="3375066" cy="279209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AEF1EBB-2EAC-839C-CEB6-7992AF83989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rcRect l="78619" t="4402" r="-2966" b="10179"/>
          <a:stretch>
            <a:fillRect/>
          </a:stretch>
        </p:blipFill>
        <p:spPr>
          <a:xfrm>
            <a:off x="6241900" y="2314774"/>
            <a:ext cx="1618593" cy="359365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00A2033-335C-FAD6-73A5-05543AFA6FB7}"/>
              </a:ext>
            </a:extLst>
          </p:cNvPr>
          <p:cNvSpPr txBox="1"/>
          <p:nvPr/>
        </p:nvSpPr>
        <p:spPr>
          <a:xfrm>
            <a:off x="8219273" y="4342457"/>
            <a:ext cx="34015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Shallow, extensive, SLs will be compensated by faster wind decay.</a:t>
            </a:r>
            <a:endParaRPr lang="en-US" sz="2400" i="1" dirty="0">
              <a:latin typeface="+mj-lt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81181D5-A8CF-026E-C379-6004D7560C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415" y="245193"/>
            <a:ext cx="9216410" cy="603693"/>
          </a:xfrm>
        </p:spPr>
        <p:txBody>
          <a:bodyPr>
            <a:noAutofit/>
          </a:bodyPr>
          <a:lstStyle/>
          <a:p>
            <a:r>
              <a:rPr lang="en-US" sz="4000" dirty="0"/>
              <a:t>Optimal vertical wind structure</a:t>
            </a:r>
          </a:p>
        </p:txBody>
      </p:sp>
    </p:spTree>
    <p:extLst>
      <p:ext uri="{BB962C8B-B14F-4D97-AF65-F5344CB8AC3E}">
        <p14:creationId xmlns:p14="http://schemas.microsoft.com/office/powerpoint/2010/main" val="17496753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C93784-9EAA-C872-7693-E5F95A5609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7873F3-4DF7-0276-767A-1502146FCB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black symbols on a white background&#10;&#10;AI-generated content may be incorrect.">
            <a:extLst>
              <a:ext uri="{FF2B5EF4-FFF2-40B4-BE49-F238E27FC236}">
                <a16:creationId xmlns:a16="http://schemas.microsoft.com/office/drawing/2014/main" id="{967378B1-68FB-D20E-5752-D709C50FA0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6248" y="3565820"/>
            <a:ext cx="1336964" cy="486702"/>
          </a:xfrm>
          <a:prstGeom prst="rect">
            <a:avLst/>
          </a:prstGeom>
        </p:spPr>
      </p:pic>
      <p:pic>
        <p:nvPicPr>
          <p:cNvPr id="9" name="Picture 8" descr="A number and digits on a white background&#10;&#10;AI-generated content may be incorrect.">
            <a:extLst>
              <a:ext uri="{FF2B5EF4-FFF2-40B4-BE49-F238E27FC236}">
                <a16:creationId xmlns:a16="http://schemas.microsoft.com/office/drawing/2014/main" id="{9F8E173E-4AF6-645F-2A5B-0400CC7F1D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2485" y="1440463"/>
            <a:ext cx="3736530" cy="195993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881DEB9-E51E-1B1C-B92B-69C499C58F0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38627" y="2138994"/>
            <a:ext cx="6003273" cy="4197662"/>
          </a:xfrm>
          <a:prstGeom prst="rect">
            <a:avLst/>
          </a:prstGeom>
        </p:spPr>
      </p:pic>
      <p:sp>
        <p:nvSpPr>
          <p:cNvPr id="15" name="5-Point Star 14">
            <a:extLst>
              <a:ext uri="{FF2B5EF4-FFF2-40B4-BE49-F238E27FC236}">
                <a16:creationId xmlns:a16="http://schemas.microsoft.com/office/drawing/2014/main" id="{C7B39AEA-8806-1723-E736-05F118B4613D}"/>
              </a:ext>
            </a:extLst>
          </p:cNvPr>
          <p:cNvSpPr/>
          <p:nvPr/>
        </p:nvSpPr>
        <p:spPr>
          <a:xfrm>
            <a:off x="692729" y="2252140"/>
            <a:ext cx="167106" cy="167106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5-Point Star 15">
            <a:extLst>
              <a:ext uri="{FF2B5EF4-FFF2-40B4-BE49-F238E27FC236}">
                <a16:creationId xmlns:a16="http://schemas.microsoft.com/office/drawing/2014/main" id="{52F4A42D-9F3D-7283-B45A-C42A036CE7E0}"/>
              </a:ext>
            </a:extLst>
          </p:cNvPr>
          <p:cNvSpPr/>
          <p:nvPr/>
        </p:nvSpPr>
        <p:spPr>
          <a:xfrm>
            <a:off x="6108356" y="6336656"/>
            <a:ext cx="167106" cy="167106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Arrow 16">
            <a:extLst>
              <a:ext uri="{FF2B5EF4-FFF2-40B4-BE49-F238E27FC236}">
                <a16:creationId xmlns:a16="http://schemas.microsoft.com/office/drawing/2014/main" id="{D13890CD-58C1-8986-941C-C7FB69F1633D}"/>
              </a:ext>
            </a:extLst>
          </p:cNvPr>
          <p:cNvSpPr/>
          <p:nvPr/>
        </p:nvSpPr>
        <p:spPr>
          <a:xfrm rot="8976537">
            <a:off x="6383088" y="6063922"/>
            <a:ext cx="660400" cy="20320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AAD402C-0FE7-B771-ACC9-38C09D99E7CB}"/>
              </a:ext>
            </a:extLst>
          </p:cNvPr>
          <p:cNvSpPr txBox="1"/>
          <p:nvPr/>
        </p:nvSpPr>
        <p:spPr>
          <a:xfrm>
            <a:off x="6713288" y="5395439"/>
            <a:ext cx="44951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+mj-lt"/>
              </a:rPr>
              <a:t>Constraints from the magnetic field</a:t>
            </a:r>
            <a:br>
              <a:rPr lang="en-US" sz="2400" dirty="0">
                <a:latin typeface="+mj-lt"/>
              </a:rPr>
            </a:br>
            <a:r>
              <a:rPr lang="en-US" sz="2400" dirty="0">
                <a:latin typeface="+mj-lt"/>
              </a:rPr>
              <a:t>	Duer et al. (2019,2020)</a:t>
            </a:r>
            <a:endParaRPr lang="en-US" sz="2400" i="1" dirty="0">
              <a:latin typeface="+mj-l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9C0F12F-ECE7-3684-05D9-9652CD862B6B}"/>
              </a:ext>
            </a:extLst>
          </p:cNvPr>
          <p:cNvSpPr/>
          <p:nvPr/>
        </p:nvSpPr>
        <p:spPr>
          <a:xfrm>
            <a:off x="9120337" y="6505600"/>
            <a:ext cx="27920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+mj-lt"/>
              </a:rPr>
              <a:t>Duer-Milner et al. </a:t>
            </a:r>
            <a:r>
              <a:rPr lang="en-US" i="1" dirty="0">
                <a:latin typeface="+mj-lt"/>
              </a:rPr>
              <a:t>In rev.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B1242D1-D151-04D7-BBC8-E53039542C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415" y="245193"/>
            <a:ext cx="9216410" cy="603693"/>
          </a:xfrm>
        </p:spPr>
        <p:txBody>
          <a:bodyPr>
            <a:noAutofit/>
          </a:bodyPr>
          <a:lstStyle/>
          <a:p>
            <a:r>
              <a:rPr lang="en-US" sz="4000" dirty="0"/>
              <a:t>Optimal vertical wind structure</a:t>
            </a:r>
          </a:p>
        </p:txBody>
      </p:sp>
    </p:spTree>
    <p:extLst>
      <p:ext uri="{BB962C8B-B14F-4D97-AF65-F5344CB8AC3E}">
        <p14:creationId xmlns:p14="http://schemas.microsoft.com/office/powerpoint/2010/main" val="8621319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3" name="Rectangle 62">
            <a:extLst>
              <a:ext uri="{FF2B5EF4-FFF2-40B4-BE49-F238E27FC236}">
                <a16:creationId xmlns:a16="http://schemas.microsoft.com/office/drawing/2014/main" id="{982413CC-69E6-4BDA-A88D-E4EF8F95B2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4F1F7357-8633-4CE7-BF80-475EE8A2FA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65" name="Freeform 5">
              <a:extLst>
                <a:ext uri="{FF2B5EF4-FFF2-40B4-BE49-F238E27FC236}">
                  <a16:creationId xmlns:a16="http://schemas.microsoft.com/office/drawing/2014/main" id="{E402FE4E-C12D-497C-AF81-F08E4E02B4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>
                <a:gd name="T0" fmla="*/ 813 w 813"/>
                <a:gd name="T1" fmla="*/ 0 h 1440"/>
                <a:gd name="T2" fmla="*/ 435 w 81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6">
              <a:extLst>
                <a:ext uri="{FF2B5EF4-FFF2-40B4-BE49-F238E27FC236}">
                  <a16:creationId xmlns:a16="http://schemas.microsoft.com/office/drawing/2014/main" id="{59247B10-170D-4E62-849A-38FCB43C6A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>
                <a:gd name="T0" fmla="*/ 324 w 324"/>
                <a:gd name="T1" fmla="*/ 117 h 117"/>
                <a:gd name="T2" fmla="*/ 0 w 324"/>
                <a:gd name="T3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7">
              <a:extLst>
                <a:ext uri="{FF2B5EF4-FFF2-40B4-BE49-F238E27FC236}">
                  <a16:creationId xmlns:a16="http://schemas.microsoft.com/office/drawing/2014/main" id="{89A587A7-1BEF-45AA-9EFC-6558A8749C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>
                <a:gd name="T0" fmla="*/ 0 w 404"/>
                <a:gd name="T1" fmla="*/ 385 h 385"/>
                <a:gd name="T2" fmla="*/ 404 w 404"/>
                <a:gd name="T3" fmla="*/ 0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8">
              <a:extLst>
                <a:ext uri="{FF2B5EF4-FFF2-40B4-BE49-F238E27FC236}">
                  <a16:creationId xmlns:a16="http://schemas.microsoft.com/office/drawing/2014/main" id="{AC25B5A1-6EF7-44EC-A2F0-1EDC96A79B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>
                <a:gd name="T0" fmla="*/ 774 w 774"/>
                <a:gd name="T1" fmla="*/ 0 h 1440"/>
                <a:gd name="T2" fmla="*/ 411 w 774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9">
              <a:extLst>
                <a:ext uri="{FF2B5EF4-FFF2-40B4-BE49-F238E27FC236}">
                  <a16:creationId xmlns:a16="http://schemas.microsoft.com/office/drawing/2014/main" id="{80B8582C-7E17-4115-9FF1-979C8405CB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>
                <a:gd name="T0" fmla="*/ 203 w 203"/>
                <a:gd name="T1" fmla="*/ 77 h 77"/>
                <a:gd name="T2" fmla="*/ 0 w 203"/>
                <a:gd name="T3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10">
              <a:extLst>
                <a:ext uri="{FF2B5EF4-FFF2-40B4-BE49-F238E27FC236}">
                  <a16:creationId xmlns:a16="http://schemas.microsoft.com/office/drawing/2014/main" id="{F6C4AB66-7A18-4E51-935B-237F4CA827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>
                <a:gd name="T0" fmla="*/ 0 w 351"/>
                <a:gd name="T1" fmla="*/ 332 h 332"/>
                <a:gd name="T2" fmla="*/ 351 w 351"/>
                <a:gd name="T3" fmla="*/ 0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11">
              <a:extLst>
                <a:ext uri="{FF2B5EF4-FFF2-40B4-BE49-F238E27FC236}">
                  <a16:creationId xmlns:a16="http://schemas.microsoft.com/office/drawing/2014/main" id="{CDF12911-A240-4580-8788-0C49DB1FED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>
                <a:gd name="T0" fmla="*/ 762 w 762"/>
                <a:gd name="T1" fmla="*/ 0 h 1440"/>
                <a:gd name="T2" fmla="*/ 403 w 76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12">
              <a:extLst>
                <a:ext uri="{FF2B5EF4-FFF2-40B4-BE49-F238E27FC236}">
                  <a16:creationId xmlns:a16="http://schemas.microsoft.com/office/drawing/2014/main" id="{EAE0F5DE-442D-4F6C-B02C-2568ED1958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>
                <a:gd name="T0" fmla="*/ 140 w 140"/>
                <a:gd name="T1" fmla="*/ 54 h 54"/>
                <a:gd name="T2" fmla="*/ 0 w 140"/>
                <a:gd name="T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13">
              <a:extLst>
                <a:ext uri="{FF2B5EF4-FFF2-40B4-BE49-F238E27FC236}">
                  <a16:creationId xmlns:a16="http://schemas.microsoft.com/office/drawing/2014/main" id="{4F24A002-AFDE-4034-85BE-CBF005AE92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>
                <a:gd name="T0" fmla="*/ 0 w 321"/>
                <a:gd name="T1" fmla="*/ 302 h 302"/>
                <a:gd name="T2" fmla="*/ 321 w 321"/>
                <a:gd name="T3" fmla="*/ 0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14">
              <a:extLst>
                <a:ext uri="{FF2B5EF4-FFF2-40B4-BE49-F238E27FC236}">
                  <a16:creationId xmlns:a16="http://schemas.microsoft.com/office/drawing/2014/main" id="{36F0721E-B4B0-4A6C-A92C-F8DE92D3AC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>
                <a:gd name="T0" fmla="*/ 683 w 683"/>
                <a:gd name="T1" fmla="*/ 0 h 1440"/>
                <a:gd name="T2" fmla="*/ 355 w 68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15">
              <a:extLst>
                <a:ext uri="{FF2B5EF4-FFF2-40B4-BE49-F238E27FC236}">
                  <a16:creationId xmlns:a16="http://schemas.microsoft.com/office/drawing/2014/main" id="{54D2DC98-69F8-4F2F-9D45-BDFFA5E2BB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>
                <a:gd name="T0" fmla="*/ 0 w 287"/>
                <a:gd name="T1" fmla="*/ 279 h 279"/>
                <a:gd name="T2" fmla="*/ 287 w 287"/>
                <a:gd name="T3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16">
              <a:extLst>
                <a:ext uri="{FF2B5EF4-FFF2-40B4-BE49-F238E27FC236}">
                  <a16:creationId xmlns:a16="http://schemas.microsoft.com/office/drawing/2014/main" id="{0A636E33-DC38-40B9-B941-037E5D8603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>
                <a:gd name="T0" fmla="*/ 680 w 680"/>
                <a:gd name="T1" fmla="*/ 0 h 1440"/>
                <a:gd name="T2" fmla="*/ 337 w 68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17">
              <a:extLst>
                <a:ext uri="{FF2B5EF4-FFF2-40B4-BE49-F238E27FC236}">
                  <a16:creationId xmlns:a16="http://schemas.microsoft.com/office/drawing/2014/main" id="{03D30690-68C2-4AEC-9789-1495D97E19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>
                <a:gd name="T0" fmla="*/ 0 w 250"/>
                <a:gd name="T1" fmla="*/ 242 h 242"/>
                <a:gd name="T2" fmla="*/ 250 w 250"/>
                <a:gd name="T3" fmla="*/ 0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18">
              <a:extLst>
                <a:ext uri="{FF2B5EF4-FFF2-40B4-BE49-F238E27FC236}">
                  <a16:creationId xmlns:a16="http://schemas.microsoft.com/office/drawing/2014/main" id="{1020B1B9-821B-49FB-BDC9-57DA08CBC3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>
                <a:gd name="T0" fmla="*/ 720 w 720"/>
                <a:gd name="T1" fmla="*/ 0 h 1440"/>
                <a:gd name="T2" fmla="*/ 362 w 7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19">
              <a:extLst>
                <a:ext uri="{FF2B5EF4-FFF2-40B4-BE49-F238E27FC236}">
                  <a16:creationId xmlns:a16="http://schemas.microsoft.com/office/drawing/2014/main" id="{720EDCE4-8B18-413F-989E-E79628E5AF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>
                <a:gd name="T0" fmla="*/ 0 w 185"/>
                <a:gd name="T1" fmla="*/ 167 h 167"/>
                <a:gd name="T2" fmla="*/ 185 w 185"/>
                <a:gd name="T3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20">
              <a:extLst>
                <a:ext uri="{FF2B5EF4-FFF2-40B4-BE49-F238E27FC236}">
                  <a16:creationId xmlns:a16="http://schemas.microsoft.com/office/drawing/2014/main" id="{8563351E-0DDD-4FC8-8D0C-1E446E3C1B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>
                <a:gd name="T0" fmla="*/ 572 w 572"/>
                <a:gd name="T1" fmla="*/ 0 h 1440"/>
                <a:gd name="T2" fmla="*/ 164 w 57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1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Freeform 21">
              <a:extLst>
                <a:ext uri="{FF2B5EF4-FFF2-40B4-BE49-F238E27FC236}">
                  <a16:creationId xmlns:a16="http://schemas.microsoft.com/office/drawing/2014/main" id="{15E8B705-64E7-4513-B3CB-BF46C35732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>
                <a:gd name="T0" fmla="*/ 620 w 620"/>
                <a:gd name="T1" fmla="*/ 0 h 1440"/>
                <a:gd name="T2" fmla="*/ 186 w 6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22">
              <a:extLst>
                <a:ext uri="{FF2B5EF4-FFF2-40B4-BE49-F238E27FC236}">
                  <a16:creationId xmlns:a16="http://schemas.microsoft.com/office/drawing/2014/main" id="{30DAEE1C-EBB5-47F5-9E76-564FCFDBFC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>
                <a:gd name="T0" fmla="*/ 506 w 506"/>
                <a:gd name="T1" fmla="*/ 0 h 1440"/>
                <a:gd name="T2" fmla="*/ 171 w 506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Freeform 23">
              <a:extLst>
                <a:ext uri="{FF2B5EF4-FFF2-40B4-BE49-F238E27FC236}">
                  <a16:creationId xmlns:a16="http://schemas.microsoft.com/office/drawing/2014/main" id="{EDB255E9-A3E2-4098-99A1-FE38FAD15D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>
                <a:gd name="T0" fmla="*/ 373 w 373"/>
                <a:gd name="T1" fmla="*/ 0 h 673"/>
                <a:gd name="T2" fmla="*/ 0 w 373"/>
                <a:gd name="T3" fmla="*/ 673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Freeform 24">
              <a:extLst>
                <a:ext uri="{FF2B5EF4-FFF2-40B4-BE49-F238E27FC236}">
                  <a16:creationId xmlns:a16="http://schemas.microsoft.com/office/drawing/2014/main" id="{D2507F2A-27AF-4833-8273-5FC9A98863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>
                <a:gd name="T0" fmla="*/ 0 w 45"/>
                <a:gd name="T1" fmla="*/ 0 h 174"/>
                <a:gd name="T2" fmla="*/ 45 w 45"/>
                <a:gd name="T3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Freeform 25">
              <a:extLst>
                <a:ext uri="{FF2B5EF4-FFF2-40B4-BE49-F238E27FC236}">
                  <a16:creationId xmlns:a16="http://schemas.microsoft.com/office/drawing/2014/main" id="{8DFB8904-0CB8-45AD-ABD2-F7A582365E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>
                <a:gd name="T0" fmla="*/ 329 w 329"/>
                <a:gd name="T1" fmla="*/ 0 h 469"/>
                <a:gd name="T2" fmla="*/ 0 w 329"/>
                <a:gd name="T3" fmla="*/ 4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9287" y="798881"/>
            <a:ext cx="8673427" cy="104894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What Are Stable Layers?</a:t>
            </a:r>
          </a:p>
        </p:txBody>
      </p:sp>
      <p:graphicFrame>
        <p:nvGraphicFramePr>
          <p:cNvPr id="86" name="Content Placeholder 2">
            <a:extLst>
              <a:ext uri="{FF2B5EF4-FFF2-40B4-BE49-F238E27FC236}">
                <a16:creationId xmlns:a16="http://schemas.microsoft.com/office/drawing/2014/main" id="{73241F41-2698-D5D4-75FE-138F902523E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9197741"/>
              </p:ext>
            </p:extLst>
          </p:nvPr>
        </p:nvGraphicFramePr>
        <p:xfrm>
          <a:off x="807722" y="1990976"/>
          <a:ext cx="10576558" cy="41754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6056E3-B784-9CC0-6D5F-DD262D4726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BEEA95-B89C-A402-BBE8-821EE5645F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627" y="2138576"/>
            <a:ext cx="6003274" cy="41976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0FF2782-6196-6DFE-C933-C25C6309FF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1527" y="1173435"/>
            <a:ext cx="5423090" cy="378225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CD61ACF-D266-296D-70AE-BF77186C7C0F}"/>
              </a:ext>
            </a:extLst>
          </p:cNvPr>
          <p:cNvSpPr txBox="1"/>
          <p:nvPr/>
        </p:nvSpPr>
        <p:spPr>
          <a:xfrm>
            <a:off x="6903776" y="5101379"/>
            <a:ext cx="46472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Completely different vertical wind solutions, all fit very well to the observations from Juno.</a:t>
            </a:r>
            <a:endParaRPr lang="en-US" sz="2400" i="1" dirty="0">
              <a:latin typeface="+mj-l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C82B824-E5A4-EEC6-9995-5AB942537354}"/>
              </a:ext>
            </a:extLst>
          </p:cNvPr>
          <p:cNvSpPr/>
          <p:nvPr/>
        </p:nvSpPr>
        <p:spPr>
          <a:xfrm>
            <a:off x="9120337" y="6505600"/>
            <a:ext cx="27920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+mj-lt"/>
              </a:rPr>
              <a:t>Duer-Milner et al. </a:t>
            </a:r>
            <a:r>
              <a:rPr lang="en-US" i="1" dirty="0">
                <a:latin typeface="+mj-lt"/>
              </a:rPr>
              <a:t>In rev.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DD6A409-3F43-8CFD-BBB9-121EEF582A8D}"/>
              </a:ext>
            </a:extLst>
          </p:cNvPr>
          <p:cNvSpPr txBox="1"/>
          <p:nvPr/>
        </p:nvSpPr>
        <p:spPr>
          <a:xfrm>
            <a:off x="715383" y="1243446"/>
            <a:ext cx="46472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+mj-lt"/>
              </a:rPr>
              <a:t>Fitting every grid point extends the possibilities of vertical jet structure.</a:t>
            </a:r>
            <a:endParaRPr lang="en-US" sz="2000" i="1" dirty="0">
              <a:latin typeface="+mj-l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4636E8-3DAE-F3AB-9F9D-E1E7DAD9E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415" y="245193"/>
            <a:ext cx="9216410" cy="603693"/>
          </a:xfrm>
        </p:spPr>
        <p:txBody>
          <a:bodyPr>
            <a:noAutofit/>
          </a:bodyPr>
          <a:lstStyle/>
          <a:p>
            <a:r>
              <a:rPr lang="en-US" sz="4000" dirty="0"/>
              <a:t>Optimal vertical wind structure</a:t>
            </a:r>
          </a:p>
        </p:txBody>
      </p:sp>
    </p:spTree>
    <p:extLst>
      <p:ext uri="{BB962C8B-B14F-4D97-AF65-F5344CB8AC3E}">
        <p14:creationId xmlns:p14="http://schemas.microsoft.com/office/powerpoint/2010/main" val="29204870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91E1C5-D6C8-C474-63AF-D4C2ADECD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2055" y="515892"/>
            <a:ext cx="9216410" cy="603693"/>
          </a:xfrm>
        </p:spPr>
        <p:txBody>
          <a:bodyPr>
            <a:normAutofit fontScale="90000"/>
          </a:bodyPr>
          <a:lstStyle/>
          <a:p>
            <a:r>
              <a:rPr lang="en-US" dirty="0"/>
              <a:t>Conclusions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62B243-88BC-ED1F-D113-9BDC60C3B28A}"/>
              </a:ext>
            </a:extLst>
          </p:cNvPr>
          <p:cNvSpPr txBox="1"/>
          <p:nvPr/>
        </p:nvSpPr>
        <p:spPr>
          <a:xfrm>
            <a:off x="656007" y="3192439"/>
            <a:ext cx="8149326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A shallow and extensive stable layer affects the density distribution (and hence, J</a:t>
            </a:r>
            <a:r>
              <a:rPr lang="en-US" sz="2400" baseline="-25000" dirty="0">
                <a:latin typeface="+mj-lt"/>
              </a:rPr>
              <a:t>n</a:t>
            </a:r>
            <a:r>
              <a:rPr lang="en-US" sz="2400" dirty="0">
                <a:latin typeface="+mj-lt"/>
              </a:rPr>
              <a:t>).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8500582-F17C-C1DE-0C19-0CEDA00E007F}"/>
              </a:ext>
            </a:extLst>
          </p:cNvPr>
          <p:cNvSpPr txBox="1"/>
          <p:nvPr/>
        </p:nvSpPr>
        <p:spPr>
          <a:xfrm>
            <a:off x="656006" y="4255359"/>
            <a:ext cx="8149325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We introduce a new dimension of degeneracy that must be accounted for in analyzing Jupiter’s interior and atmosphere.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E7B56C2-C004-1749-7DAD-6B44CDDBDB65}"/>
              </a:ext>
            </a:extLst>
          </p:cNvPr>
          <p:cNvSpPr txBox="1"/>
          <p:nvPr/>
        </p:nvSpPr>
        <p:spPr>
          <a:xfrm>
            <a:off x="656005" y="5250674"/>
            <a:ext cx="9863987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SLs are compensated by faster decay of winds, consistent with theoretical and numerical studies. </a:t>
            </a:r>
            <a:r>
              <a:rPr lang="en-US" sz="1600" dirty="0">
                <a:latin typeface="+mj-lt"/>
              </a:rPr>
              <a:t>(Christensen &amp; Wulff 2024, Wulff et al. 2022) </a:t>
            </a:r>
            <a:endParaRPr lang="en-US" sz="2400" dirty="0">
              <a:latin typeface="+mj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48811B2-446F-F2EB-262C-753AB82041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5962" y="145123"/>
            <a:ext cx="2448273" cy="314355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3CCF376-56A2-E11F-382D-D12A2C39F867}"/>
              </a:ext>
            </a:extLst>
          </p:cNvPr>
          <p:cNvSpPr txBox="1"/>
          <p:nvPr/>
        </p:nvSpPr>
        <p:spPr>
          <a:xfrm>
            <a:off x="656005" y="1503536"/>
            <a:ext cx="8149326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Jupiter envelope is likely not fully convective.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E475956-32C0-82CA-E519-EFC8C691D863}"/>
              </a:ext>
            </a:extLst>
          </p:cNvPr>
          <p:cNvSpPr txBox="1"/>
          <p:nvPr/>
        </p:nvSpPr>
        <p:spPr>
          <a:xfrm>
            <a:off x="656005" y="2196852"/>
            <a:ext cx="8149326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The mechanism generating stable layers is still an open question.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BDDF3BB-D1BD-C59D-3328-CBAF0F688AB4}"/>
              </a:ext>
            </a:extLst>
          </p:cNvPr>
          <p:cNvSpPr/>
          <p:nvPr/>
        </p:nvSpPr>
        <p:spPr>
          <a:xfrm>
            <a:off x="9120337" y="6505600"/>
            <a:ext cx="27920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+mj-lt"/>
              </a:rPr>
              <a:t>Duer-Milner et al. </a:t>
            </a:r>
            <a:r>
              <a:rPr lang="en-US" i="1" dirty="0">
                <a:latin typeface="+mj-lt"/>
              </a:rPr>
              <a:t>In rev.</a:t>
            </a:r>
          </a:p>
        </p:txBody>
      </p:sp>
    </p:spTree>
    <p:extLst>
      <p:ext uri="{BB962C8B-B14F-4D97-AF65-F5344CB8AC3E}">
        <p14:creationId xmlns:p14="http://schemas.microsoft.com/office/powerpoint/2010/main" val="10345574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24577B-8005-D90C-4267-5624C8015C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5CC9C9C-D3FE-03B3-530D-0FAD47EC90F6}"/>
              </a:ext>
            </a:extLst>
          </p:cNvPr>
          <p:cNvSpPr/>
          <p:nvPr/>
        </p:nvSpPr>
        <p:spPr>
          <a:xfrm>
            <a:off x="7451125" y="6505600"/>
            <a:ext cx="44612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+mj-lt"/>
              </a:rPr>
              <a:t>Duer et al. (2023), Duer-Milner et al. </a:t>
            </a:r>
            <a:r>
              <a:rPr lang="en-US" i="1" dirty="0">
                <a:latin typeface="+mj-lt"/>
              </a:rPr>
              <a:t>In rev.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989E017-B664-4A0A-F306-917F6A2EE6E4}"/>
              </a:ext>
            </a:extLst>
          </p:cNvPr>
          <p:cNvSpPr txBox="1">
            <a:spLocks/>
          </p:cNvSpPr>
          <p:nvPr/>
        </p:nvSpPr>
        <p:spPr>
          <a:xfrm>
            <a:off x="734716" y="245208"/>
            <a:ext cx="10722567" cy="60369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6000" kern="1200" cap="all" spc="3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/>
              <a:t>Comparison between eddy driven jets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1BAAE75-0646-B4A5-7658-72A659C88D2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4747"/>
          <a:stretch>
            <a:fillRect/>
          </a:stretch>
        </p:blipFill>
        <p:spPr>
          <a:xfrm>
            <a:off x="734716" y="1282055"/>
            <a:ext cx="7596088" cy="5085693"/>
          </a:xfrm>
          <a:prstGeom prst="rect">
            <a:avLst/>
          </a:prstGeom>
        </p:spPr>
      </p:pic>
      <p:pic>
        <p:nvPicPr>
          <p:cNvPr id="12" name="Content Placeholder 18">
            <a:extLst>
              <a:ext uri="{FF2B5EF4-FFF2-40B4-BE49-F238E27FC236}">
                <a16:creationId xmlns:a16="http://schemas.microsoft.com/office/drawing/2014/main" id="{761D8796-2EC1-462C-4075-FE58329E97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9170" b="51440"/>
          <a:stretch>
            <a:fillRect/>
          </a:stretch>
        </p:blipFill>
        <p:spPr>
          <a:xfrm>
            <a:off x="7287725" y="2060555"/>
            <a:ext cx="4061090" cy="2982599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A4D93966-57FD-32B1-FFCF-8F5EB6919F8D}"/>
              </a:ext>
            </a:extLst>
          </p:cNvPr>
          <p:cNvSpPr/>
          <p:nvPr/>
        </p:nvSpPr>
        <p:spPr>
          <a:xfrm>
            <a:off x="7285994" y="2168320"/>
            <a:ext cx="370702" cy="296564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BDA02F4-3435-C55A-4936-F3B14A2E324C}"/>
              </a:ext>
            </a:extLst>
          </p:cNvPr>
          <p:cNvSpPr txBox="1"/>
          <p:nvPr/>
        </p:nvSpPr>
        <p:spPr>
          <a:xfrm>
            <a:off x="7898647" y="1444420"/>
            <a:ext cx="34501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+mj-lt"/>
              </a:rPr>
              <a:t>Eddy-driven jets dominate Jupiter’s midlatitudes</a:t>
            </a:r>
            <a:endParaRPr lang="en-US" sz="2000" i="1" dirty="0">
              <a:latin typeface="+mj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8DB464E-4C76-1D46-42D8-8145AA08E395}"/>
              </a:ext>
            </a:extLst>
          </p:cNvPr>
          <p:cNvSpPr txBox="1"/>
          <p:nvPr/>
        </p:nvSpPr>
        <p:spPr>
          <a:xfrm>
            <a:off x="7265088" y="5358878"/>
            <a:ext cx="46472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Let’s compare with the vertical structure of other eddy-driven jets.</a:t>
            </a:r>
            <a:endParaRPr lang="en-US" sz="2400" i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205871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B4B58E-9AC6-E7D1-CD13-406A803D10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B4875E-2448-44CC-EF96-8DC9A6EEB3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432" y="210686"/>
            <a:ext cx="10727185" cy="603693"/>
          </a:xfrm>
        </p:spPr>
        <p:txBody>
          <a:bodyPr>
            <a:noAutofit/>
          </a:bodyPr>
          <a:lstStyle/>
          <a:p>
            <a:r>
              <a:rPr lang="en-US" sz="4000" dirty="0"/>
              <a:t>Other vertical profiles?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A08914-CB74-F8E6-2AEE-11C669D75C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8FEDC02-888A-4105-93F8-6434DB5BA0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9196" y="1628637"/>
            <a:ext cx="5388389" cy="441164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F9CA41A-3C9D-0F4E-521A-E29A9EB8FE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3165" y="3429000"/>
            <a:ext cx="3517900" cy="31242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531FCB0-2699-34A2-D605-4BBDBF360A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938" y="1328864"/>
            <a:ext cx="3187700" cy="2844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8410556-07BA-DBF1-3A65-65FB095BC4C0}"/>
              </a:ext>
            </a:extLst>
          </p:cNvPr>
          <p:cNvSpPr txBox="1"/>
          <p:nvPr/>
        </p:nvSpPr>
        <p:spPr>
          <a:xfrm>
            <a:off x="609180" y="6464239"/>
            <a:ext cx="18073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Duer et al. (2023)</a:t>
            </a:r>
            <a:endParaRPr lang="en-US" i="1" dirty="0"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DA0E5FD-EBFD-5B98-650D-3372479A6E5F}"/>
              </a:ext>
            </a:extLst>
          </p:cNvPr>
          <p:cNvSpPr txBox="1"/>
          <p:nvPr/>
        </p:nvSpPr>
        <p:spPr>
          <a:xfrm>
            <a:off x="9651580" y="6464239"/>
            <a:ext cx="19160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Young et al. (2019)</a:t>
            </a:r>
            <a:endParaRPr lang="en-US" i="1" dirty="0"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884DDB-DD0A-494D-A0D6-95F48BB39055}"/>
              </a:ext>
            </a:extLst>
          </p:cNvPr>
          <p:cNvSpPr txBox="1"/>
          <p:nvPr/>
        </p:nvSpPr>
        <p:spPr>
          <a:xfrm>
            <a:off x="6970923" y="261324"/>
            <a:ext cx="60978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latin typeface="+mj-lt"/>
              </a:rPr>
              <a:t>Use of GCMs and Earth data</a:t>
            </a:r>
          </a:p>
        </p:txBody>
      </p:sp>
    </p:spTree>
    <p:extLst>
      <p:ext uri="{BB962C8B-B14F-4D97-AF65-F5344CB8AC3E}">
        <p14:creationId xmlns:p14="http://schemas.microsoft.com/office/powerpoint/2010/main" val="28108029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863FDF-F7CC-873E-9B61-110F1A31DB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BA3836-C387-A6AB-7389-426C2E2F0B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05F82B-B83A-3798-C1D2-2D089DEDDE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571" y="1380967"/>
            <a:ext cx="5670416" cy="503582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ADE11D5-EFC2-58B0-E99F-584FA60CD3E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50579"/>
          <a:stretch>
            <a:fillRect/>
          </a:stretch>
        </p:blipFill>
        <p:spPr>
          <a:xfrm>
            <a:off x="6676219" y="1800721"/>
            <a:ext cx="4855381" cy="419631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1753B6B-965A-654C-E8F1-2DC59BF16AF8}"/>
              </a:ext>
            </a:extLst>
          </p:cNvPr>
          <p:cNvSpPr txBox="1"/>
          <p:nvPr/>
        </p:nvSpPr>
        <p:spPr>
          <a:xfrm>
            <a:off x="7720549" y="5964042"/>
            <a:ext cx="2787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Climatology data from ERA5 </a:t>
            </a:r>
            <a:endParaRPr lang="en-US" i="1" dirty="0">
              <a:latin typeface="+mj-lt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43ABEB89-AAB2-D06C-AD54-587FD73E82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3313490-B799-4208-059E-EAB397D94A2F}"/>
              </a:ext>
            </a:extLst>
          </p:cNvPr>
          <p:cNvSpPr txBox="1">
            <a:spLocks/>
          </p:cNvSpPr>
          <p:nvPr/>
        </p:nvSpPr>
        <p:spPr>
          <a:xfrm>
            <a:off x="815432" y="210686"/>
            <a:ext cx="10727185" cy="60369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6000" kern="1200" cap="all" spc="3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/>
              <a:t>Other vertical profiles?</a:t>
            </a:r>
            <a:endParaRPr lang="en-US" sz="4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6301FC6-A4F3-D193-9CCE-C53384D41D83}"/>
              </a:ext>
            </a:extLst>
          </p:cNvPr>
          <p:cNvSpPr txBox="1"/>
          <p:nvPr/>
        </p:nvSpPr>
        <p:spPr>
          <a:xfrm>
            <a:off x="6970923" y="261324"/>
            <a:ext cx="60978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latin typeface="+mj-lt"/>
              </a:rPr>
              <a:t>Use of GCMs and Earth data</a:t>
            </a:r>
          </a:p>
        </p:txBody>
      </p:sp>
    </p:spTree>
    <p:extLst>
      <p:ext uri="{BB962C8B-B14F-4D97-AF65-F5344CB8AC3E}">
        <p14:creationId xmlns:p14="http://schemas.microsoft.com/office/powerpoint/2010/main" val="37127343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FEDB19-C1FD-98E0-CE7F-96F3FACA42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A557C73-A21C-DC21-0103-04A4988D3B1D}"/>
              </a:ext>
            </a:extLst>
          </p:cNvPr>
          <p:cNvSpPr/>
          <p:nvPr/>
        </p:nvSpPr>
        <p:spPr>
          <a:xfrm>
            <a:off x="9102944" y="6488668"/>
            <a:ext cx="44612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+mj-lt"/>
              </a:rPr>
              <a:t>Duer-Milner et al. </a:t>
            </a:r>
            <a:r>
              <a:rPr lang="en-US" i="1" dirty="0">
                <a:latin typeface="+mj-lt"/>
              </a:rPr>
              <a:t>In rev.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CB07BE8-F084-1459-5FA0-44823E4A6486}"/>
              </a:ext>
            </a:extLst>
          </p:cNvPr>
          <p:cNvSpPr txBox="1">
            <a:spLocks/>
          </p:cNvSpPr>
          <p:nvPr/>
        </p:nvSpPr>
        <p:spPr>
          <a:xfrm>
            <a:off x="734716" y="245208"/>
            <a:ext cx="10722567" cy="60369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6000" kern="1200" cap="all" spc="3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/>
              <a:t>Comparison between eddy driven jets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DF9687-29D3-630B-ADA2-104254AA2A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004" y="1149177"/>
            <a:ext cx="7214962" cy="4832039"/>
          </a:xfrm>
          <a:prstGeom prst="rect">
            <a:avLst/>
          </a:prstGeom>
        </p:spPr>
      </p:pic>
      <p:pic>
        <p:nvPicPr>
          <p:cNvPr id="18" name="Picture 17" descr="A white rectangular sign with black text and colorful lines&#10;&#10;AI-generated content may be incorrect.">
            <a:extLst>
              <a:ext uri="{FF2B5EF4-FFF2-40B4-BE49-F238E27FC236}">
                <a16:creationId xmlns:a16="http://schemas.microsoft.com/office/drawing/2014/main" id="{F3B1C1F8-4816-19A8-C8A4-13E5867914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6818" y="6013006"/>
            <a:ext cx="5114476" cy="861926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F673720E-831F-CEFF-8292-7FDD089147D6}"/>
              </a:ext>
            </a:extLst>
          </p:cNvPr>
          <p:cNvSpPr/>
          <p:nvPr/>
        </p:nvSpPr>
        <p:spPr>
          <a:xfrm>
            <a:off x="7993917" y="2463287"/>
            <a:ext cx="370702" cy="296564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2B08AF5-ECA1-669F-FE8A-CCE903386493}"/>
              </a:ext>
            </a:extLst>
          </p:cNvPr>
          <p:cNvSpPr txBox="1"/>
          <p:nvPr/>
        </p:nvSpPr>
        <p:spPr>
          <a:xfrm>
            <a:off x="8179268" y="1672370"/>
            <a:ext cx="327801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Vertical structure of eddy driven jets shows a fast decay near the clouds top – the source of the momentum.</a:t>
            </a:r>
          </a:p>
          <a:p>
            <a:endParaRPr lang="en-US" sz="2400" i="1" dirty="0">
              <a:latin typeface="+mj-lt"/>
            </a:endParaRPr>
          </a:p>
          <a:p>
            <a:endParaRPr lang="en-US" sz="2400" i="1" dirty="0">
              <a:latin typeface="+mj-lt"/>
            </a:endParaRPr>
          </a:p>
          <a:p>
            <a:r>
              <a:rPr lang="en-US" sz="2400" dirty="0">
                <a:latin typeface="+mj-lt"/>
              </a:rPr>
              <a:t>Solutions including a SL seems more compatible with the general trend. </a:t>
            </a:r>
          </a:p>
        </p:txBody>
      </p:sp>
    </p:spTree>
    <p:extLst>
      <p:ext uri="{BB962C8B-B14F-4D97-AF65-F5344CB8AC3E}">
        <p14:creationId xmlns:p14="http://schemas.microsoft.com/office/powerpoint/2010/main" val="218096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E46748-78B9-9064-B61A-AF0C75C846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1630EA-A857-4904-40FE-27415D5C5D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4547" y="342405"/>
            <a:ext cx="9216410" cy="603693"/>
          </a:xfrm>
        </p:spPr>
        <p:txBody>
          <a:bodyPr>
            <a:normAutofit fontScale="90000"/>
          </a:bodyPr>
          <a:lstStyle/>
          <a:p>
            <a:r>
              <a:rPr lang="en-US"/>
              <a:t>Giant planets interiors – fully convective?</a:t>
            </a:r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E868242-3D23-3EEF-F677-F9D06B6FEA29}"/>
              </a:ext>
            </a:extLst>
          </p:cNvPr>
          <p:cNvGrpSpPr/>
          <p:nvPr/>
        </p:nvGrpSpPr>
        <p:grpSpPr>
          <a:xfrm>
            <a:off x="4598958" y="2734082"/>
            <a:ext cx="7213356" cy="3583721"/>
            <a:chOff x="1031119" y="2023327"/>
            <a:chExt cx="8766023" cy="4355113"/>
          </a:xfrm>
        </p:grpSpPr>
        <p:pic>
          <p:nvPicPr>
            <p:cNvPr id="1026" name="Picture 2" descr="Gas giant interiors: A schematic representation of the interior of... |  Download Scientific Diagram">
              <a:extLst>
                <a:ext uri="{FF2B5EF4-FFF2-40B4-BE49-F238E27FC236}">
                  <a16:creationId xmlns:a16="http://schemas.microsoft.com/office/drawing/2014/main" id="{29DD718E-16D5-8134-909A-5CFEAC09A80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6747" r="-35" b="1"/>
            <a:stretch>
              <a:fillRect/>
            </a:stretch>
          </p:blipFill>
          <p:spPr bwMode="auto">
            <a:xfrm>
              <a:off x="1031119" y="2031999"/>
              <a:ext cx="8766023" cy="43464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118684E-B806-57E6-414F-224F6C4F8461}"/>
                </a:ext>
              </a:extLst>
            </p:cNvPr>
            <p:cNvSpPr/>
            <p:nvPr/>
          </p:nvSpPr>
          <p:spPr>
            <a:xfrm>
              <a:off x="2118787" y="2023327"/>
              <a:ext cx="1292069" cy="22638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 Box 8">
            <a:extLst>
              <a:ext uri="{FF2B5EF4-FFF2-40B4-BE49-F238E27FC236}">
                <a16:creationId xmlns:a16="http://schemas.microsoft.com/office/drawing/2014/main" id="{27F446C9-C0D6-F527-B0B4-DCE6B145A0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69343" y="6324939"/>
            <a:ext cx="250296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dirty="0">
                <a:latin typeface="+mj-lt"/>
                <a:cs typeface="Arial" pitchFamily="34" charset="0"/>
              </a:rPr>
              <a:t>Yadav et al. (2020)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72764BB-76B6-A18A-6EEC-E9F0E4698DAF}"/>
              </a:ext>
            </a:extLst>
          </p:cNvPr>
          <p:cNvSpPr/>
          <p:nvPr/>
        </p:nvSpPr>
        <p:spPr>
          <a:xfrm>
            <a:off x="873925" y="1349775"/>
            <a:ext cx="3318247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highlight>
                  <a:srgbClr val="FFFFFF"/>
                </a:highlight>
                <a:latin typeface="+mj-lt"/>
              </a:rPr>
              <a:t>Measurements from Juno (Jupiter) and Cassini (Saturn) revealed that the interiors of Jupiter and Saturn are likely not fully convective.</a:t>
            </a:r>
          </a:p>
          <a:p>
            <a:endParaRPr lang="en-US" sz="2000" dirty="0">
              <a:highlight>
                <a:srgbClr val="FFFFFF"/>
              </a:highlight>
              <a:latin typeface="+mj-lt"/>
            </a:endParaRPr>
          </a:p>
          <a:p>
            <a:endParaRPr lang="en-US" sz="2000" dirty="0">
              <a:latin typeface="+mj-l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FB43392-2D6C-3F6E-C325-C32B8416923B}"/>
              </a:ext>
            </a:extLst>
          </p:cNvPr>
          <p:cNvSpPr/>
          <p:nvPr/>
        </p:nvSpPr>
        <p:spPr>
          <a:xfrm>
            <a:off x="873924" y="4037412"/>
            <a:ext cx="2677653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highlight>
                  <a:srgbClr val="FFFFFF"/>
                </a:highlight>
                <a:latin typeface="+mj-lt"/>
              </a:rPr>
              <a:t>Multiple stable layers are possible.</a:t>
            </a:r>
          </a:p>
          <a:p>
            <a:endParaRPr lang="en-US" sz="2000" dirty="0">
              <a:highlight>
                <a:srgbClr val="FFFFFF"/>
              </a:highlight>
              <a:latin typeface="+mj-lt"/>
            </a:endParaRPr>
          </a:p>
          <a:p>
            <a:endParaRPr lang="en-US" sz="2000" dirty="0">
              <a:latin typeface="+mj-lt"/>
            </a:endParaRPr>
          </a:p>
        </p:txBody>
      </p:sp>
      <p:pic>
        <p:nvPicPr>
          <p:cNvPr id="12" name="Content Placeholder 4">
            <a:extLst>
              <a:ext uri="{FF2B5EF4-FFF2-40B4-BE49-F238E27FC236}">
                <a16:creationId xmlns:a16="http://schemas.microsoft.com/office/drawing/2014/main" id="{E6B6B3CB-F515-EC88-20EC-61112BFEA61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75" b="99688" l="625" r="99250">
                        <a14:foregroundMark x1="15687" y1="14188" x2="39563" y2="1875"/>
                        <a14:foregroundMark x1="80438" y1="12687" x2="94750" y2="31500"/>
                        <a14:foregroundMark x1="97250" y1="41000" x2="99250" y2="49063"/>
                        <a14:foregroundMark x1="75688" y1="10688" x2="54313" y2="2375"/>
                        <a14:foregroundMark x1="10938" y1="22688" x2="625" y2="45063"/>
                        <a14:foregroundMark x1="16188" y1="84438" x2="32750" y2="95750"/>
                        <a14:foregroundMark x1="49375" y1="99688" x2="46750" y2="99688"/>
                      </a14:backgroundRemoval>
                    </a14:imgEffect>
                  </a14:imgLayer>
                </a14:imgProps>
              </a:ext>
            </a:extLst>
          </a:blip>
          <a:srcRect l="-7587" t="-5796" r="-5379" b="-6609"/>
          <a:stretch/>
        </p:blipFill>
        <p:spPr>
          <a:xfrm>
            <a:off x="5178514" y="1349775"/>
            <a:ext cx="1384037" cy="137717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569D7CD-1A0C-BBF9-B53C-004F7825CE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4518896">
            <a:off x="6660646" y="1165862"/>
            <a:ext cx="998850" cy="106710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5806375-4248-2623-9DB5-AE5F293CF7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1919">
            <a:off x="9868034" y="1205803"/>
            <a:ext cx="1200200" cy="1202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2F5CDC8-9EC5-9165-87E8-00DEB0808A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46045" y="1305770"/>
            <a:ext cx="2387276" cy="1365522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6B332AA6-1973-B958-4AC1-4098F4D747A3}"/>
              </a:ext>
            </a:extLst>
          </p:cNvPr>
          <p:cNvSpPr/>
          <p:nvPr/>
        </p:nvSpPr>
        <p:spPr>
          <a:xfrm>
            <a:off x="873924" y="5247721"/>
            <a:ext cx="2677653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highlight>
                  <a:srgbClr val="FFFFFF"/>
                </a:highlight>
                <a:latin typeface="+mj-lt"/>
              </a:rPr>
              <a:t>What about the atmospheres?</a:t>
            </a:r>
          </a:p>
          <a:p>
            <a:endParaRPr lang="en-US" sz="2000" dirty="0">
              <a:highlight>
                <a:srgbClr val="FFFFFF"/>
              </a:highlight>
              <a:latin typeface="+mj-lt"/>
            </a:endParaRPr>
          </a:p>
          <a:p>
            <a:endParaRPr lang="en-US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12029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4E5458-017C-F333-6DD3-6396F0A3A4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0263881-6DA1-3653-B785-A80072C72F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6644" y="484519"/>
            <a:ext cx="7645902" cy="603693"/>
          </a:xfrm>
        </p:spPr>
        <p:txBody>
          <a:bodyPr>
            <a:noAutofit/>
          </a:bodyPr>
          <a:lstStyle/>
          <a:p>
            <a:r>
              <a:rPr lang="en-US" sz="3600" dirty="0"/>
              <a:t>What can cause a stable layer?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AB4ED46B-ABF4-B32F-5F0A-AF3454ECA802}"/>
              </a:ext>
            </a:extLst>
          </p:cNvPr>
          <p:cNvSpPr txBox="1">
            <a:spLocks/>
          </p:cNvSpPr>
          <p:nvPr/>
        </p:nvSpPr>
        <p:spPr>
          <a:xfrm>
            <a:off x="886644" y="1658512"/>
            <a:ext cx="4752219" cy="56228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46888" indent="-246888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Font typeface="Euphemia" pitchFamily="34" charset="0"/>
              <a:buChar char="›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1264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7840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4416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992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568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4144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0720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7296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A radiative zone due to depletion of alkalis ~10</a:t>
            </a:r>
            <a:r>
              <a:rPr lang="en-US" sz="2400" baseline="30000" dirty="0">
                <a:latin typeface="+mj-lt"/>
              </a:rPr>
              <a:t>4</a:t>
            </a:r>
            <a:r>
              <a:rPr lang="en-US" sz="2400" dirty="0">
                <a:latin typeface="+mj-lt"/>
              </a:rPr>
              <a:t> bar.</a:t>
            </a:r>
            <a:endParaRPr lang="en-US" sz="1800" dirty="0">
              <a:highlight>
                <a:srgbClr val="FFFFFF"/>
              </a:highlight>
              <a:latin typeface="+mj-lt"/>
            </a:endParaRP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1000" dirty="0">
              <a:highlight>
                <a:srgbClr val="FFFFFF"/>
              </a:highlight>
              <a:latin typeface="+mj-lt"/>
            </a:endParaRP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highlight>
                  <a:srgbClr val="FFFFFF"/>
                </a:highlight>
                <a:latin typeface="+mj-lt"/>
              </a:rPr>
              <a:t>Helium rainout </a:t>
            </a:r>
            <a:r>
              <a:rPr lang="en-US" sz="2400" dirty="0">
                <a:latin typeface="+mj-lt"/>
              </a:rPr>
              <a:t>~10</a:t>
            </a:r>
            <a:r>
              <a:rPr lang="en-US" sz="2400" baseline="30000" dirty="0">
                <a:latin typeface="+mj-lt"/>
              </a:rPr>
              <a:t>6</a:t>
            </a:r>
            <a:r>
              <a:rPr lang="en-US" sz="2400" dirty="0">
                <a:latin typeface="+mj-lt"/>
              </a:rPr>
              <a:t> bar.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1000" dirty="0">
              <a:highlight>
                <a:srgbClr val="FFFFFF"/>
              </a:highlight>
              <a:latin typeface="+mj-lt"/>
            </a:endParaRP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highlight>
                  <a:srgbClr val="FFFFFF"/>
                </a:highlight>
                <a:latin typeface="+mj-lt"/>
              </a:rPr>
              <a:t>Composition gradient (dilute core) ~10</a:t>
            </a:r>
            <a:r>
              <a:rPr lang="en-US" sz="2400" baseline="30000" dirty="0">
                <a:highlight>
                  <a:srgbClr val="FFFFFF"/>
                </a:highlight>
                <a:latin typeface="+mj-lt"/>
              </a:rPr>
              <a:t>7</a:t>
            </a:r>
            <a:r>
              <a:rPr lang="en-US" sz="2400" dirty="0">
                <a:highlight>
                  <a:srgbClr val="FFFFFF"/>
                </a:highlight>
                <a:latin typeface="+mj-lt"/>
              </a:rPr>
              <a:t> bar.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1000" dirty="0">
              <a:highlight>
                <a:srgbClr val="FFFFFF"/>
              </a:highlight>
              <a:latin typeface="+mj-lt"/>
            </a:endParaRP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highlight>
                  <a:srgbClr val="FFFFFF"/>
                </a:highlight>
                <a:latin typeface="+mj-lt"/>
              </a:rPr>
              <a:t>Heat release from </a:t>
            </a:r>
            <a:r>
              <a:rPr lang="en-US" sz="2400" dirty="0">
                <a:latin typeface="+mj-lt"/>
              </a:rPr>
              <a:t>Ohmic dissipation</a:t>
            </a:r>
            <a:r>
              <a:rPr lang="en-US" sz="2400" dirty="0">
                <a:highlight>
                  <a:srgbClr val="FFFFFF"/>
                </a:highlight>
                <a:latin typeface="+mj-lt"/>
              </a:rPr>
              <a:t> ???.</a:t>
            </a:r>
            <a:endParaRPr lang="en-US" sz="1600" dirty="0">
              <a:highlight>
                <a:srgbClr val="FFFFFF"/>
              </a:highlight>
              <a:latin typeface="+mj-lt"/>
            </a:endParaRPr>
          </a:p>
          <a:p>
            <a:pPr marL="0" indent="0">
              <a:lnSpc>
                <a:spcPct val="100000"/>
              </a:lnSpc>
              <a:buNone/>
            </a:pPr>
            <a:endParaRPr lang="en-US" sz="2400" dirty="0">
              <a:highlight>
                <a:srgbClr val="FFFFFF"/>
              </a:highlight>
              <a:latin typeface="+mj-lt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2400" dirty="0">
                <a:highlight>
                  <a:srgbClr val="FFFFFF"/>
                </a:highlight>
                <a:latin typeface="+mj-lt"/>
              </a:rPr>
              <a:t> </a:t>
            </a:r>
            <a:endParaRPr lang="en-US" sz="2000" dirty="0">
              <a:highlight>
                <a:srgbClr val="FFFFFF"/>
              </a:highlight>
              <a:latin typeface="+mj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3B4C733-5C80-CC14-7508-6BB31BD52A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0283" y="251793"/>
            <a:ext cx="4498635" cy="306869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0D6926E-02E4-A1B5-94CC-DD5BBF704C8A}"/>
              </a:ext>
            </a:extLst>
          </p:cNvPr>
          <p:cNvSpPr txBox="1"/>
          <p:nvPr/>
        </p:nvSpPr>
        <p:spPr>
          <a:xfrm>
            <a:off x="9707382" y="3244334"/>
            <a:ext cx="23315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Siebenaler et al. (2025)</a:t>
            </a:r>
            <a:endParaRPr lang="en-US" i="1" dirty="0">
              <a:latin typeface="+mj-lt"/>
            </a:endParaRPr>
          </a:p>
        </p:txBody>
      </p:sp>
      <p:pic>
        <p:nvPicPr>
          <p:cNvPr id="2050" name="Picture 2" descr="How giant planets turn gas to metal — NCCR PlanetS">
            <a:extLst>
              <a:ext uri="{FF2B5EF4-FFF2-40B4-BE49-F238E27FC236}">
                <a16:creationId xmlns:a16="http://schemas.microsoft.com/office/drawing/2014/main" id="{1FE6EC36-30EC-E1A5-08D5-612EF2DBC6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85" r="47477" b="4385"/>
          <a:stretch>
            <a:fillRect/>
          </a:stretch>
        </p:blipFill>
        <p:spPr bwMode="auto">
          <a:xfrm>
            <a:off x="6208927" y="2929376"/>
            <a:ext cx="2182129" cy="3865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5B717B2-EA96-8ABF-E77B-C11E6F6C78B9}"/>
              </a:ext>
            </a:extLst>
          </p:cNvPr>
          <p:cNvSpPr txBox="1"/>
          <p:nvPr/>
        </p:nvSpPr>
        <p:spPr>
          <a:xfrm>
            <a:off x="7729164" y="6313029"/>
            <a:ext cx="20604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Brygoo et al. (2021)</a:t>
            </a:r>
            <a:endParaRPr lang="en-US" i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24282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64AF37-AA48-839B-FF1C-E603A6D930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07CF5A3-7D68-02A3-1362-22FD187CCA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238" y="484519"/>
            <a:ext cx="7645902" cy="603693"/>
          </a:xfrm>
        </p:spPr>
        <p:txBody>
          <a:bodyPr>
            <a:noAutofit/>
          </a:bodyPr>
          <a:lstStyle/>
          <a:p>
            <a:r>
              <a:rPr lang="en-US" sz="3600" dirty="0"/>
              <a:t>A Stable Layer in Jupiter’s atmosphere?</a:t>
            </a:r>
          </a:p>
        </p:txBody>
      </p:sp>
      <p:sp>
        <p:nvSpPr>
          <p:cNvPr id="13" name="object 6">
            <a:extLst>
              <a:ext uri="{FF2B5EF4-FFF2-40B4-BE49-F238E27FC236}">
                <a16:creationId xmlns:a16="http://schemas.microsoft.com/office/drawing/2014/main" id="{14589B65-269D-94C6-626E-89418B991507}"/>
              </a:ext>
            </a:extLst>
          </p:cNvPr>
          <p:cNvSpPr/>
          <p:nvPr/>
        </p:nvSpPr>
        <p:spPr>
          <a:xfrm>
            <a:off x="6532626" y="3522671"/>
            <a:ext cx="1044575" cy="1022350"/>
          </a:xfrm>
          <a:custGeom>
            <a:avLst/>
            <a:gdLst/>
            <a:ahLst/>
            <a:cxnLst/>
            <a:rect l="l" t="t" r="r" b="b"/>
            <a:pathLst>
              <a:path w="1044575" h="1022350">
                <a:moveTo>
                  <a:pt x="298589" y="593813"/>
                </a:moveTo>
                <a:lnTo>
                  <a:pt x="297802" y="591578"/>
                </a:lnTo>
                <a:lnTo>
                  <a:pt x="297535" y="589762"/>
                </a:lnTo>
                <a:lnTo>
                  <a:pt x="293509" y="588213"/>
                </a:lnTo>
                <a:lnTo>
                  <a:pt x="291338" y="584885"/>
                </a:lnTo>
                <a:lnTo>
                  <a:pt x="270852" y="565543"/>
                </a:lnTo>
                <a:lnTo>
                  <a:pt x="252145" y="544385"/>
                </a:lnTo>
                <a:lnTo>
                  <a:pt x="250088" y="544385"/>
                </a:lnTo>
                <a:lnTo>
                  <a:pt x="245872" y="541058"/>
                </a:lnTo>
                <a:lnTo>
                  <a:pt x="248678" y="548119"/>
                </a:lnTo>
                <a:lnTo>
                  <a:pt x="251345" y="551827"/>
                </a:lnTo>
                <a:lnTo>
                  <a:pt x="250761" y="552983"/>
                </a:lnTo>
                <a:lnTo>
                  <a:pt x="249034" y="553237"/>
                </a:lnTo>
                <a:lnTo>
                  <a:pt x="247434" y="553593"/>
                </a:lnTo>
                <a:lnTo>
                  <a:pt x="298589" y="593813"/>
                </a:lnTo>
                <a:close/>
              </a:path>
              <a:path w="1044575" h="1022350">
                <a:moveTo>
                  <a:pt x="301345" y="595985"/>
                </a:moveTo>
                <a:lnTo>
                  <a:pt x="300316" y="593559"/>
                </a:lnTo>
                <a:lnTo>
                  <a:pt x="298589" y="593813"/>
                </a:lnTo>
                <a:lnTo>
                  <a:pt x="301345" y="595985"/>
                </a:lnTo>
                <a:close/>
              </a:path>
              <a:path w="1044575" h="1022350">
                <a:moveTo>
                  <a:pt x="308152" y="602945"/>
                </a:moveTo>
                <a:lnTo>
                  <a:pt x="307378" y="599109"/>
                </a:lnTo>
                <a:lnTo>
                  <a:pt x="304800" y="597077"/>
                </a:lnTo>
                <a:lnTo>
                  <a:pt x="301345" y="595985"/>
                </a:lnTo>
                <a:lnTo>
                  <a:pt x="245745" y="552272"/>
                </a:lnTo>
                <a:lnTo>
                  <a:pt x="243725" y="552310"/>
                </a:lnTo>
                <a:lnTo>
                  <a:pt x="308152" y="602945"/>
                </a:lnTo>
                <a:close/>
              </a:path>
              <a:path w="1044575" h="1022350">
                <a:moveTo>
                  <a:pt x="1044397" y="913587"/>
                </a:moveTo>
                <a:lnTo>
                  <a:pt x="1044270" y="907021"/>
                </a:lnTo>
                <a:lnTo>
                  <a:pt x="1043597" y="896810"/>
                </a:lnTo>
                <a:lnTo>
                  <a:pt x="1043330" y="893356"/>
                </a:lnTo>
                <a:lnTo>
                  <a:pt x="1040498" y="891133"/>
                </a:lnTo>
                <a:lnTo>
                  <a:pt x="1041374" y="885367"/>
                </a:lnTo>
                <a:lnTo>
                  <a:pt x="1042301" y="881240"/>
                </a:lnTo>
                <a:lnTo>
                  <a:pt x="1013701" y="858761"/>
                </a:lnTo>
                <a:lnTo>
                  <a:pt x="966419" y="826439"/>
                </a:lnTo>
                <a:lnTo>
                  <a:pt x="965809" y="824344"/>
                </a:lnTo>
                <a:lnTo>
                  <a:pt x="964590" y="820153"/>
                </a:lnTo>
                <a:lnTo>
                  <a:pt x="954316" y="815301"/>
                </a:lnTo>
                <a:lnTo>
                  <a:pt x="953731" y="813231"/>
                </a:lnTo>
                <a:lnTo>
                  <a:pt x="952576" y="809091"/>
                </a:lnTo>
                <a:lnTo>
                  <a:pt x="942263" y="804214"/>
                </a:lnTo>
                <a:lnTo>
                  <a:pt x="942086" y="800836"/>
                </a:lnTo>
                <a:lnTo>
                  <a:pt x="941984" y="799147"/>
                </a:lnTo>
                <a:lnTo>
                  <a:pt x="937933" y="797585"/>
                </a:lnTo>
                <a:lnTo>
                  <a:pt x="908659" y="766483"/>
                </a:lnTo>
                <a:lnTo>
                  <a:pt x="884478" y="736168"/>
                </a:lnTo>
                <a:lnTo>
                  <a:pt x="863231" y="703313"/>
                </a:lnTo>
                <a:lnTo>
                  <a:pt x="843407" y="669950"/>
                </a:lnTo>
                <a:lnTo>
                  <a:pt x="839228" y="663435"/>
                </a:lnTo>
                <a:lnTo>
                  <a:pt x="837920" y="659180"/>
                </a:lnTo>
                <a:lnTo>
                  <a:pt x="835304" y="655510"/>
                </a:lnTo>
                <a:lnTo>
                  <a:pt x="832231" y="651484"/>
                </a:lnTo>
                <a:lnTo>
                  <a:pt x="823544" y="652729"/>
                </a:lnTo>
                <a:lnTo>
                  <a:pt x="820204" y="658177"/>
                </a:lnTo>
                <a:lnTo>
                  <a:pt x="820432" y="661593"/>
                </a:lnTo>
                <a:lnTo>
                  <a:pt x="819835" y="672426"/>
                </a:lnTo>
                <a:lnTo>
                  <a:pt x="817092" y="683196"/>
                </a:lnTo>
                <a:lnTo>
                  <a:pt x="814146" y="693801"/>
                </a:lnTo>
                <a:lnTo>
                  <a:pt x="812190" y="705180"/>
                </a:lnTo>
                <a:lnTo>
                  <a:pt x="812126" y="711593"/>
                </a:lnTo>
                <a:lnTo>
                  <a:pt x="815073" y="717143"/>
                </a:lnTo>
                <a:lnTo>
                  <a:pt x="817346" y="723785"/>
                </a:lnTo>
                <a:lnTo>
                  <a:pt x="834326" y="758139"/>
                </a:lnTo>
                <a:lnTo>
                  <a:pt x="853706" y="791133"/>
                </a:lnTo>
                <a:lnTo>
                  <a:pt x="875372" y="822706"/>
                </a:lnTo>
                <a:lnTo>
                  <a:pt x="898448" y="853770"/>
                </a:lnTo>
                <a:lnTo>
                  <a:pt x="901192" y="857542"/>
                </a:lnTo>
                <a:lnTo>
                  <a:pt x="904925" y="860488"/>
                </a:lnTo>
                <a:lnTo>
                  <a:pt x="909586" y="868997"/>
                </a:lnTo>
                <a:lnTo>
                  <a:pt x="906170" y="871156"/>
                </a:lnTo>
                <a:lnTo>
                  <a:pt x="901928" y="872667"/>
                </a:lnTo>
                <a:lnTo>
                  <a:pt x="897826" y="869442"/>
                </a:lnTo>
                <a:lnTo>
                  <a:pt x="894130" y="868146"/>
                </a:lnTo>
                <a:lnTo>
                  <a:pt x="889101" y="870648"/>
                </a:lnTo>
                <a:lnTo>
                  <a:pt x="880808" y="865746"/>
                </a:lnTo>
                <a:lnTo>
                  <a:pt x="875741" y="868222"/>
                </a:lnTo>
                <a:lnTo>
                  <a:pt x="875576" y="866482"/>
                </a:lnTo>
                <a:lnTo>
                  <a:pt x="874179" y="867003"/>
                </a:lnTo>
                <a:lnTo>
                  <a:pt x="873099" y="867778"/>
                </a:lnTo>
                <a:lnTo>
                  <a:pt x="871982" y="866902"/>
                </a:lnTo>
                <a:lnTo>
                  <a:pt x="871982" y="870127"/>
                </a:lnTo>
                <a:lnTo>
                  <a:pt x="871245" y="871156"/>
                </a:lnTo>
                <a:lnTo>
                  <a:pt x="871943" y="870089"/>
                </a:lnTo>
                <a:lnTo>
                  <a:pt x="871982" y="866902"/>
                </a:lnTo>
                <a:lnTo>
                  <a:pt x="866089" y="862253"/>
                </a:lnTo>
                <a:lnTo>
                  <a:pt x="860983" y="864704"/>
                </a:lnTo>
                <a:lnTo>
                  <a:pt x="857732" y="863765"/>
                </a:lnTo>
                <a:lnTo>
                  <a:pt x="855154" y="861733"/>
                </a:lnTo>
                <a:lnTo>
                  <a:pt x="800176" y="849210"/>
                </a:lnTo>
                <a:lnTo>
                  <a:pt x="748982" y="836422"/>
                </a:lnTo>
                <a:lnTo>
                  <a:pt x="655929" y="811733"/>
                </a:lnTo>
                <a:lnTo>
                  <a:pt x="650303" y="808926"/>
                </a:lnTo>
                <a:lnTo>
                  <a:pt x="643902" y="807135"/>
                </a:lnTo>
                <a:lnTo>
                  <a:pt x="632752" y="801598"/>
                </a:lnTo>
                <a:lnTo>
                  <a:pt x="586968" y="783374"/>
                </a:lnTo>
                <a:lnTo>
                  <a:pt x="541604" y="763854"/>
                </a:lnTo>
                <a:lnTo>
                  <a:pt x="498208" y="741057"/>
                </a:lnTo>
                <a:lnTo>
                  <a:pt x="456006" y="715962"/>
                </a:lnTo>
                <a:lnTo>
                  <a:pt x="414985" y="688555"/>
                </a:lnTo>
                <a:lnTo>
                  <a:pt x="397624" y="674903"/>
                </a:lnTo>
                <a:lnTo>
                  <a:pt x="379526" y="662305"/>
                </a:lnTo>
                <a:lnTo>
                  <a:pt x="344043" y="634403"/>
                </a:lnTo>
                <a:lnTo>
                  <a:pt x="341960" y="629526"/>
                </a:lnTo>
                <a:lnTo>
                  <a:pt x="331317" y="624395"/>
                </a:lnTo>
                <a:lnTo>
                  <a:pt x="330720" y="622312"/>
                </a:lnTo>
                <a:lnTo>
                  <a:pt x="328739" y="619137"/>
                </a:lnTo>
                <a:lnTo>
                  <a:pt x="319303" y="613333"/>
                </a:lnTo>
                <a:lnTo>
                  <a:pt x="318198" y="610844"/>
                </a:lnTo>
                <a:lnTo>
                  <a:pt x="317093" y="608368"/>
                </a:lnTo>
                <a:lnTo>
                  <a:pt x="312216" y="606158"/>
                </a:lnTo>
                <a:lnTo>
                  <a:pt x="243725" y="552310"/>
                </a:lnTo>
                <a:lnTo>
                  <a:pt x="215912" y="517512"/>
                </a:lnTo>
                <a:lnTo>
                  <a:pt x="190220" y="481164"/>
                </a:lnTo>
                <a:lnTo>
                  <a:pt x="165811" y="444195"/>
                </a:lnTo>
                <a:lnTo>
                  <a:pt x="143395" y="405574"/>
                </a:lnTo>
                <a:lnTo>
                  <a:pt x="97104" y="301332"/>
                </a:lnTo>
                <a:lnTo>
                  <a:pt x="96316" y="299097"/>
                </a:lnTo>
                <a:lnTo>
                  <a:pt x="96075" y="298907"/>
                </a:lnTo>
                <a:lnTo>
                  <a:pt x="95123" y="299770"/>
                </a:lnTo>
                <a:lnTo>
                  <a:pt x="94754" y="299478"/>
                </a:lnTo>
                <a:lnTo>
                  <a:pt x="95859" y="298742"/>
                </a:lnTo>
                <a:lnTo>
                  <a:pt x="95986" y="297230"/>
                </a:lnTo>
                <a:lnTo>
                  <a:pt x="95961" y="295579"/>
                </a:lnTo>
                <a:lnTo>
                  <a:pt x="94068" y="294106"/>
                </a:lnTo>
                <a:lnTo>
                  <a:pt x="94119" y="292519"/>
                </a:lnTo>
                <a:lnTo>
                  <a:pt x="93624" y="290525"/>
                </a:lnTo>
                <a:lnTo>
                  <a:pt x="91909" y="289166"/>
                </a:lnTo>
                <a:lnTo>
                  <a:pt x="92773" y="286626"/>
                </a:lnTo>
                <a:lnTo>
                  <a:pt x="92290" y="284619"/>
                </a:lnTo>
                <a:lnTo>
                  <a:pt x="90525" y="283235"/>
                </a:lnTo>
                <a:lnTo>
                  <a:pt x="90805" y="280225"/>
                </a:lnTo>
                <a:lnTo>
                  <a:pt x="88366" y="278307"/>
                </a:lnTo>
                <a:lnTo>
                  <a:pt x="88493" y="276796"/>
                </a:lnTo>
                <a:lnTo>
                  <a:pt x="88049" y="274828"/>
                </a:lnTo>
                <a:lnTo>
                  <a:pt x="86245" y="273405"/>
                </a:lnTo>
                <a:lnTo>
                  <a:pt x="87198" y="270929"/>
                </a:lnTo>
                <a:lnTo>
                  <a:pt x="86753" y="268960"/>
                </a:lnTo>
                <a:lnTo>
                  <a:pt x="84937" y="267538"/>
                </a:lnTo>
                <a:lnTo>
                  <a:pt x="85115" y="266052"/>
                </a:lnTo>
                <a:lnTo>
                  <a:pt x="84670" y="264096"/>
                </a:lnTo>
                <a:lnTo>
                  <a:pt x="82397" y="262318"/>
                </a:lnTo>
                <a:lnTo>
                  <a:pt x="82816" y="262636"/>
                </a:lnTo>
                <a:lnTo>
                  <a:pt x="82638" y="261632"/>
                </a:lnTo>
                <a:lnTo>
                  <a:pt x="82943" y="260794"/>
                </a:lnTo>
                <a:lnTo>
                  <a:pt x="82372" y="259067"/>
                </a:lnTo>
                <a:lnTo>
                  <a:pt x="82092" y="258876"/>
                </a:lnTo>
                <a:lnTo>
                  <a:pt x="81648" y="256870"/>
                </a:lnTo>
                <a:lnTo>
                  <a:pt x="67437" y="245706"/>
                </a:lnTo>
                <a:lnTo>
                  <a:pt x="67437" y="248932"/>
                </a:lnTo>
                <a:lnTo>
                  <a:pt x="66941" y="250151"/>
                </a:lnTo>
                <a:lnTo>
                  <a:pt x="67157" y="248704"/>
                </a:lnTo>
                <a:lnTo>
                  <a:pt x="67437" y="248932"/>
                </a:lnTo>
                <a:lnTo>
                  <a:pt x="67437" y="245706"/>
                </a:lnTo>
                <a:lnTo>
                  <a:pt x="66421" y="244906"/>
                </a:lnTo>
                <a:lnTo>
                  <a:pt x="65963" y="246164"/>
                </a:lnTo>
                <a:lnTo>
                  <a:pt x="66217" y="244741"/>
                </a:lnTo>
                <a:lnTo>
                  <a:pt x="65633" y="245897"/>
                </a:lnTo>
                <a:lnTo>
                  <a:pt x="64947" y="245351"/>
                </a:lnTo>
                <a:lnTo>
                  <a:pt x="66090" y="244640"/>
                </a:lnTo>
                <a:lnTo>
                  <a:pt x="66217" y="244741"/>
                </a:lnTo>
                <a:lnTo>
                  <a:pt x="66421" y="244906"/>
                </a:lnTo>
                <a:lnTo>
                  <a:pt x="81521" y="256768"/>
                </a:lnTo>
                <a:lnTo>
                  <a:pt x="81737" y="255320"/>
                </a:lnTo>
                <a:lnTo>
                  <a:pt x="81368" y="253428"/>
                </a:lnTo>
                <a:lnTo>
                  <a:pt x="79438" y="251904"/>
                </a:lnTo>
                <a:lnTo>
                  <a:pt x="80441" y="249453"/>
                </a:lnTo>
                <a:lnTo>
                  <a:pt x="80073" y="247561"/>
                </a:lnTo>
                <a:lnTo>
                  <a:pt x="78143" y="246037"/>
                </a:lnTo>
                <a:lnTo>
                  <a:pt x="78397" y="244627"/>
                </a:lnTo>
                <a:lnTo>
                  <a:pt x="77990" y="242684"/>
                </a:lnTo>
                <a:lnTo>
                  <a:pt x="76098" y="241211"/>
                </a:lnTo>
                <a:lnTo>
                  <a:pt x="77139" y="238785"/>
                </a:lnTo>
                <a:lnTo>
                  <a:pt x="77330" y="237324"/>
                </a:lnTo>
                <a:lnTo>
                  <a:pt x="74930" y="235432"/>
                </a:lnTo>
                <a:lnTo>
                  <a:pt x="75882" y="232956"/>
                </a:lnTo>
                <a:lnTo>
                  <a:pt x="72885" y="230606"/>
                </a:lnTo>
                <a:lnTo>
                  <a:pt x="61823" y="179908"/>
                </a:lnTo>
                <a:lnTo>
                  <a:pt x="58610" y="174142"/>
                </a:lnTo>
                <a:lnTo>
                  <a:pt x="57518" y="166827"/>
                </a:lnTo>
                <a:lnTo>
                  <a:pt x="55930" y="160731"/>
                </a:lnTo>
                <a:lnTo>
                  <a:pt x="55168" y="153670"/>
                </a:lnTo>
                <a:lnTo>
                  <a:pt x="56159" y="152831"/>
                </a:lnTo>
                <a:lnTo>
                  <a:pt x="56527" y="153123"/>
                </a:lnTo>
                <a:lnTo>
                  <a:pt x="59245" y="152019"/>
                </a:lnTo>
                <a:lnTo>
                  <a:pt x="60934" y="151739"/>
                </a:lnTo>
                <a:lnTo>
                  <a:pt x="62166" y="152704"/>
                </a:lnTo>
                <a:lnTo>
                  <a:pt x="61696" y="145872"/>
                </a:lnTo>
                <a:lnTo>
                  <a:pt x="61506" y="139268"/>
                </a:lnTo>
                <a:lnTo>
                  <a:pt x="57873" y="133172"/>
                </a:lnTo>
                <a:lnTo>
                  <a:pt x="58534" y="130467"/>
                </a:lnTo>
                <a:lnTo>
                  <a:pt x="58293" y="128663"/>
                </a:lnTo>
                <a:lnTo>
                  <a:pt x="55867" y="126758"/>
                </a:lnTo>
                <a:lnTo>
                  <a:pt x="57175" y="131013"/>
                </a:lnTo>
                <a:lnTo>
                  <a:pt x="55499" y="129692"/>
                </a:lnTo>
                <a:lnTo>
                  <a:pt x="55867" y="126758"/>
                </a:lnTo>
                <a:lnTo>
                  <a:pt x="56299" y="127088"/>
                </a:lnTo>
                <a:lnTo>
                  <a:pt x="58229" y="123761"/>
                </a:lnTo>
                <a:lnTo>
                  <a:pt x="57327" y="121437"/>
                </a:lnTo>
                <a:lnTo>
                  <a:pt x="55651" y="118503"/>
                </a:lnTo>
                <a:lnTo>
                  <a:pt x="56934" y="116281"/>
                </a:lnTo>
                <a:lnTo>
                  <a:pt x="56819" y="114579"/>
                </a:lnTo>
                <a:lnTo>
                  <a:pt x="54978" y="113131"/>
                </a:lnTo>
                <a:lnTo>
                  <a:pt x="55206" y="111696"/>
                </a:lnTo>
                <a:lnTo>
                  <a:pt x="55803" y="110553"/>
                </a:lnTo>
                <a:lnTo>
                  <a:pt x="55600" y="108775"/>
                </a:lnTo>
                <a:lnTo>
                  <a:pt x="53670" y="107264"/>
                </a:lnTo>
                <a:lnTo>
                  <a:pt x="54216" y="106070"/>
                </a:lnTo>
                <a:lnTo>
                  <a:pt x="54546" y="104711"/>
                </a:lnTo>
                <a:lnTo>
                  <a:pt x="53644" y="104000"/>
                </a:lnTo>
                <a:lnTo>
                  <a:pt x="53949" y="97790"/>
                </a:lnTo>
                <a:lnTo>
                  <a:pt x="53543" y="91884"/>
                </a:lnTo>
                <a:lnTo>
                  <a:pt x="53543" y="107175"/>
                </a:lnTo>
                <a:lnTo>
                  <a:pt x="53301" y="107721"/>
                </a:lnTo>
                <a:lnTo>
                  <a:pt x="53301" y="108585"/>
                </a:lnTo>
                <a:lnTo>
                  <a:pt x="52920" y="109905"/>
                </a:lnTo>
                <a:lnTo>
                  <a:pt x="53251" y="108559"/>
                </a:lnTo>
                <a:lnTo>
                  <a:pt x="53301" y="107721"/>
                </a:lnTo>
                <a:lnTo>
                  <a:pt x="53009" y="108356"/>
                </a:lnTo>
                <a:lnTo>
                  <a:pt x="53517" y="107137"/>
                </a:lnTo>
                <a:lnTo>
                  <a:pt x="53543" y="91884"/>
                </a:lnTo>
                <a:lnTo>
                  <a:pt x="53479" y="90957"/>
                </a:lnTo>
                <a:lnTo>
                  <a:pt x="51320" y="84404"/>
                </a:lnTo>
                <a:lnTo>
                  <a:pt x="51498" y="79705"/>
                </a:lnTo>
                <a:lnTo>
                  <a:pt x="51765" y="75069"/>
                </a:lnTo>
                <a:lnTo>
                  <a:pt x="49771" y="70256"/>
                </a:lnTo>
                <a:lnTo>
                  <a:pt x="50444" y="69176"/>
                </a:lnTo>
                <a:lnTo>
                  <a:pt x="51460" y="66751"/>
                </a:lnTo>
                <a:lnTo>
                  <a:pt x="50241" y="64173"/>
                </a:lnTo>
                <a:lnTo>
                  <a:pt x="49174" y="61722"/>
                </a:lnTo>
                <a:lnTo>
                  <a:pt x="49530" y="47459"/>
                </a:lnTo>
                <a:lnTo>
                  <a:pt x="49669" y="33032"/>
                </a:lnTo>
                <a:lnTo>
                  <a:pt x="49885" y="25120"/>
                </a:lnTo>
                <a:lnTo>
                  <a:pt x="50965" y="17894"/>
                </a:lnTo>
                <a:lnTo>
                  <a:pt x="51638" y="10350"/>
                </a:lnTo>
                <a:lnTo>
                  <a:pt x="52451" y="4521"/>
                </a:lnTo>
                <a:lnTo>
                  <a:pt x="45745" y="5715"/>
                </a:lnTo>
                <a:lnTo>
                  <a:pt x="40538" y="0"/>
                </a:lnTo>
                <a:lnTo>
                  <a:pt x="34925" y="5283"/>
                </a:lnTo>
                <a:lnTo>
                  <a:pt x="34353" y="4838"/>
                </a:lnTo>
                <a:lnTo>
                  <a:pt x="33489" y="5765"/>
                </a:lnTo>
                <a:lnTo>
                  <a:pt x="33070" y="7061"/>
                </a:lnTo>
                <a:lnTo>
                  <a:pt x="28498" y="8305"/>
                </a:lnTo>
                <a:lnTo>
                  <a:pt x="24980" y="2311"/>
                </a:lnTo>
                <a:lnTo>
                  <a:pt x="20980" y="5626"/>
                </a:lnTo>
                <a:lnTo>
                  <a:pt x="863" y="51206"/>
                </a:lnTo>
                <a:lnTo>
                  <a:pt x="0" y="74752"/>
                </a:lnTo>
                <a:lnTo>
                  <a:pt x="736" y="97942"/>
                </a:lnTo>
                <a:lnTo>
                  <a:pt x="8089" y="168351"/>
                </a:lnTo>
                <a:lnTo>
                  <a:pt x="16903" y="214058"/>
                </a:lnTo>
                <a:lnTo>
                  <a:pt x="27749" y="259727"/>
                </a:lnTo>
                <a:lnTo>
                  <a:pt x="41351" y="304355"/>
                </a:lnTo>
                <a:lnTo>
                  <a:pt x="57721" y="347916"/>
                </a:lnTo>
                <a:lnTo>
                  <a:pt x="76822" y="390398"/>
                </a:lnTo>
                <a:lnTo>
                  <a:pt x="97066" y="433768"/>
                </a:lnTo>
                <a:lnTo>
                  <a:pt x="123329" y="478650"/>
                </a:lnTo>
                <a:lnTo>
                  <a:pt x="151384" y="521716"/>
                </a:lnTo>
                <a:lnTo>
                  <a:pt x="181229" y="562940"/>
                </a:lnTo>
                <a:lnTo>
                  <a:pt x="213639" y="601345"/>
                </a:lnTo>
                <a:lnTo>
                  <a:pt x="248602" y="636905"/>
                </a:lnTo>
                <a:lnTo>
                  <a:pt x="284556" y="671639"/>
                </a:lnTo>
                <a:lnTo>
                  <a:pt x="323075" y="703529"/>
                </a:lnTo>
                <a:lnTo>
                  <a:pt x="363347" y="733577"/>
                </a:lnTo>
                <a:lnTo>
                  <a:pt x="406158" y="760768"/>
                </a:lnTo>
                <a:lnTo>
                  <a:pt x="449948" y="787120"/>
                </a:lnTo>
                <a:lnTo>
                  <a:pt x="495490" y="811618"/>
                </a:lnTo>
                <a:lnTo>
                  <a:pt x="543852" y="833475"/>
                </a:lnTo>
                <a:lnTo>
                  <a:pt x="593013" y="852741"/>
                </a:lnTo>
                <a:lnTo>
                  <a:pt x="640765" y="867676"/>
                </a:lnTo>
                <a:lnTo>
                  <a:pt x="643089" y="869492"/>
                </a:lnTo>
                <a:lnTo>
                  <a:pt x="694194" y="883831"/>
                </a:lnTo>
                <a:lnTo>
                  <a:pt x="745693" y="896848"/>
                </a:lnTo>
                <a:lnTo>
                  <a:pt x="783615" y="905662"/>
                </a:lnTo>
                <a:lnTo>
                  <a:pt x="859574" y="921753"/>
                </a:lnTo>
                <a:lnTo>
                  <a:pt x="897915" y="929284"/>
                </a:lnTo>
                <a:lnTo>
                  <a:pt x="900506" y="928090"/>
                </a:lnTo>
                <a:lnTo>
                  <a:pt x="902271" y="927862"/>
                </a:lnTo>
                <a:lnTo>
                  <a:pt x="904087" y="927671"/>
                </a:lnTo>
                <a:lnTo>
                  <a:pt x="905891" y="929093"/>
                </a:lnTo>
                <a:lnTo>
                  <a:pt x="908685" y="929678"/>
                </a:lnTo>
                <a:lnTo>
                  <a:pt x="909383" y="931837"/>
                </a:lnTo>
                <a:lnTo>
                  <a:pt x="909789" y="933767"/>
                </a:lnTo>
                <a:lnTo>
                  <a:pt x="908215" y="934148"/>
                </a:lnTo>
                <a:lnTo>
                  <a:pt x="906119" y="934123"/>
                </a:lnTo>
                <a:lnTo>
                  <a:pt x="892467" y="939533"/>
                </a:lnTo>
                <a:lnTo>
                  <a:pt x="877951" y="944283"/>
                </a:lnTo>
                <a:lnTo>
                  <a:pt x="863587" y="947521"/>
                </a:lnTo>
                <a:lnTo>
                  <a:pt x="847979" y="951407"/>
                </a:lnTo>
                <a:lnTo>
                  <a:pt x="838034" y="953287"/>
                </a:lnTo>
                <a:lnTo>
                  <a:pt x="828573" y="955535"/>
                </a:lnTo>
                <a:lnTo>
                  <a:pt x="818972" y="959294"/>
                </a:lnTo>
                <a:lnTo>
                  <a:pt x="809396" y="964692"/>
                </a:lnTo>
                <a:lnTo>
                  <a:pt x="790257" y="970661"/>
                </a:lnTo>
                <a:lnTo>
                  <a:pt x="776744" y="981036"/>
                </a:lnTo>
                <a:lnTo>
                  <a:pt x="768781" y="995781"/>
                </a:lnTo>
                <a:lnTo>
                  <a:pt x="766318" y="1014831"/>
                </a:lnTo>
                <a:lnTo>
                  <a:pt x="808570" y="1022210"/>
                </a:lnTo>
                <a:lnTo>
                  <a:pt x="849744" y="1020648"/>
                </a:lnTo>
                <a:lnTo>
                  <a:pt x="890409" y="1012240"/>
                </a:lnTo>
                <a:lnTo>
                  <a:pt x="930376" y="1000036"/>
                </a:lnTo>
                <a:lnTo>
                  <a:pt x="960882" y="990092"/>
                </a:lnTo>
                <a:lnTo>
                  <a:pt x="979017" y="984961"/>
                </a:lnTo>
                <a:lnTo>
                  <a:pt x="991120" y="981557"/>
                </a:lnTo>
                <a:lnTo>
                  <a:pt x="1005865" y="976998"/>
                </a:lnTo>
                <a:lnTo>
                  <a:pt x="1006932" y="976210"/>
                </a:lnTo>
                <a:lnTo>
                  <a:pt x="1011770" y="975169"/>
                </a:lnTo>
                <a:lnTo>
                  <a:pt x="1017663" y="973340"/>
                </a:lnTo>
                <a:lnTo>
                  <a:pt x="1024102" y="968705"/>
                </a:lnTo>
                <a:lnTo>
                  <a:pt x="1030795" y="964285"/>
                </a:lnTo>
                <a:lnTo>
                  <a:pt x="1036383" y="950899"/>
                </a:lnTo>
                <a:lnTo>
                  <a:pt x="1041857" y="927747"/>
                </a:lnTo>
                <a:lnTo>
                  <a:pt x="1043355" y="920851"/>
                </a:lnTo>
                <a:lnTo>
                  <a:pt x="1044397" y="91358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" name="Picture 1" descr="A graph of different types of solar energy&#10;&#10;AI-generated content may be incorrect.">
            <a:extLst>
              <a:ext uri="{FF2B5EF4-FFF2-40B4-BE49-F238E27FC236}">
                <a16:creationId xmlns:a16="http://schemas.microsoft.com/office/drawing/2014/main" id="{B56EE5DA-5F57-ECBD-DA17-EFDDF151E3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4069" y="3429000"/>
            <a:ext cx="4577693" cy="3398937"/>
          </a:xfrm>
          <a:prstGeom prst="rect">
            <a:avLst/>
          </a:prstGeom>
        </p:spPr>
      </p:pic>
      <p:pic>
        <p:nvPicPr>
          <p:cNvPr id="3" name="Picture 2" descr="A graph of a solar system&#10;&#10;AI-generated content may be incorrect.">
            <a:extLst>
              <a:ext uri="{FF2B5EF4-FFF2-40B4-BE49-F238E27FC236}">
                <a16:creationId xmlns:a16="http://schemas.microsoft.com/office/drawing/2014/main" id="{6D6CCD96-F311-05B2-270B-975E362321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2959" y="78334"/>
            <a:ext cx="4198803" cy="335066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314AF6F-14C9-82EA-6E0F-989360CBC700}"/>
              </a:ext>
            </a:extLst>
          </p:cNvPr>
          <p:cNvSpPr txBox="1"/>
          <p:nvPr/>
        </p:nvSpPr>
        <p:spPr>
          <a:xfrm>
            <a:off x="6707191" y="6458605"/>
            <a:ext cx="23315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Siebenaler et al. (2025)</a:t>
            </a:r>
            <a:endParaRPr lang="en-US" i="1" dirty="0">
              <a:latin typeface="+mj-lt"/>
            </a:endParaRP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8992DF0C-FA0A-1C57-8630-C9DAF6C8BFEB}"/>
              </a:ext>
            </a:extLst>
          </p:cNvPr>
          <p:cNvSpPr txBox="1">
            <a:spLocks/>
          </p:cNvSpPr>
          <p:nvPr/>
        </p:nvSpPr>
        <p:spPr>
          <a:xfrm>
            <a:off x="886644" y="1658512"/>
            <a:ext cx="6281411" cy="562281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46888" indent="-246888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Font typeface="Euphemia" pitchFamily="34" charset="0"/>
              <a:buChar char="›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1264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7840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4416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992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568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4144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0720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7296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Juno MWR data suggest a depletion in alkali metals in Jupiter’s atmosphere </a:t>
            </a:r>
            <a:r>
              <a:rPr lang="en-US" sz="1600" dirty="0">
                <a:latin typeface="+mj-lt"/>
              </a:rPr>
              <a:t>(Bhattacharya et al. 2023; </a:t>
            </a:r>
            <a:r>
              <a:rPr lang="en-US" sz="1600" dirty="0" err="1">
                <a:latin typeface="+mj-lt"/>
              </a:rPr>
              <a:t>Aglyamov</a:t>
            </a:r>
            <a:r>
              <a:rPr lang="en-US" sz="1600" dirty="0">
                <a:latin typeface="+mj-lt"/>
              </a:rPr>
              <a:t> et al. 2025)</a:t>
            </a:r>
            <a:endParaRPr lang="en-US" sz="1800" dirty="0">
              <a:highlight>
                <a:srgbClr val="FFFFFF"/>
              </a:highlight>
              <a:latin typeface="+mj-lt"/>
            </a:endParaRP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1000" dirty="0">
              <a:highlight>
                <a:srgbClr val="FFFFFF"/>
              </a:highlight>
              <a:latin typeface="+mj-lt"/>
            </a:endParaRP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highlight>
                  <a:srgbClr val="FFFFFF"/>
                </a:highlight>
                <a:latin typeface="+mj-lt"/>
              </a:rPr>
              <a:t>Discrepancy between Interior models’ metallicity values and atmospheric measurements </a:t>
            </a:r>
            <a:r>
              <a:rPr lang="en-US" sz="1600" dirty="0">
                <a:latin typeface="+mj-lt"/>
              </a:rPr>
              <a:t>(Howard &amp; Guillot 2023)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1000" dirty="0">
              <a:highlight>
                <a:srgbClr val="FFFFFF"/>
              </a:highlight>
              <a:latin typeface="+mj-lt"/>
            </a:endParaRP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highlight>
                  <a:srgbClr val="FFFFFF"/>
                </a:highlight>
                <a:latin typeface="+mj-lt"/>
              </a:rPr>
              <a:t>CO abundance &amp; </a:t>
            </a:r>
            <a:r>
              <a:rPr lang="en-US" sz="2400" dirty="0">
                <a:latin typeface="+mj-lt"/>
              </a:rPr>
              <a:t>deep-water abundance</a:t>
            </a:r>
            <a:r>
              <a:rPr lang="en-US" sz="2400" dirty="0">
                <a:highlight>
                  <a:srgbClr val="FFFFFF"/>
                </a:highlight>
                <a:latin typeface="+mj-lt"/>
              </a:rPr>
              <a:t> require small mixing coefficient. </a:t>
            </a:r>
            <a:r>
              <a:rPr lang="en-US" sz="1600" dirty="0">
                <a:latin typeface="+mj-lt"/>
              </a:rPr>
              <a:t>(</a:t>
            </a:r>
            <a:r>
              <a:rPr lang="en-US" sz="1600" dirty="0" err="1">
                <a:latin typeface="+mj-lt"/>
              </a:rPr>
              <a:t>Bézard</a:t>
            </a:r>
            <a:r>
              <a:rPr lang="en-US" sz="1600" dirty="0">
                <a:latin typeface="+mj-lt"/>
              </a:rPr>
              <a:t> et al. 2002; </a:t>
            </a:r>
            <a:r>
              <a:rPr lang="en-US" sz="1600" dirty="0" err="1">
                <a:latin typeface="+mj-lt"/>
              </a:rPr>
              <a:t>Bjoraker</a:t>
            </a:r>
            <a:r>
              <a:rPr lang="en-US" sz="1600" dirty="0">
                <a:latin typeface="+mj-lt"/>
              </a:rPr>
              <a:t> et al. 2018, Li et al. 2020) </a:t>
            </a:r>
            <a:endParaRPr lang="en-US" sz="2400" dirty="0">
              <a:highlight>
                <a:srgbClr val="FFFFFF"/>
              </a:highlight>
              <a:latin typeface="+mj-lt"/>
            </a:endParaRP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1000" dirty="0">
              <a:highlight>
                <a:srgbClr val="FFFFFF"/>
              </a:highlight>
              <a:latin typeface="+mj-lt"/>
            </a:endParaRP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highlight>
                  <a:srgbClr val="FFFFFF"/>
                </a:highlight>
                <a:latin typeface="+mj-lt"/>
              </a:rPr>
              <a:t>Quenching of jet streams favors a stable layer </a:t>
            </a:r>
            <a:r>
              <a:rPr lang="en-US" sz="1600" dirty="0">
                <a:latin typeface="+mj-lt"/>
              </a:rPr>
              <a:t>(Christensen &amp; Wulff 2024)</a:t>
            </a:r>
            <a:endParaRPr lang="en-US" sz="1600" dirty="0">
              <a:highlight>
                <a:srgbClr val="FFFFFF"/>
              </a:highlight>
              <a:latin typeface="+mj-lt"/>
            </a:endParaRPr>
          </a:p>
          <a:p>
            <a:pPr marL="0" indent="0">
              <a:lnSpc>
                <a:spcPct val="100000"/>
              </a:lnSpc>
              <a:buNone/>
            </a:pPr>
            <a:endParaRPr lang="en-US" sz="2400" dirty="0">
              <a:highlight>
                <a:srgbClr val="FFFFFF"/>
              </a:highlight>
              <a:latin typeface="+mj-lt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2400" dirty="0">
                <a:highlight>
                  <a:srgbClr val="FFFFFF"/>
                </a:highlight>
                <a:latin typeface="+mj-lt"/>
              </a:rPr>
              <a:t> </a:t>
            </a:r>
            <a:endParaRPr lang="en-US" sz="2000" dirty="0">
              <a:highlight>
                <a:srgbClr val="FFFFFF"/>
              </a:highligh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88222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87610A-4D52-D8DD-C65E-840D6C3CDA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415" y="323131"/>
            <a:ext cx="9216410" cy="603693"/>
          </a:xfrm>
        </p:spPr>
        <p:txBody>
          <a:bodyPr>
            <a:normAutofit fontScale="90000"/>
          </a:bodyPr>
          <a:lstStyle/>
          <a:p>
            <a:r>
              <a:rPr lang="en-US" dirty="0"/>
              <a:t>Will stable layers influence the gravity field?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19E068-FB2B-B54D-CFC6-0230D3A2C7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A038DE-9D89-7628-061B-4AF2CC4E9A4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98040" y="1358174"/>
            <a:ext cx="5297959" cy="45344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Text Box 8">
            <a:extLst>
              <a:ext uri="{FF2B5EF4-FFF2-40B4-BE49-F238E27FC236}">
                <a16:creationId xmlns:a16="http://schemas.microsoft.com/office/drawing/2014/main" id="{A19A228A-4B61-0EDC-3CFE-8F5D852A4A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8040" y="6430139"/>
            <a:ext cx="361679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dirty="0">
                <a:latin typeface="+mj-lt"/>
                <a:cs typeface="Arial" pitchFamily="34" charset="0"/>
              </a:rPr>
              <a:t>Duer-Milner</a:t>
            </a:r>
            <a:r>
              <a:rPr lang="en-US" i="1" dirty="0">
                <a:latin typeface="+mj-lt"/>
                <a:cs typeface="Arial" pitchFamily="34" charset="0"/>
              </a:rPr>
              <a:t>, Nat. Comm. (2026)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8098DBC-5C91-C307-A4DC-0280DF9951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81969" y="255001"/>
            <a:ext cx="1343645" cy="13436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035727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1D43A8-F6C6-EC69-40F5-33EB348D30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0E12AE-C23B-E75D-CC92-C309C34BF2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415" y="323131"/>
            <a:ext cx="9216410" cy="603693"/>
          </a:xfrm>
        </p:spPr>
        <p:txBody>
          <a:bodyPr>
            <a:normAutofit fontScale="90000"/>
          </a:bodyPr>
          <a:lstStyle/>
          <a:p>
            <a:r>
              <a:rPr lang="en-US" dirty="0"/>
              <a:t>Will stable layers influence the gravity field?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ECA8FF-BDA2-C92D-A1C6-95694C98FD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D2496E4-643D-24BA-12E7-276A3C55596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98040" y="1358174"/>
            <a:ext cx="5297959" cy="45344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Text Box 8">
            <a:extLst>
              <a:ext uri="{FF2B5EF4-FFF2-40B4-BE49-F238E27FC236}">
                <a16:creationId xmlns:a16="http://schemas.microsoft.com/office/drawing/2014/main" id="{A54001B2-BE9E-FEA6-A18E-61CB5CDF25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8040" y="6430139"/>
            <a:ext cx="361679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dirty="0">
                <a:latin typeface="+mj-lt"/>
                <a:cs typeface="Arial" pitchFamily="34" charset="0"/>
              </a:rPr>
              <a:t>Duer-Milner</a:t>
            </a:r>
            <a:r>
              <a:rPr lang="en-US" i="1" dirty="0">
                <a:latin typeface="+mj-lt"/>
                <a:cs typeface="Arial" pitchFamily="34" charset="0"/>
              </a:rPr>
              <a:t>, Nat. Comm. (2026)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1D9B30B-AE54-6C71-20F0-B1344A7076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81969" y="255001"/>
            <a:ext cx="1343645" cy="13436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D7B5AF0-738A-259E-6ED6-0E57B0600D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2172" y="2808216"/>
            <a:ext cx="5709916" cy="163432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26" name="Picture 2" descr="Moving Arrows Stickers - Find &amp; Share on GIPHY">
            <a:extLst>
              <a:ext uri="{FF2B5EF4-FFF2-40B4-BE49-F238E27FC236}">
                <a16:creationId xmlns:a16="http://schemas.microsoft.com/office/drawing/2014/main" id="{13BB2BB1-11BE-132D-E343-891D708C45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128915">
            <a:off x="9257530" y="1269021"/>
            <a:ext cx="2035347" cy="2035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225BAE9-40A5-05C0-37A5-3CA5735EE6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72172" y="4643961"/>
            <a:ext cx="5709916" cy="67226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829316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D04B02-AF91-A083-0717-92D48634CC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A8F1F3-5FCF-CA2B-0791-1E5F67B37F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415" y="323131"/>
            <a:ext cx="9216410" cy="603693"/>
          </a:xfrm>
        </p:spPr>
        <p:txBody>
          <a:bodyPr>
            <a:normAutofit fontScale="90000"/>
          </a:bodyPr>
          <a:lstStyle/>
          <a:p>
            <a:r>
              <a:rPr lang="en-US" dirty="0"/>
              <a:t>Will stable layers influence the gravity field?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A74A07-30D1-20F8-6FDB-4B20635ADC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C9D5F7-6922-1FA1-5CD7-FD2F9110F4E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98040" y="1358174"/>
            <a:ext cx="5297959" cy="45344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60F91D6-74A0-C5F0-6FBC-07259593DEF3}"/>
              </a:ext>
            </a:extLst>
          </p:cNvPr>
          <p:cNvSpPr/>
          <p:nvPr/>
        </p:nvSpPr>
        <p:spPr>
          <a:xfrm>
            <a:off x="6796634" y="2047608"/>
            <a:ext cx="454411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highlight>
                  <a:srgbClr val="FFFFFF"/>
                </a:highlight>
                <a:latin typeface="+mj-lt"/>
              </a:rPr>
              <a:t>The gravity field is an integrative measure of the density field.</a:t>
            </a:r>
          </a:p>
          <a:p>
            <a:endParaRPr lang="en-US" sz="2000" dirty="0">
              <a:highlight>
                <a:srgbClr val="FFFFFF"/>
              </a:highlight>
              <a:latin typeface="+mj-lt"/>
            </a:endParaRPr>
          </a:p>
          <a:p>
            <a:endParaRPr lang="en-US" sz="2000" dirty="0"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FFE07EC-8F9C-5E05-5F4B-45586CEAD49C}"/>
              </a:ext>
            </a:extLst>
          </p:cNvPr>
          <p:cNvSpPr txBox="1"/>
          <p:nvPr/>
        </p:nvSpPr>
        <p:spPr>
          <a:xfrm>
            <a:off x="6796635" y="5154635"/>
            <a:ext cx="473411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highlight>
                  <a:srgbClr val="FFFFFF"/>
                </a:highlight>
                <a:latin typeface="+mj-lt"/>
              </a:rPr>
              <a:t>Deep zonal jets will influence the gravity field significantly.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DA29183-E18C-ADA8-899E-2F5F9195C276}"/>
                  </a:ext>
                </a:extLst>
              </p:cNvPr>
              <p:cNvSpPr txBox="1"/>
              <p:nvPr/>
            </p:nvSpPr>
            <p:spPr>
              <a:xfrm>
                <a:off x="6281215" y="2954735"/>
                <a:ext cx="5910785" cy="94852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sz="2000" i="1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𝑀</m:t>
                          </m:r>
                          <m:sSup>
                            <m:sSup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𝐽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</m:sSup>
                        </m:den>
                      </m:f>
                      <m:nary>
                        <m:naryPr>
                          <m:limLoc m:val="undOvr"/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sz="2000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</m:sub>
                          </m:sSub>
                        </m:sup>
                        <m:e>
                          <m:nary>
                            <m:naryPr>
                              <m:limLoc m:val="undOvr"/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4"/>
                                </m:rPr>
                                <a:rPr lang="en-US" sz="20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+2</m:t>
                                  </m:r>
                                </m:sup>
                              </m:sSup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  <m:d>
                                <m:d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</m:t>
                                  </m:r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</m:d>
                              <m:sSub>
                                <m:sSub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</m:d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𝑑𝑟</m:t>
                              </m:r>
                            </m:e>
                          </m:nary>
                        </m:e>
                      </m:nary>
                    </m:oMath>
                  </m:oMathPara>
                </a14:m>
                <a:endParaRPr lang="en-US" sz="2000" dirty="0"/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DA29183-E18C-ADA8-899E-2F5F9195C2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1215" y="2954735"/>
                <a:ext cx="5910785" cy="948529"/>
              </a:xfrm>
              <a:prstGeom prst="rect">
                <a:avLst/>
              </a:prstGeom>
              <a:blipFill>
                <a:blip r:embed="rId3"/>
                <a:stretch>
                  <a:fillRect t="-115789" b="-1815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>
            <a:extLst>
              <a:ext uri="{FF2B5EF4-FFF2-40B4-BE49-F238E27FC236}">
                <a16:creationId xmlns:a16="http://schemas.microsoft.com/office/drawing/2014/main" id="{E1A01327-90E4-FDE3-626E-758DE82D397D}"/>
              </a:ext>
            </a:extLst>
          </p:cNvPr>
          <p:cNvSpPr/>
          <p:nvPr/>
        </p:nvSpPr>
        <p:spPr>
          <a:xfrm>
            <a:off x="6796635" y="4085869"/>
            <a:ext cx="454411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highlight>
                  <a:srgbClr val="FFFFFF"/>
                </a:highlight>
                <a:latin typeface="+mj-lt"/>
              </a:rPr>
              <a:t>It is determined by the interior structure (~1D) and atmospheric structure (~2D).</a:t>
            </a:r>
          </a:p>
          <a:p>
            <a:endParaRPr lang="en-US" sz="2000" dirty="0">
              <a:latin typeface="+mj-lt"/>
            </a:endParaRPr>
          </a:p>
        </p:txBody>
      </p:sp>
      <p:sp>
        <p:nvSpPr>
          <p:cNvPr id="10" name="Text Box 8">
            <a:extLst>
              <a:ext uri="{FF2B5EF4-FFF2-40B4-BE49-F238E27FC236}">
                <a16:creationId xmlns:a16="http://schemas.microsoft.com/office/drawing/2014/main" id="{77FEB32D-AD0E-66E8-B635-7B1E1E5E4A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8040" y="6430139"/>
            <a:ext cx="361679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dirty="0">
                <a:latin typeface="+mj-lt"/>
                <a:cs typeface="Arial" pitchFamily="34" charset="0"/>
              </a:rPr>
              <a:t>Duer-Milner</a:t>
            </a:r>
            <a:r>
              <a:rPr lang="en-US" i="1" dirty="0">
                <a:latin typeface="+mj-lt"/>
                <a:cs typeface="Arial" pitchFamily="34" charset="0"/>
              </a:rPr>
              <a:t>, Nat. Comm. (2026)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46DD9FA-C08D-237A-B27A-3AD8F29494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81969" y="255001"/>
            <a:ext cx="1343645" cy="13436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148781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C8744C-545B-4545-9087-1D183324C2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EA5D3E-C678-36CD-D9EF-3E3F665619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415" y="431581"/>
            <a:ext cx="9216410" cy="603693"/>
          </a:xfrm>
        </p:spPr>
        <p:txBody>
          <a:bodyPr>
            <a:normAutofit fontScale="90000"/>
          </a:bodyPr>
          <a:lstStyle/>
          <a:p>
            <a:r>
              <a:rPr lang="en-US" dirty="0"/>
              <a:t>Connecting winds to the density field</a:t>
            </a:r>
            <a:endParaRPr lang="en-IL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11FB5B-669F-4BDE-CADC-DBF77F263CC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E4A0074-C131-EFBB-73BC-DFD3AEFCDB92}"/>
                  </a:ext>
                </a:extLst>
              </p:cNvPr>
              <p:cNvSpPr txBox="1"/>
              <p:nvPr/>
            </p:nvSpPr>
            <p:spPr>
              <a:xfrm>
                <a:off x="6028290" y="2628934"/>
                <a:ext cx="5910785" cy="60170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l-GR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Ω</m:t>
                      </m:r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𝑟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d>
                            <m:dPr>
                              <m:ctrlP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</m:t>
                              </m:r>
                              <m:r>
                                <a:rPr lang="en-US" sz="20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  <m:r>
                                <a:rPr lang="en-US" sz="2000" b="0" i="1" baseline="-2500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𝑠𝑡𝑎𝑡</m:t>
                              </m:r>
                            </m:e>
                          </m:d>
                        </m:num>
                        <m:den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  <m:r>
                        <a:rPr lang="en-US" sz="20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00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  <m:r>
                            <a:rPr lang="en-US" sz="200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num>
                        <m:den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𝜕𝜃</m:t>
                          </m:r>
                        </m:den>
                      </m:f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E4A0074-C131-EFBB-73BC-DFD3AEFCDB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28290" y="2628934"/>
                <a:ext cx="5910785" cy="601703"/>
              </a:xfrm>
              <a:prstGeom prst="rect">
                <a:avLst/>
              </a:prstGeom>
              <a:blipFill>
                <a:blip r:embed="rId3"/>
                <a:stretch>
                  <a:fillRect t="-4082" b="-122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067CCFB9-C243-6643-9A3C-8E158EA61B32}"/>
              </a:ext>
            </a:extLst>
          </p:cNvPr>
          <p:cNvSpPr txBox="1"/>
          <p:nvPr/>
        </p:nvSpPr>
        <p:spPr>
          <a:xfrm rot="1192949">
            <a:off x="9056612" y="2297820"/>
            <a:ext cx="2313454" cy="3692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99" dirty="0">
                <a:latin typeface="+mj-lt"/>
                <a:cs typeface="Arial" pitchFamily="34" charset="0"/>
              </a:rPr>
              <a:t>Thermal-wind balance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C460E9C1-4C6A-A7AD-658E-E98190F4D0DF}"/>
                  </a:ext>
                </a:extLst>
              </p:cNvPr>
              <p:cNvSpPr/>
              <p:nvPr/>
            </p:nvSpPr>
            <p:spPr>
              <a:xfrm>
                <a:off x="2414788" y="4129507"/>
                <a:ext cx="2308137" cy="43768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 rt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  <m:d>
                        <m:dPr>
                          <m:ctrlPr>
                            <a:rPr lang="en-US" sz="20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sz="20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</m:d>
                      <m:r>
                        <a:rPr lang="he-IL" sz="20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̅"/>
                          <m:ctrlPr>
                            <a:rPr lang="he-IL" sz="20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he-IL" sz="20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e>
                      </m:acc>
                      <m:r>
                        <a:rPr lang="he-IL" sz="20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he-IL" sz="20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  <m:r>
                        <a:rPr lang="he-IL" sz="20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׳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C460E9C1-4C6A-A7AD-658E-E98190F4D0D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4788" y="4129507"/>
                <a:ext cx="2308137" cy="437684"/>
              </a:xfrm>
              <a:prstGeom prst="rect">
                <a:avLst/>
              </a:prstGeom>
              <a:blipFill>
                <a:blip r:embed="rId4"/>
                <a:stretch>
                  <a:fillRect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BC7824E2-3CB0-4D85-22E1-4491EE38F511}"/>
              </a:ext>
            </a:extLst>
          </p:cNvPr>
          <p:cNvCxnSpPr>
            <a:cxnSpLocks/>
          </p:cNvCxnSpPr>
          <p:nvPr/>
        </p:nvCxnSpPr>
        <p:spPr>
          <a:xfrm>
            <a:off x="3618624" y="4010681"/>
            <a:ext cx="1" cy="21006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22B7B3FD-DDFA-4F1D-8CD2-2921C08847C9}"/>
              </a:ext>
            </a:extLst>
          </p:cNvPr>
          <p:cNvSpPr/>
          <p:nvPr/>
        </p:nvSpPr>
        <p:spPr>
          <a:xfrm>
            <a:off x="252925" y="1859479"/>
            <a:ext cx="7255107" cy="304041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FF94B80-DC0D-81B5-B921-5EFA25DA60D8}"/>
              </a:ext>
            </a:extLst>
          </p:cNvPr>
          <p:cNvGrpSpPr/>
          <p:nvPr/>
        </p:nvGrpSpPr>
        <p:grpSpPr>
          <a:xfrm>
            <a:off x="306659" y="1928883"/>
            <a:ext cx="7381714" cy="2914050"/>
            <a:chOff x="304800" y="3810000"/>
            <a:chExt cx="7623155" cy="3009363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0EB19B8-7D6B-855B-3647-EBBBE7BE139F}"/>
                </a:ext>
              </a:extLst>
            </p:cNvPr>
            <p:cNvSpPr txBox="1"/>
            <p:nvPr/>
          </p:nvSpPr>
          <p:spPr>
            <a:xfrm>
              <a:off x="304800" y="3810000"/>
              <a:ext cx="5365700" cy="6460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799" b="1" dirty="0">
                  <a:cs typeface="Arial" pitchFamily="34" charset="0"/>
                </a:rPr>
                <a:t>Example from Earth:</a:t>
              </a:r>
            </a:p>
            <a:p>
              <a:r>
                <a:rPr lang="en-US" sz="1799" dirty="0">
                  <a:cs typeface="Arial" pitchFamily="34" charset="0"/>
                </a:rPr>
                <a:t>(assuming ideal gas and hydrostatic atmosphere)</a:t>
              </a:r>
            </a:p>
          </p:txBody>
        </p:sp>
        <p:graphicFrame>
          <p:nvGraphicFramePr>
            <p:cNvPr id="21" name="Object 6">
              <a:extLst>
                <a:ext uri="{FF2B5EF4-FFF2-40B4-BE49-F238E27FC236}">
                  <a16:creationId xmlns:a16="http://schemas.microsoft.com/office/drawing/2014/main" id="{7F5C09F0-E39C-5E7B-9391-BD6EC8111E1A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056824" y="4599130"/>
            <a:ext cx="1270000" cy="6477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5" imgW="800100" imgH="406400" progId="Equation.3">
                    <p:embed/>
                  </p:oleObj>
                </mc:Choice>
                <mc:Fallback>
                  <p:oleObj name="Equation" r:id="rId5" imgW="800100" imgH="406400" progId="Equation.3">
                    <p:embed/>
                    <p:pic>
                      <p:nvPicPr>
                        <p:cNvPr id="21" name="Object 6">
                          <a:extLst>
                            <a:ext uri="{FF2B5EF4-FFF2-40B4-BE49-F238E27FC236}">
                              <a16:creationId xmlns:a16="http://schemas.microsoft.com/office/drawing/2014/main" id="{7F5C09F0-E39C-5E7B-9391-BD6EC8111E1A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056824" y="4599130"/>
                          <a:ext cx="1270000" cy="647700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22" name="Picture 21" descr="thermal_wind_am.jpg">
              <a:extLst>
                <a:ext uri="{FF2B5EF4-FFF2-40B4-BE49-F238E27FC236}">
                  <a16:creationId xmlns:a16="http://schemas.microsoft.com/office/drawing/2014/main" id="{24D1CEAC-7E1B-D605-C7B6-44924B5F528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066800" y="5221569"/>
              <a:ext cx="6324600" cy="1597794"/>
            </a:xfrm>
            <a:prstGeom prst="rect">
              <a:avLst/>
            </a:prstGeom>
          </p:spPr>
        </p:pic>
        <p:graphicFrame>
          <p:nvGraphicFramePr>
            <p:cNvPr id="23" name="Object 7">
              <a:extLst>
                <a:ext uri="{FF2B5EF4-FFF2-40B4-BE49-F238E27FC236}">
                  <a16:creationId xmlns:a16="http://schemas.microsoft.com/office/drawing/2014/main" id="{CC1F8EA6-052E-1E38-8DA8-D018C40AC814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5304919" y="4544646"/>
            <a:ext cx="889000" cy="6873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8" imgW="558800" imgH="431800" progId="Equation.3">
                    <p:embed/>
                  </p:oleObj>
                </mc:Choice>
                <mc:Fallback>
                  <p:oleObj name="Equation" r:id="rId8" imgW="558800" imgH="431800" progId="Equation.3">
                    <p:embed/>
                    <p:pic>
                      <p:nvPicPr>
                        <p:cNvPr id="23" name="Object 7">
                          <a:extLst>
                            <a:ext uri="{FF2B5EF4-FFF2-40B4-BE49-F238E27FC236}">
                              <a16:creationId xmlns:a16="http://schemas.microsoft.com/office/drawing/2014/main" id="{CC1F8EA6-052E-1E38-8DA8-D018C40AC814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304919" y="4544646"/>
                          <a:ext cx="889000" cy="687387"/>
                        </a:xfrm>
                        <a:prstGeom prst="rect">
                          <a:avLst/>
                        </a:prstGeom>
                        <a:solidFill>
                          <a:srgbClr val="FFFFFF"/>
                        </a:solidFill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0CFF8B2-9855-3448-9E8F-BFB150FAF4AC}"/>
                </a:ext>
              </a:extLst>
            </p:cNvPr>
            <p:cNvSpPr txBox="1"/>
            <p:nvPr/>
          </p:nvSpPr>
          <p:spPr>
            <a:xfrm>
              <a:off x="5851689" y="3811931"/>
              <a:ext cx="2076266" cy="5233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cs typeface="Arial" pitchFamily="34" charset="0"/>
                </a:rPr>
                <a:t>NCEP reanalysis data</a:t>
              </a:r>
            </a:p>
            <a:p>
              <a:r>
                <a:rPr lang="en-US" sz="1400" dirty="0">
                  <a:cs typeface="Arial" pitchFamily="34" charset="0"/>
                </a:rPr>
                <a:t>1970-2009 mean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17281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  <p:bldP spid="18" grpId="0" animBg="1"/>
      <p:bldP spid="18" grpId="1" animBg="1"/>
    </p:bldLst>
  </p:timing>
</p:sld>
</file>

<file path=ppt/theme/theme1.xml><?xml version="1.0" encoding="utf-8"?>
<a:theme xmlns:a="http://schemas.openxmlformats.org/drawingml/2006/main" name="Atlas">
  <a:themeElements>
    <a:clrScheme name="Atlas">
      <a:dk1>
        <a:sysClr val="windowText" lastClr="000000"/>
      </a:dk1>
      <a:lt1>
        <a:sysClr val="window" lastClr="FFFFFF"/>
      </a:lt1>
      <a:dk2>
        <a:srgbClr val="454545"/>
      </a:dk2>
      <a:lt2>
        <a:srgbClr val="E0E0E0"/>
      </a:lt2>
      <a:accent1>
        <a:srgbClr val="F81B02"/>
      </a:accent1>
      <a:accent2>
        <a:srgbClr val="FC7715"/>
      </a:accent2>
      <a:accent3>
        <a:srgbClr val="AFBF41"/>
      </a:accent3>
      <a:accent4>
        <a:srgbClr val="50C49F"/>
      </a:accent4>
      <a:accent5>
        <a:srgbClr val="3B95C4"/>
      </a:accent5>
      <a:accent6>
        <a:srgbClr val="B560D4"/>
      </a:accent6>
      <a:hlink>
        <a:srgbClr val="FC5A1A"/>
      </a:hlink>
      <a:folHlink>
        <a:srgbClr val="B49E74"/>
      </a:folHlink>
    </a:clrScheme>
    <a:fontScheme name="Atlas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tlas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alpha val="60000"/>
                <a:satMod val="109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0000"/>
            </a:schemeClr>
          </a:solidFill>
          <a:prstDash val="solid"/>
        </a:ln>
        <a:ln w="15875" cap="flat" cmpd="sng" algn="ctr">
          <a:solidFill>
            <a:schemeClr val="phClr">
              <a:shade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0" h="0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10000">
              <a:schemeClr val="phClr">
                <a:tint val="94000"/>
                <a:lumMod val="116000"/>
              </a:schemeClr>
            </a:gs>
            <a:gs pos="100000">
              <a:schemeClr val="phClr">
                <a:tint val="98000"/>
                <a:shade val="86000"/>
                <a:satMod val="90000"/>
                <a:lumMod val="88000"/>
              </a:schemeClr>
            </a:gs>
          </a:gsLst>
          <a:path path="circle">
            <a:fillToRect l="50000" t="15000" r="50000" b="169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tlas" id="{5156B0E4-0EB1-49FE-A26B-15F6F698AEC6}" vid="{508F7963-D0B5-43F7-BB2C-FCE3009C08E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Atlas</Template>
  <TotalTime>45793</TotalTime>
  <Words>985</Words>
  <Application>Microsoft Macintosh PowerPoint</Application>
  <PresentationFormat>Widescreen</PresentationFormat>
  <Paragraphs>147</Paragraphs>
  <Slides>25</Slides>
  <Notes>11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Aptos</vt:lpstr>
      <vt:lpstr>Arial</vt:lpstr>
      <vt:lpstr>Calibri Light</vt:lpstr>
      <vt:lpstr>Cambria Math</vt:lpstr>
      <vt:lpstr>Rockwell</vt:lpstr>
      <vt:lpstr>Wingdings</vt:lpstr>
      <vt:lpstr>Atlas</vt:lpstr>
      <vt:lpstr>Equation</vt:lpstr>
      <vt:lpstr>Hidden Layers: How Stable Layers Shape Jupiter’s Atmosphere </vt:lpstr>
      <vt:lpstr>What Are Stable Layers?</vt:lpstr>
      <vt:lpstr>Giant planets interiors – fully convective?</vt:lpstr>
      <vt:lpstr>What can cause a stable layer?</vt:lpstr>
      <vt:lpstr>A Stable Layer in Jupiter’s atmosphere?</vt:lpstr>
      <vt:lpstr>Will stable layers influence the gravity field?</vt:lpstr>
      <vt:lpstr>Will stable layers influence the gravity field?</vt:lpstr>
      <vt:lpstr>Will stable layers influence the gravity field?</vt:lpstr>
      <vt:lpstr>Connecting winds to the density field</vt:lpstr>
      <vt:lpstr>Connecting winds to the density field</vt:lpstr>
      <vt:lpstr>Gravity inferred wind depth</vt:lpstr>
      <vt:lpstr>Gravity inferred wind depth</vt:lpstr>
      <vt:lpstr>What controls the density anomaly?</vt:lpstr>
      <vt:lpstr>Construct TP profiles with a SL</vt:lpstr>
      <vt:lpstr>PowerPoint Presentation</vt:lpstr>
      <vt:lpstr>The direct effect of stable layers</vt:lpstr>
      <vt:lpstr>Explaining the trend</vt:lpstr>
      <vt:lpstr>Optimal vertical wind structure</vt:lpstr>
      <vt:lpstr>Optimal vertical wind structure</vt:lpstr>
      <vt:lpstr>Optimal vertical wind structure</vt:lpstr>
      <vt:lpstr>Conclusions</vt:lpstr>
      <vt:lpstr>PowerPoint Presentation</vt:lpstr>
      <vt:lpstr>Other vertical profiles?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Scientific Agenda</dc:title>
  <dc:creator>Keren Duer</dc:creator>
  <cp:lastModifiedBy>Keren Duer</cp:lastModifiedBy>
  <cp:revision>100</cp:revision>
  <dcterms:created xsi:type="dcterms:W3CDTF">2024-07-03T11:55:51Z</dcterms:created>
  <dcterms:modified xsi:type="dcterms:W3CDTF">2026-05-11T10:40:49Z</dcterms:modified>
</cp:coreProperties>
</file>