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Proxima Nova"/>
      <p:regular r:id="rId25"/>
      <p:bold r:id="rId26"/>
      <p:italic r:id="rId27"/>
      <p:boldItalic r:id="rId28"/>
    </p:embeddedFont>
    <p:embeddedFont>
      <p:font typeface="PT Sans Narrow"/>
      <p:regular r:id="rId29"/>
      <p:bold r:id="rId30"/>
    </p:embeddedFont>
    <p:embeddedFont>
      <p:font typeface="Lato"/>
      <p:regular r:id="rId31"/>
      <p:bold r:id="rId32"/>
      <p:italic r:id="rId33"/>
      <p:boldItalic r:id="rId34"/>
    </p:embeddedFont>
    <p:embeddedFont>
      <p:font typeface="Average"/>
      <p:regular r:id="rId35"/>
    </p:embeddedFont>
    <p:embeddedFont>
      <p:font typeface="Proxima Nova Semibold"/>
      <p:regular r:id="rId36"/>
      <p:bold r:id="rId37"/>
      <p:boldItalic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5.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TSansNarrow-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regular.fntdata"/><Relationship Id="rId30" Type="http://schemas.openxmlformats.org/officeDocument/2006/relationships/font" Target="fonts/PTSansNarrow-bold.fntdata"/><Relationship Id="rId11" Type="http://schemas.openxmlformats.org/officeDocument/2006/relationships/slide" Target="slides/slide6.xml"/><Relationship Id="rId33" Type="http://schemas.openxmlformats.org/officeDocument/2006/relationships/font" Target="fonts/Lato-italic.fntdata"/><Relationship Id="rId10" Type="http://schemas.openxmlformats.org/officeDocument/2006/relationships/slide" Target="slides/slide5.xml"/><Relationship Id="rId32" Type="http://schemas.openxmlformats.org/officeDocument/2006/relationships/font" Target="fonts/Lato-bold.fntdata"/><Relationship Id="rId13" Type="http://schemas.openxmlformats.org/officeDocument/2006/relationships/slide" Target="slides/slide8.xml"/><Relationship Id="rId35" Type="http://schemas.openxmlformats.org/officeDocument/2006/relationships/font" Target="fonts/Average-regular.fntdata"/><Relationship Id="rId12" Type="http://schemas.openxmlformats.org/officeDocument/2006/relationships/slide" Target="slides/slide7.xml"/><Relationship Id="rId34" Type="http://schemas.openxmlformats.org/officeDocument/2006/relationships/font" Target="fonts/Lato-boldItalic.fntdata"/><Relationship Id="rId15" Type="http://schemas.openxmlformats.org/officeDocument/2006/relationships/slide" Target="slides/slide10.xml"/><Relationship Id="rId37" Type="http://schemas.openxmlformats.org/officeDocument/2006/relationships/font" Target="fonts/ProximaNovaSemibold-bold.fntdata"/><Relationship Id="rId14" Type="http://schemas.openxmlformats.org/officeDocument/2006/relationships/slide" Target="slides/slide9.xml"/><Relationship Id="rId36" Type="http://schemas.openxmlformats.org/officeDocument/2006/relationships/font" Target="fonts/ProximaNovaSemibold-regular.fntdata"/><Relationship Id="rId17" Type="http://schemas.openxmlformats.org/officeDocument/2006/relationships/slide" Target="slides/slide12.xml"/><Relationship Id="rId39" Type="http://schemas.openxmlformats.org/officeDocument/2006/relationships/font" Target="fonts/OpenSans-regular.fntdata"/><Relationship Id="rId16" Type="http://schemas.openxmlformats.org/officeDocument/2006/relationships/slide" Target="slides/slide11.xml"/><Relationship Id="rId38" Type="http://schemas.openxmlformats.org/officeDocument/2006/relationships/font" Target="fonts/ProximaNovaSemibold-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e15a52e95e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e15a52e95e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e15a52e95e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e15a52e95e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e15a52e95e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e15a52e95e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e12fdc6a8e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e12fdc6a8e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e12fdc6a8e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e12fdc6a8e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e12fdc6a8e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e12fdc6a8e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e12fdc6a8e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3e12fdc6a8e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e12fdc6a8e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e12fdc6a8e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e12fdc6a8e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e12fdc6a8e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e15a52e95e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e15a52e95e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e12fdc6a8e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e12fdc6a8e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e12fdc6a8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e12fdc6a8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e15a52e95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e15a52e95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e15a52e95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e15a52e95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e15a52e95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e15a52e95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e15a52e95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e15a52e95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e15a52e95e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e15a52e95e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e15a52e95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e15a52e95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500">
                <a:solidFill>
                  <a:srgbClr val="EF6C00"/>
                </a:solidFill>
                <a:latin typeface="Arial"/>
                <a:ea typeface="Arial"/>
                <a:cs typeface="Arial"/>
                <a:sym typeface="Arial"/>
              </a:rPr>
              <a:t>Clustering the Cosmos: From Galaxy Formation to the Expansion of the Universe</a:t>
            </a:r>
            <a:endParaRPr sz="2500">
              <a:solidFill>
                <a:srgbClr val="EF6C00"/>
              </a:solidFill>
            </a:endParaRPr>
          </a:p>
        </p:txBody>
      </p:sp>
      <p:sp>
        <p:nvSpPr>
          <p:cNvPr id="67" name="Google Shape;67;p13"/>
          <p:cNvSpPr txBox="1"/>
          <p:nvPr>
            <p:ph idx="1" type="subTitle"/>
          </p:nvPr>
        </p:nvSpPr>
        <p:spPr>
          <a:xfrm>
            <a:off x="2137225" y="2893051"/>
            <a:ext cx="4870500" cy="9291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523"/>
              <a:buNone/>
            </a:pPr>
            <a:r>
              <a:rPr lang="en" sz="1340"/>
              <a:t>Divya Rana</a:t>
            </a:r>
            <a:endParaRPr sz="1340"/>
          </a:p>
          <a:p>
            <a:pPr indent="0" lvl="0" marL="0" rtl="0" algn="ctr">
              <a:lnSpc>
                <a:spcPct val="80000"/>
              </a:lnSpc>
              <a:spcBef>
                <a:spcPts val="0"/>
              </a:spcBef>
              <a:spcAft>
                <a:spcPts val="0"/>
              </a:spcAft>
              <a:buSzPts val="523"/>
              <a:buNone/>
            </a:pPr>
            <a:r>
              <a:rPr lang="en" sz="1340"/>
              <a:t>Postdoctoral Researcher </a:t>
            </a:r>
            <a:endParaRPr sz="1340"/>
          </a:p>
          <a:p>
            <a:pPr indent="0" lvl="0" marL="0" rtl="0" algn="ctr">
              <a:lnSpc>
                <a:spcPct val="80000"/>
              </a:lnSpc>
              <a:spcBef>
                <a:spcPts val="0"/>
              </a:spcBef>
              <a:spcAft>
                <a:spcPts val="0"/>
              </a:spcAft>
              <a:buSzPts val="523"/>
              <a:buNone/>
            </a:pPr>
            <a:r>
              <a:rPr lang="en" sz="1340"/>
              <a:t>Leiden University</a:t>
            </a:r>
            <a:br>
              <a:rPr lang="en" sz="1340"/>
            </a:br>
            <a:endParaRPr sz="1340"/>
          </a:p>
          <a:p>
            <a:pPr indent="0" lvl="0" marL="0" rtl="0" algn="ctr">
              <a:lnSpc>
                <a:spcPct val="80000"/>
              </a:lnSpc>
              <a:spcBef>
                <a:spcPts val="0"/>
              </a:spcBef>
              <a:spcAft>
                <a:spcPts val="0"/>
              </a:spcAft>
              <a:buSzPts val="523"/>
              <a:buNone/>
            </a:pPr>
            <a:r>
              <a:rPr lang="en" sz="1340"/>
              <a:t>NAC 2026</a:t>
            </a:r>
            <a:endParaRPr sz="1340"/>
          </a:p>
        </p:txBody>
      </p:sp>
      <p:pic>
        <p:nvPicPr>
          <p:cNvPr id="68" name="Google Shape;68;p13"/>
          <p:cNvPicPr preferRelativeResize="0"/>
          <p:nvPr/>
        </p:nvPicPr>
        <p:blipFill>
          <a:blip r:embed="rId3">
            <a:alphaModFix/>
          </a:blip>
          <a:stretch>
            <a:fillRect/>
          </a:stretch>
        </p:blipFill>
        <p:spPr>
          <a:xfrm>
            <a:off x="219307" y="101200"/>
            <a:ext cx="904044" cy="900076"/>
          </a:xfrm>
          <a:prstGeom prst="rect">
            <a:avLst/>
          </a:prstGeom>
          <a:noFill/>
          <a:ln>
            <a:noFill/>
          </a:ln>
        </p:spPr>
      </p:pic>
      <p:pic>
        <p:nvPicPr>
          <p:cNvPr id="69" name="Google Shape;69;p13"/>
          <p:cNvPicPr preferRelativeResize="0"/>
          <p:nvPr/>
        </p:nvPicPr>
        <p:blipFill>
          <a:blip r:embed="rId4">
            <a:alphaModFix/>
          </a:blip>
          <a:stretch>
            <a:fillRect/>
          </a:stretch>
        </p:blipFill>
        <p:spPr>
          <a:xfrm>
            <a:off x="8078014" y="34450"/>
            <a:ext cx="925080" cy="929225"/>
          </a:xfrm>
          <a:prstGeom prst="rect">
            <a:avLst/>
          </a:prstGeom>
          <a:noFill/>
          <a:ln>
            <a:noFill/>
          </a:ln>
        </p:spPr>
      </p:pic>
      <p:pic>
        <p:nvPicPr>
          <p:cNvPr id="70" name="Google Shape;70;p13"/>
          <p:cNvPicPr preferRelativeResize="0"/>
          <p:nvPr/>
        </p:nvPicPr>
        <p:blipFill>
          <a:blip r:embed="rId5">
            <a:alphaModFix/>
          </a:blip>
          <a:stretch>
            <a:fillRect/>
          </a:stretch>
        </p:blipFill>
        <p:spPr>
          <a:xfrm>
            <a:off x="5399129" y="191508"/>
            <a:ext cx="2367750" cy="644250"/>
          </a:xfrm>
          <a:prstGeom prst="rect">
            <a:avLst/>
          </a:prstGeom>
          <a:noFill/>
          <a:ln>
            <a:noFill/>
          </a:ln>
        </p:spPr>
      </p:pic>
      <p:pic>
        <p:nvPicPr>
          <p:cNvPr id="71" name="Google Shape;71;p13"/>
          <p:cNvPicPr preferRelativeResize="0"/>
          <p:nvPr/>
        </p:nvPicPr>
        <p:blipFill>
          <a:blip r:embed="rId6">
            <a:alphaModFix/>
          </a:blip>
          <a:stretch>
            <a:fillRect/>
          </a:stretch>
        </p:blipFill>
        <p:spPr>
          <a:xfrm>
            <a:off x="1350383" y="63589"/>
            <a:ext cx="1625533" cy="9000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2"/>
          <p:cNvPicPr preferRelativeResize="0"/>
          <p:nvPr/>
        </p:nvPicPr>
        <p:blipFill>
          <a:blip r:embed="rId3">
            <a:alphaModFix/>
          </a:blip>
          <a:stretch>
            <a:fillRect/>
          </a:stretch>
        </p:blipFill>
        <p:spPr>
          <a:xfrm>
            <a:off x="273600" y="981825"/>
            <a:ext cx="5425026" cy="3751500"/>
          </a:xfrm>
          <a:prstGeom prst="rect">
            <a:avLst/>
          </a:prstGeom>
          <a:noFill/>
          <a:ln>
            <a:noFill/>
          </a:ln>
          <a:effectLst>
            <a:outerShdw blurRad="57150" rotWithShape="0" algn="bl" dir="5400000" dist="19050">
              <a:srgbClr val="000000">
                <a:alpha val="50000"/>
              </a:srgbClr>
            </a:outerShdw>
          </a:effectLst>
        </p:spPr>
      </p:pic>
      <p:sp>
        <p:nvSpPr>
          <p:cNvPr id="180" name="Google Shape;180;p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Angular cross-correlations to obtain redshifts</a:t>
            </a:r>
            <a:endParaRPr sz="2700"/>
          </a:p>
        </p:txBody>
      </p:sp>
      <p:sp>
        <p:nvSpPr>
          <p:cNvPr id="181" name="Google Shape;181;p22"/>
          <p:cNvSpPr txBox="1"/>
          <p:nvPr>
            <p:ph idx="4294967295" type="body"/>
          </p:nvPr>
        </p:nvSpPr>
        <p:spPr>
          <a:xfrm>
            <a:off x="5606350" y="1266325"/>
            <a:ext cx="3619500" cy="3302700"/>
          </a:xfrm>
          <a:prstGeom prst="rect">
            <a:avLst/>
          </a:prstGeom>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Clr>
                <a:srgbClr val="000000"/>
              </a:buClr>
              <a:buSzPts val="1400"/>
              <a:buChar char="●"/>
            </a:pPr>
            <a:r>
              <a:rPr lang="en" sz="1400">
                <a:solidFill>
                  <a:srgbClr val="000000"/>
                </a:solidFill>
              </a:rPr>
              <a:t>Nearly 5000 BBH mergers, divided into 6 bins in </a:t>
            </a:r>
            <a:r>
              <a:rPr i="1" lang="en" sz="1400">
                <a:solidFill>
                  <a:srgbClr val="000000"/>
                </a:solidFill>
              </a:rPr>
              <a:t>inferred</a:t>
            </a:r>
            <a:r>
              <a:rPr lang="en" sz="1400">
                <a:solidFill>
                  <a:srgbClr val="000000"/>
                </a:solidFill>
              </a:rPr>
              <a:t> luminosity distance</a:t>
            </a:r>
            <a:endParaRPr sz="1400">
              <a:solidFill>
                <a:srgbClr val="000000"/>
              </a:solidFill>
            </a:endParaRPr>
          </a:p>
          <a:p>
            <a:pPr indent="-317500" lvl="0" marL="457200" rtl="0" algn="l">
              <a:lnSpc>
                <a:spcPct val="115000"/>
              </a:lnSpc>
              <a:spcBef>
                <a:spcPts val="0"/>
              </a:spcBef>
              <a:spcAft>
                <a:spcPts val="0"/>
              </a:spcAft>
              <a:buClr>
                <a:srgbClr val="000000"/>
              </a:buClr>
              <a:buSzPts val="1400"/>
              <a:buChar char="●"/>
            </a:pPr>
            <a:r>
              <a:rPr lang="en" sz="1400">
                <a:solidFill>
                  <a:srgbClr val="000000"/>
                </a:solidFill>
              </a:rPr>
              <a:t>Mock galaxies divided in 20 bins according to their redshift</a:t>
            </a:r>
            <a:endParaRPr sz="1400">
              <a:solidFill>
                <a:srgbClr val="000000"/>
              </a:solidFill>
            </a:endParaRPr>
          </a:p>
          <a:p>
            <a:pPr indent="-317500" lvl="0" marL="457200" rtl="0" algn="l">
              <a:lnSpc>
                <a:spcPct val="115000"/>
              </a:lnSpc>
              <a:spcBef>
                <a:spcPts val="0"/>
              </a:spcBef>
              <a:spcAft>
                <a:spcPts val="0"/>
              </a:spcAft>
              <a:buClr>
                <a:srgbClr val="000000"/>
              </a:buClr>
              <a:buSzPts val="1400"/>
              <a:buChar char="●"/>
            </a:pPr>
            <a:r>
              <a:rPr b="1" lang="en" sz="1400">
                <a:solidFill>
                  <a:srgbClr val="000000"/>
                </a:solidFill>
              </a:rPr>
              <a:t>Angular cross-correlation function peaks at the correct redshift of the sources</a:t>
            </a:r>
            <a:endParaRPr b="1" sz="1400">
              <a:solidFill>
                <a:srgbClr val="000000"/>
              </a:solidFill>
            </a:endParaRPr>
          </a:p>
        </p:txBody>
      </p:sp>
      <p:sp>
        <p:nvSpPr>
          <p:cNvPr id="182" name="Google Shape;182;p22"/>
          <p:cNvSpPr txBox="1"/>
          <p:nvPr/>
        </p:nvSpPr>
        <p:spPr>
          <a:xfrm>
            <a:off x="227200" y="4638325"/>
            <a:ext cx="6011400" cy="21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Dashed lines: true average redshift of the sources in each d</a:t>
            </a:r>
            <a:r>
              <a:rPr baseline="-25000" lang="en">
                <a:latin typeface="Open Sans"/>
                <a:ea typeface="Open Sans"/>
                <a:cs typeface="Open Sans"/>
                <a:sym typeface="Open Sans"/>
              </a:rPr>
              <a:t>L</a:t>
            </a:r>
            <a:r>
              <a:rPr lang="en">
                <a:latin typeface="Open Sans"/>
                <a:ea typeface="Open Sans"/>
                <a:cs typeface="Open Sans"/>
                <a:sym typeface="Open Sans"/>
              </a:rPr>
              <a:t> bin</a:t>
            </a:r>
            <a:endParaRPr>
              <a:latin typeface="Open Sans"/>
              <a:ea typeface="Open Sans"/>
              <a:cs typeface="Open Sans"/>
              <a:sym typeface="Open Sans"/>
            </a:endParaRPr>
          </a:p>
        </p:txBody>
      </p:sp>
      <p:sp>
        <p:nvSpPr>
          <p:cNvPr id="183" name="Google Shape;183;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4" name="Google Shape;184;p22"/>
          <p:cNvSpPr txBox="1"/>
          <p:nvPr/>
        </p:nvSpPr>
        <p:spPr>
          <a:xfrm>
            <a:off x="6332375" y="4263125"/>
            <a:ext cx="2442600" cy="1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C3AA9"/>
                </a:solidFill>
                <a:latin typeface="Proxima Nova"/>
                <a:ea typeface="Proxima Nova"/>
                <a:cs typeface="Proxima Nova"/>
                <a:sym typeface="Proxima Nova"/>
              </a:rPr>
              <a:t>Bera, </a:t>
            </a:r>
            <a:r>
              <a:rPr b="1" lang="en" sz="1200">
                <a:solidFill>
                  <a:srgbClr val="1C3AA9"/>
                </a:solidFill>
                <a:latin typeface="Proxima Nova"/>
                <a:ea typeface="Proxima Nova"/>
                <a:cs typeface="Proxima Nova"/>
                <a:sym typeface="Proxima Nova"/>
              </a:rPr>
              <a:t>Rana</a:t>
            </a:r>
            <a:r>
              <a:rPr lang="en" sz="1200">
                <a:solidFill>
                  <a:srgbClr val="1C3AA9"/>
                </a:solidFill>
                <a:latin typeface="Proxima Nova"/>
                <a:ea typeface="Proxima Nova"/>
                <a:cs typeface="Proxima Nova"/>
                <a:sym typeface="Proxima Nova"/>
              </a:rPr>
              <a:t>, More, Bose 2020</a:t>
            </a:r>
            <a:endParaRPr sz="1200">
              <a:solidFill>
                <a:srgbClr val="1C3AA9"/>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PT Sans Narrow"/>
                <a:ea typeface="PT Sans Narrow"/>
                <a:cs typeface="PT Sans Narrow"/>
                <a:sym typeface="PT Sans Narrow"/>
              </a:rPr>
              <a:t>Hubble diagram</a:t>
            </a:r>
            <a:endParaRPr b="1">
              <a:latin typeface="PT Sans Narrow"/>
              <a:ea typeface="PT Sans Narrow"/>
              <a:cs typeface="PT Sans Narrow"/>
              <a:sym typeface="PT Sans Narrow"/>
            </a:endParaRPr>
          </a:p>
        </p:txBody>
      </p:sp>
      <p:sp>
        <p:nvSpPr>
          <p:cNvPr id="190" name="Google Shape;190;p23"/>
          <p:cNvSpPr txBox="1"/>
          <p:nvPr>
            <p:ph idx="4294967295" type="body"/>
          </p:nvPr>
        </p:nvSpPr>
        <p:spPr>
          <a:xfrm>
            <a:off x="311700" y="4302475"/>
            <a:ext cx="8832300" cy="557400"/>
          </a:xfrm>
          <a:prstGeom prst="rect">
            <a:avLst/>
          </a:prstGeom>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Char char="●"/>
            </a:pPr>
            <a:r>
              <a:rPr b="1" lang="en" sz="1400"/>
              <a:t>Even with Incomplete galaxy catalogs, the Hubble constant can be accurately recovered.</a:t>
            </a:r>
            <a:endParaRPr b="1" sz="1400"/>
          </a:p>
        </p:txBody>
      </p:sp>
      <p:pic>
        <p:nvPicPr>
          <p:cNvPr id="191" name="Google Shape;191;p23"/>
          <p:cNvPicPr preferRelativeResize="0"/>
          <p:nvPr/>
        </p:nvPicPr>
        <p:blipFill>
          <a:blip r:embed="rId3">
            <a:alphaModFix/>
          </a:blip>
          <a:stretch>
            <a:fillRect/>
          </a:stretch>
        </p:blipFill>
        <p:spPr>
          <a:xfrm>
            <a:off x="1665100" y="1309600"/>
            <a:ext cx="3012549" cy="2818026"/>
          </a:xfrm>
          <a:prstGeom prst="rect">
            <a:avLst/>
          </a:prstGeom>
          <a:noFill/>
          <a:ln>
            <a:noFill/>
          </a:ln>
          <a:effectLst>
            <a:outerShdw blurRad="57150" rotWithShape="0" algn="bl" dir="5400000" dist="19050">
              <a:srgbClr val="000000">
                <a:alpha val="50000"/>
              </a:srgbClr>
            </a:outerShdw>
          </a:effectLst>
        </p:spPr>
      </p:pic>
      <p:pic>
        <p:nvPicPr>
          <p:cNvPr id="192" name="Google Shape;192;p23"/>
          <p:cNvPicPr preferRelativeResize="0"/>
          <p:nvPr/>
        </p:nvPicPr>
        <p:blipFill>
          <a:blip r:embed="rId4">
            <a:alphaModFix/>
          </a:blip>
          <a:stretch>
            <a:fillRect/>
          </a:stretch>
        </p:blipFill>
        <p:spPr>
          <a:xfrm>
            <a:off x="4710915" y="1309600"/>
            <a:ext cx="2858786" cy="2818024"/>
          </a:xfrm>
          <a:prstGeom prst="rect">
            <a:avLst/>
          </a:prstGeom>
          <a:noFill/>
          <a:ln>
            <a:noFill/>
          </a:ln>
          <a:effectLst>
            <a:outerShdw blurRad="57150" rotWithShape="0" algn="bl" dir="5400000" dist="19050">
              <a:srgbClr val="000000">
                <a:alpha val="50000"/>
              </a:srgbClr>
            </a:outerShdw>
          </a:effectLst>
        </p:spPr>
      </p:pic>
      <p:sp>
        <p:nvSpPr>
          <p:cNvPr id="193" name="Google Shape;193;p23"/>
          <p:cNvSpPr txBox="1"/>
          <p:nvPr/>
        </p:nvSpPr>
        <p:spPr>
          <a:xfrm>
            <a:off x="7583325" y="1429575"/>
            <a:ext cx="1416600" cy="107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Black solid line: the true value of H</a:t>
            </a:r>
            <a:r>
              <a:rPr baseline="-25000" lang="en">
                <a:latin typeface="Open Sans"/>
                <a:ea typeface="Open Sans"/>
                <a:cs typeface="Open Sans"/>
                <a:sym typeface="Open Sans"/>
              </a:rPr>
              <a:t>0</a:t>
            </a:r>
            <a:r>
              <a:rPr lang="en">
                <a:latin typeface="Open Sans"/>
                <a:ea typeface="Open Sans"/>
                <a:cs typeface="Open Sans"/>
                <a:sym typeface="Open Sans"/>
              </a:rPr>
              <a:t> in the simulation</a:t>
            </a:r>
            <a:endParaRPr baseline="-25000">
              <a:latin typeface="Open Sans"/>
              <a:ea typeface="Open Sans"/>
              <a:cs typeface="Open Sans"/>
              <a:sym typeface="Open Sans"/>
            </a:endParaRPr>
          </a:p>
        </p:txBody>
      </p:sp>
      <p:sp>
        <p:nvSpPr>
          <p:cNvPr id="194" name="Google Shape;194;p23"/>
          <p:cNvSpPr txBox="1"/>
          <p:nvPr/>
        </p:nvSpPr>
        <p:spPr>
          <a:xfrm>
            <a:off x="7583325" y="2572575"/>
            <a:ext cx="1416600" cy="107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Dashed lines: 90 percent credible interval P(H</a:t>
            </a:r>
            <a:r>
              <a:rPr baseline="-25000" lang="en">
                <a:latin typeface="Open Sans"/>
                <a:ea typeface="Open Sans"/>
                <a:cs typeface="Open Sans"/>
                <a:sym typeface="Open Sans"/>
              </a:rPr>
              <a:t>0</a:t>
            </a:r>
            <a:r>
              <a:rPr lang="en">
                <a:latin typeface="Open Sans"/>
                <a:ea typeface="Open Sans"/>
                <a:cs typeface="Open Sans"/>
                <a:sym typeface="Open Sans"/>
              </a:rPr>
              <a:t>|D)</a:t>
            </a:r>
            <a:endParaRPr baseline="-25000">
              <a:latin typeface="Open Sans"/>
              <a:ea typeface="Open Sans"/>
              <a:cs typeface="Open Sans"/>
              <a:sym typeface="Open Sans"/>
            </a:endParaRPr>
          </a:p>
        </p:txBody>
      </p:sp>
      <p:sp>
        <p:nvSpPr>
          <p:cNvPr id="195" name="Google Shape;195;p23"/>
          <p:cNvSpPr txBox="1"/>
          <p:nvPr/>
        </p:nvSpPr>
        <p:spPr>
          <a:xfrm>
            <a:off x="0" y="1658175"/>
            <a:ext cx="1665300" cy="107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Open Sans"/>
                <a:ea typeface="Open Sans"/>
                <a:cs typeface="Open Sans"/>
                <a:sym typeface="Open Sans"/>
              </a:rPr>
              <a:t>Red points: d</a:t>
            </a:r>
            <a:r>
              <a:rPr baseline="-25000" lang="en" sz="1200">
                <a:latin typeface="Open Sans"/>
                <a:ea typeface="Open Sans"/>
                <a:cs typeface="Open Sans"/>
                <a:sym typeface="Open Sans"/>
              </a:rPr>
              <a:t>L</a:t>
            </a:r>
            <a:r>
              <a:rPr lang="en" sz="1200">
                <a:latin typeface="Open Sans"/>
                <a:ea typeface="Open Sans"/>
                <a:cs typeface="Open Sans"/>
                <a:sym typeface="Open Sans"/>
              </a:rPr>
              <a:t> inferred from BBH merger waveforms, redshift from cross-correlations</a:t>
            </a:r>
            <a:endParaRPr sz="1200">
              <a:latin typeface="Open Sans"/>
              <a:ea typeface="Open Sans"/>
              <a:cs typeface="Open Sans"/>
              <a:sym typeface="Open Sans"/>
            </a:endParaRPr>
          </a:p>
        </p:txBody>
      </p:sp>
      <p:sp>
        <p:nvSpPr>
          <p:cNvPr id="196" name="Google Shape;196;p23"/>
          <p:cNvSpPr txBox="1"/>
          <p:nvPr/>
        </p:nvSpPr>
        <p:spPr>
          <a:xfrm>
            <a:off x="5144900" y="907325"/>
            <a:ext cx="3012600" cy="3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High precision with ~5000 sources</a:t>
            </a:r>
            <a:endParaRPr>
              <a:latin typeface="Open Sans"/>
              <a:ea typeface="Open Sans"/>
              <a:cs typeface="Open Sans"/>
              <a:sym typeface="Open Sans"/>
            </a:endParaRPr>
          </a:p>
        </p:txBody>
      </p:sp>
      <p:sp>
        <p:nvSpPr>
          <p:cNvPr id="197" name="Google Shape;19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8" name="Google Shape;198;p23"/>
          <p:cNvSpPr txBox="1"/>
          <p:nvPr/>
        </p:nvSpPr>
        <p:spPr>
          <a:xfrm>
            <a:off x="6599375" y="4796525"/>
            <a:ext cx="2175600" cy="1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C3AA9"/>
                </a:solidFill>
                <a:latin typeface="Proxima Nova"/>
                <a:ea typeface="Proxima Nova"/>
                <a:cs typeface="Proxima Nova"/>
                <a:sym typeface="Proxima Nova"/>
              </a:rPr>
              <a:t>Bera, </a:t>
            </a:r>
            <a:r>
              <a:rPr b="1" lang="en" sz="1200">
                <a:solidFill>
                  <a:srgbClr val="1C3AA9"/>
                </a:solidFill>
                <a:latin typeface="Proxima Nova"/>
                <a:ea typeface="Proxima Nova"/>
                <a:cs typeface="Proxima Nova"/>
                <a:sym typeface="Proxima Nova"/>
              </a:rPr>
              <a:t>Rana</a:t>
            </a:r>
            <a:r>
              <a:rPr lang="en" sz="1200">
                <a:solidFill>
                  <a:srgbClr val="1C3AA9"/>
                </a:solidFill>
                <a:latin typeface="Proxima Nova"/>
                <a:ea typeface="Proxima Nova"/>
                <a:cs typeface="Proxima Nova"/>
                <a:sym typeface="Proxima Nova"/>
              </a:rPr>
              <a:t>, More, Bose 2020</a:t>
            </a:r>
            <a:endParaRPr sz="1200">
              <a:solidFill>
                <a:srgbClr val="1C3AA9"/>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4"/>
          <p:cNvPicPr preferRelativeResize="0"/>
          <p:nvPr/>
        </p:nvPicPr>
        <p:blipFill>
          <a:blip r:embed="rId3">
            <a:alphaModFix/>
          </a:blip>
          <a:stretch>
            <a:fillRect/>
          </a:stretch>
        </p:blipFill>
        <p:spPr>
          <a:xfrm>
            <a:off x="704088" y="1164336"/>
            <a:ext cx="3802216" cy="3706301"/>
          </a:xfrm>
          <a:prstGeom prst="rect">
            <a:avLst/>
          </a:prstGeom>
          <a:noFill/>
          <a:ln>
            <a:noFill/>
          </a:ln>
          <a:effectLst>
            <a:outerShdw blurRad="57150" rotWithShape="0" algn="bl" dir="5400000" dist="19050">
              <a:srgbClr val="000000">
                <a:alpha val="50000"/>
              </a:srgbClr>
            </a:outerShdw>
          </a:effectLst>
        </p:spPr>
      </p:pic>
      <p:pic>
        <p:nvPicPr>
          <p:cNvPr id="204" name="Google Shape;204;p24"/>
          <p:cNvPicPr preferRelativeResize="0"/>
          <p:nvPr/>
        </p:nvPicPr>
        <p:blipFill>
          <a:blip r:embed="rId4">
            <a:alphaModFix/>
          </a:blip>
          <a:stretch>
            <a:fillRect/>
          </a:stretch>
        </p:blipFill>
        <p:spPr>
          <a:xfrm>
            <a:off x="4664295" y="1011936"/>
            <a:ext cx="4077368" cy="3803905"/>
          </a:xfrm>
          <a:prstGeom prst="rect">
            <a:avLst/>
          </a:prstGeom>
          <a:noFill/>
          <a:ln>
            <a:noFill/>
          </a:ln>
          <a:effectLst>
            <a:outerShdw blurRad="57150" rotWithShape="0" algn="bl" dir="5400000" dist="19050">
              <a:srgbClr val="000000">
                <a:alpha val="50000"/>
              </a:srgbClr>
            </a:outerShdw>
          </a:effectLst>
        </p:spPr>
      </p:pic>
      <p:sp>
        <p:nvSpPr>
          <p:cNvPr id="205" name="Google Shape;20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6" name="Google Shape;206;p2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PT Sans Narrow"/>
                <a:ea typeface="PT Sans Narrow"/>
                <a:cs typeface="PT Sans Narrow"/>
                <a:sym typeface="PT Sans Narrow"/>
              </a:rPr>
              <a:t>More realistic scenario: 50  GW events</a:t>
            </a:r>
            <a:endParaRPr b="1">
              <a:latin typeface="PT Sans Narrow"/>
              <a:ea typeface="PT Sans Narrow"/>
              <a:cs typeface="PT Sans Narrow"/>
              <a:sym typeface="PT Sans Narrow"/>
            </a:endParaRPr>
          </a:p>
        </p:txBody>
      </p:sp>
      <p:sp>
        <p:nvSpPr>
          <p:cNvPr id="207" name="Google Shape;207;p24"/>
          <p:cNvSpPr txBox="1"/>
          <p:nvPr/>
        </p:nvSpPr>
        <p:spPr>
          <a:xfrm>
            <a:off x="6190550" y="4796525"/>
            <a:ext cx="2584500" cy="1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C3AA9"/>
                </a:solidFill>
                <a:latin typeface="Open Sans"/>
                <a:ea typeface="Open Sans"/>
                <a:cs typeface="Open Sans"/>
                <a:sym typeface="Open Sans"/>
              </a:rPr>
              <a:t>Bera, </a:t>
            </a:r>
            <a:r>
              <a:rPr b="1" lang="en" sz="1200">
                <a:solidFill>
                  <a:srgbClr val="1C3AA9"/>
                </a:solidFill>
                <a:latin typeface="Open Sans"/>
                <a:ea typeface="Open Sans"/>
                <a:cs typeface="Open Sans"/>
                <a:sym typeface="Open Sans"/>
              </a:rPr>
              <a:t>Rana</a:t>
            </a:r>
            <a:r>
              <a:rPr lang="en" sz="1200">
                <a:solidFill>
                  <a:srgbClr val="1C3AA9"/>
                </a:solidFill>
                <a:latin typeface="Open Sans"/>
                <a:ea typeface="Open Sans"/>
                <a:cs typeface="Open Sans"/>
                <a:sym typeface="Open Sans"/>
              </a:rPr>
              <a:t>, More, Bose 2020</a:t>
            </a:r>
            <a:endParaRPr sz="1200">
              <a:solidFill>
                <a:srgbClr val="1C3AA9"/>
              </a:solidFill>
              <a:latin typeface="Open Sans"/>
              <a:ea typeface="Open Sans"/>
              <a:cs typeface="Open Sans"/>
              <a:sym typeface="Open Sans"/>
            </a:endParaRPr>
          </a:p>
        </p:txBody>
      </p:sp>
      <p:sp>
        <p:nvSpPr>
          <p:cNvPr id="208" name="Google Shape;208;p24"/>
          <p:cNvSpPr/>
          <p:nvPr/>
        </p:nvSpPr>
        <p:spPr>
          <a:xfrm>
            <a:off x="808800" y="1048200"/>
            <a:ext cx="3606000" cy="5376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300">
                <a:latin typeface="Proxima Nova"/>
                <a:ea typeface="Proxima Nova"/>
                <a:cs typeface="Proxima Nova"/>
                <a:sym typeface="Proxima Nova"/>
              </a:rPr>
              <a:t>Comparison with the state of the art method - </a:t>
            </a:r>
            <a:r>
              <a:rPr b="1" lang="en" sz="1300" u="sng">
                <a:latin typeface="Proxima Nova"/>
                <a:ea typeface="Proxima Nova"/>
                <a:cs typeface="Proxima Nova"/>
                <a:sym typeface="Proxima Nova"/>
              </a:rPr>
              <a:t>gwcosmo</a:t>
            </a:r>
            <a:r>
              <a:rPr lang="en" sz="1300">
                <a:latin typeface="Proxima Nova"/>
                <a:ea typeface="Proxima Nova"/>
                <a:cs typeface="Proxima Nova"/>
                <a:sym typeface="Proxima Nova"/>
              </a:rPr>
              <a:t> code (</a:t>
            </a:r>
            <a:r>
              <a:rPr lang="en" sz="1300">
                <a:solidFill>
                  <a:srgbClr val="1C3AA9"/>
                </a:solidFill>
                <a:latin typeface="Proxima Nova"/>
                <a:ea typeface="Proxima Nova"/>
                <a:cs typeface="Proxima Nova"/>
                <a:sym typeface="Proxima Nova"/>
              </a:rPr>
              <a:t>Gray et al. 2019</a:t>
            </a:r>
            <a:r>
              <a:rPr lang="en" sz="1300">
                <a:latin typeface="Proxima Nova"/>
                <a:ea typeface="Proxima Nova"/>
                <a:cs typeface="Proxima Nova"/>
                <a:sym typeface="Proxima Nova"/>
              </a:rPr>
              <a:t>)</a:t>
            </a:r>
            <a:endParaRPr sz="1300">
              <a:latin typeface="Proxima Nova"/>
              <a:ea typeface="Proxima Nova"/>
              <a:cs typeface="Proxima Nova"/>
              <a:sym typeface="Proxima Nova"/>
            </a:endParaRPr>
          </a:p>
        </p:txBody>
      </p:sp>
      <p:pic>
        <p:nvPicPr>
          <p:cNvPr id="209" name="Google Shape;209;p24"/>
          <p:cNvPicPr preferRelativeResize="0"/>
          <p:nvPr/>
        </p:nvPicPr>
        <p:blipFill/>
        <p:spPr>
          <a:xfrm>
            <a:off x="781050" y="1613575"/>
            <a:ext cx="3451571" cy="3451571"/>
          </a:xfrm>
          <a:prstGeom prst="rect">
            <a:avLst/>
          </a:prstGeom>
          <a:noFill/>
          <a:ln>
            <a:noFill/>
          </a:ln>
          <a:effectLst>
            <a:outerShdw blurRad="200025" rotWithShape="0" algn="bl" dir="5400000" dist="15240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par>
                                <p:cTn fill="hold" nodeType="with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3" name="Shape 213"/>
        <p:cNvGrpSpPr/>
        <p:nvPr/>
      </p:nvGrpSpPr>
      <p:grpSpPr>
        <a:xfrm>
          <a:off x="0" y="0"/>
          <a:ext cx="0" cy="0"/>
          <a:chOff x="0" y="0"/>
          <a:chExt cx="0" cy="0"/>
        </a:xfrm>
      </p:grpSpPr>
      <p:sp>
        <p:nvSpPr>
          <p:cNvPr id="214" name="Google Shape;214;p2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PT Sans Narrow"/>
                <a:ea typeface="PT Sans Narrow"/>
                <a:cs typeface="PT Sans Narrow"/>
                <a:sym typeface="PT Sans Narrow"/>
              </a:rPr>
              <a:t>Probing the Matter Distribution</a:t>
            </a:r>
            <a:endParaRPr b="1">
              <a:latin typeface="PT Sans Narrow"/>
              <a:ea typeface="PT Sans Narrow"/>
              <a:cs typeface="PT Sans Narrow"/>
              <a:sym typeface="PT Sans Narrow"/>
            </a:endParaRPr>
          </a:p>
        </p:txBody>
      </p:sp>
      <p:pic>
        <p:nvPicPr>
          <p:cNvPr id="215" name="Google Shape;215;p25"/>
          <p:cNvPicPr preferRelativeResize="0"/>
          <p:nvPr/>
        </p:nvPicPr>
        <p:blipFill>
          <a:blip r:embed="rId3">
            <a:alphaModFix/>
          </a:blip>
          <a:stretch>
            <a:fillRect/>
          </a:stretch>
        </p:blipFill>
        <p:spPr>
          <a:xfrm>
            <a:off x="457200" y="1130150"/>
            <a:ext cx="3870239" cy="3312675"/>
          </a:xfrm>
          <a:prstGeom prst="rect">
            <a:avLst/>
          </a:prstGeom>
          <a:noFill/>
          <a:ln>
            <a:noFill/>
          </a:ln>
        </p:spPr>
      </p:pic>
      <p:sp>
        <p:nvSpPr>
          <p:cNvPr id="216" name="Google Shape;216;p25"/>
          <p:cNvSpPr txBox="1"/>
          <p:nvPr/>
        </p:nvSpPr>
        <p:spPr>
          <a:xfrm>
            <a:off x="457200" y="4488633"/>
            <a:ext cx="3897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C3AA9"/>
                </a:solidFill>
                <a:latin typeface="Proxima Nova"/>
                <a:ea typeface="Proxima Nova"/>
                <a:cs typeface="Proxima Nova"/>
                <a:sym typeface="Proxima Nova"/>
              </a:rPr>
              <a:t>Orange represents the Foreground Galaxies and Yellow ones are the images of Background Galaxies</a:t>
            </a:r>
            <a:endParaRPr sz="1200">
              <a:solidFill>
                <a:srgbClr val="1C3AA9"/>
              </a:solidFill>
              <a:latin typeface="Proxima Nova"/>
              <a:ea typeface="Proxima Nova"/>
              <a:cs typeface="Proxima Nova"/>
              <a:sym typeface="Proxima Nova"/>
            </a:endParaRPr>
          </a:p>
        </p:txBody>
      </p:sp>
      <p:sp>
        <p:nvSpPr>
          <p:cNvPr id="217" name="Google Shape;217;p25"/>
          <p:cNvSpPr txBox="1"/>
          <p:nvPr>
            <p:ph idx="4294967295" type="body"/>
          </p:nvPr>
        </p:nvSpPr>
        <p:spPr>
          <a:xfrm>
            <a:off x="4601700" y="1273050"/>
            <a:ext cx="4455300" cy="36864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chemeClr val="accent1"/>
              </a:buClr>
              <a:buSzPts val="1600"/>
              <a:buFont typeface="Proxima Nova"/>
              <a:buChar char="●"/>
            </a:pPr>
            <a:r>
              <a:rPr lang="en" sz="1600">
                <a:solidFill>
                  <a:srgbClr val="FF5722"/>
                </a:solidFill>
                <a:latin typeface="Proxima Nova"/>
                <a:ea typeface="Proxima Nova"/>
                <a:cs typeface="Proxima Nova"/>
                <a:sym typeface="Proxima Nova"/>
              </a:rPr>
              <a:t>Study of correlated distortions in the galaxy images due to the presence of foreground matter :</a:t>
            </a:r>
            <a:r>
              <a:rPr lang="en" sz="1600">
                <a:solidFill>
                  <a:schemeClr val="accent1"/>
                </a:solidFill>
                <a:latin typeface="Proxima Nova"/>
                <a:ea typeface="Proxima Nova"/>
                <a:cs typeface="Proxima Nova"/>
                <a:sym typeface="Proxima Nova"/>
              </a:rPr>
              <a:t> </a:t>
            </a:r>
            <a:r>
              <a:rPr lang="en" sz="1600">
                <a:solidFill>
                  <a:srgbClr val="1C3AA9"/>
                </a:solidFill>
                <a:latin typeface="Proxima Nova"/>
                <a:ea typeface="Proxima Nova"/>
                <a:cs typeface="Proxima Nova"/>
                <a:sym typeface="Proxima Nova"/>
              </a:rPr>
              <a:t>Cosmic Shear (Yellow x Yellow).</a:t>
            </a:r>
            <a:endParaRPr sz="1600">
              <a:solidFill>
                <a:srgbClr val="1C3AA9"/>
              </a:solidFill>
              <a:latin typeface="Proxima Nova"/>
              <a:ea typeface="Proxima Nova"/>
              <a:cs typeface="Proxima Nova"/>
              <a:sym typeface="Proxima Nova"/>
            </a:endParaRPr>
          </a:p>
          <a:p>
            <a:pPr indent="0" lvl="0" marL="914400" rtl="0" algn="l">
              <a:lnSpc>
                <a:spcPct val="100000"/>
              </a:lnSpc>
              <a:spcBef>
                <a:spcPts val="0"/>
              </a:spcBef>
              <a:spcAft>
                <a:spcPts val="0"/>
              </a:spcAft>
              <a:buNone/>
            </a:pPr>
            <a:r>
              <a:t/>
            </a:r>
            <a:endParaRPr sz="1600">
              <a:solidFill>
                <a:schemeClr val="accent1"/>
              </a:solidFill>
              <a:latin typeface="Proxima Nova"/>
              <a:ea typeface="Proxima Nova"/>
              <a:cs typeface="Proxima Nova"/>
              <a:sym typeface="Proxima Nova"/>
            </a:endParaRPr>
          </a:p>
          <a:p>
            <a:pPr indent="-330200" lvl="0" marL="457200" rtl="0" algn="l">
              <a:lnSpc>
                <a:spcPct val="100000"/>
              </a:lnSpc>
              <a:spcBef>
                <a:spcPts val="0"/>
              </a:spcBef>
              <a:spcAft>
                <a:spcPts val="0"/>
              </a:spcAft>
              <a:buClr>
                <a:schemeClr val="accent1"/>
              </a:buClr>
              <a:buSzPts val="1600"/>
              <a:buFont typeface="Proxima Nova"/>
              <a:buChar char="●"/>
            </a:pPr>
            <a:r>
              <a:rPr lang="en" sz="1600">
                <a:solidFill>
                  <a:srgbClr val="FF5722"/>
                </a:solidFill>
                <a:latin typeface="Proxima Nova"/>
                <a:ea typeface="Proxima Nova"/>
                <a:cs typeface="Proxima Nova"/>
                <a:sym typeface="Proxima Nova"/>
              </a:rPr>
              <a:t>Study coherent image distortion by the matter distributions around the galaxies : </a:t>
            </a:r>
            <a:r>
              <a:rPr lang="en" sz="1600">
                <a:solidFill>
                  <a:schemeClr val="accent1"/>
                </a:solidFill>
                <a:latin typeface="Proxima Nova"/>
                <a:ea typeface="Proxima Nova"/>
                <a:cs typeface="Proxima Nova"/>
                <a:sym typeface="Proxima Nova"/>
              </a:rPr>
              <a:t> </a:t>
            </a:r>
            <a:r>
              <a:rPr lang="en" sz="1600">
                <a:solidFill>
                  <a:srgbClr val="1C3AA9"/>
                </a:solidFill>
                <a:latin typeface="Proxima Nova"/>
                <a:ea typeface="Proxima Nova"/>
                <a:cs typeface="Proxima Nova"/>
                <a:sym typeface="Proxima Nova"/>
              </a:rPr>
              <a:t>Galaxy - Galaxy lensing. (Yellow x Orange).</a:t>
            </a:r>
            <a:endParaRPr sz="1600">
              <a:solidFill>
                <a:srgbClr val="1C3AA9"/>
              </a:solidFill>
              <a:latin typeface="Proxima Nova"/>
              <a:ea typeface="Proxima Nova"/>
              <a:cs typeface="Proxima Nova"/>
              <a:sym typeface="Proxima Nova"/>
            </a:endParaRPr>
          </a:p>
          <a:p>
            <a:pPr indent="0" lvl="0" marL="914400" rtl="0" algn="l">
              <a:lnSpc>
                <a:spcPct val="100000"/>
              </a:lnSpc>
              <a:spcBef>
                <a:spcPts val="0"/>
              </a:spcBef>
              <a:spcAft>
                <a:spcPts val="0"/>
              </a:spcAft>
              <a:buNone/>
            </a:pPr>
            <a:r>
              <a:t/>
            </a:r>
            <a:endParaRPr sz="1600">
              <a:solidFill>
                <a:schemeClr val="accent1"/>
              </a:solidFill>
              <a:latin typeface="Proxima Nova"/>
              <a:ea typeface="Proxima Nova"/>
              <a:cs typeface="Proxima Nova"/>
              <a:sym typeface="Proxima Nova"/>
            </a:endParaRPr>
          </a:p>
          <a:p>
            <a:pPr indent="-330200" lvl="0" marL="457200" rtl="0" algn="l">
              <a:lnSpc>
                <a:spcPct val="100000"/>
              </a:lnSpc>
              <a:spcBef>
                <a:spcPts val="0"/>
              </a:spcBef>
              <a:spcAft>
                <a:spcPts val="0"/>
              </a:spcAft>
              <a:buClr>
                <a:schemeClr val="accent1"/>
              </a:buClr>
              <a:buSzPts val="1600"/>
              <a:buFont typeface="Proxima Nova"/>
              <a:buChar char="●"/>
            </a:pPr>
            <a:r>
              <a:rPr lang="en" sz="1600">
                <a:solidFill>
                  <a:schemeClr val="accent1"/>
                </a:solidFill>
                <a:latin typeface="Proxima Nova"/>
                <a:ea typeface="Proxima Nova"/>
                <a:cs typeface="Proxima Nova"/>
                <a:sym typeface="Proxima Nova"/>
              </a:rPr>
              <a:t> </a:t>
            </a:r>
            <a:r>
              <a:rPr lang="en" sz="1600">
                <a:solidFill>
                  <a:srgbClr val="FF5722"/>
                </a:solidFill>
                <a:latin typeface="Proxima Nova"/>
                <a:ea typeface="Proxima Nova"/>
                <a:cs typeface="Proxima Nova"/>
                <a:sym typeface="Proxima Nova"/>
              </a:rPr>
              <a:t>Matter imprints a pattern on the distribution of  galaxies : </a:t>
            </a:r>
            <a:r>
              <a:rPr lang="en" sz="1600">
                <a:solidFill>
                  <a:schemeClr val="accent1"/>
                </a:solidFill>
                <a:latin typeface="Proxima Nova"/>
                <a:ea typeface="Proxima Nova"/>
                <a:cs typeface="Proxima Nova"/>
                <a:sym typeface="Proxima Nova"/>
              </a:rPr>
              <a:t> </a:t>
            </a:r>
            <a:r>
              <a:rPr lang="en" sz="1600">
                <a:solidFill>
                  <a:srgbClr val="1C3AA9"/>
                </a:solidFill>
                <a:latin typeface="Proxima Nova"/>
                <a:ea typeface="Proxima Nova"/>
                <a:cs typeface="Proxima Nova"/>
                <a:sym typeface="Proxima Nova"/>
              </a:rPr>
              <a:t>Clustering of Galaxies (Orange x Orange).</a:t>
            </a:r>
            <a:endParaRPr sz="1600">
              <a:solidFill>
                <a:srgbClr val="1C3AA9"/>
              </a:solidFill>
              <a:latin typeface="Proxima Nova"/>
              <a:ea typeface="Proxima Nova"/>
              <a:cs typeface="Proxima Nova"/>
              <a:sym typeface="Proxima Nova"/>
            </a:endParaRPr>
          </a:p>
          <a:p>
            <a:pPr indent="0" lvl="0" marL="914400" rtl="0" algn="l">
              <a:lnSpc>
                <a:spcPct val="100000"/>
              </a:lnSpc>
              <a:spcBef>
                <a:spcPts val="0"/>
              </a:spcBef>
              <a:spcAft>
                <a:spcPts val="0"/>
              </a:spcAft>
              <a:buNone/>
            </a:pPr>
            <a:r>
              <a:t/>
            </a:r>
            <a:endParaRPr sz="1600">
              <a:solidFill>
                <a:schemeClr val="accent1"/>
              </a:solidFill>
              <a:latin typeface="Proxima Nova"/>
              <a:ea typeface="Proxima Nova"/>
              <a:cs typeface="Proxima Nova"/>
              <a:sym typeface="Proxima Nova"/>
            </a:endParaRPr>
          </a:p>
        </p:txBody>
      </p:sp>
      <p:sp>
        <p:nvSpPr>
          <p:cNvPr id="218" name="Google Shape;218;p25"/>
          <p:cNvSpPr txBox="1"/>
          <p:nvPr/>
        </p:nvSpPr>
        <p:spPr>
          <a:xfrm>
            <a:off x="3353525" y="4332000"/>
            <a:ext cx="1747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Proxima Nova"/>
                <a:ea typeface="Proxima Nova"/>
                <a:cs typeface="Proxima Nova"/>
                <a:sym typeface="Proxima Nova"/>
              </a:rPr>
              <a:t>Credit: Jessie Muir</a:t>
            </a:r>
            <a:endParaRPr sz="800">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Edges</a:t>
            </a:r>
            <a:r>
              <a:rPr b="1" lang="en" sz="2700">
                <a:latin typeface="PT Sans Narrow"/>
                <a:ea typeface="PT Sans Narrow"/>
                <a:cs typeface="PT Sans Narrow"/>
                <a:sym typeface="PT Sans Narrow"/>
              </a:rPr>
              <a:t> of </a:t>
            </a:r>
            <a:r>
              <a:rPr lang="en" sz="2700"/>
              <a:t>massive dark matter halos</a:t>
            </a:r>
            <a:endParaRPr b="1" sz="2700">
              <a:latin typeface="PT Sans Narrow"/>
              <a:ea typeface="PT Sans Narrow"/>
              <a:cs typeface="PT Sans Narrow"/>
              <a:sym typeface="PT Sans Narrow"/>
            </a:endParaRPr>
          </a:p>
          <a:p>
            <a:pPr indent="0" lvl="0" marL="0" rtl="0" algn="l">
              <a:spcBef>
                <a:spcPts val="0"/>
              </a:spcBef>
              <a:spcAft>
                <a:spcPts val="0"/>
              </a:spcAft>
              <a:buSzPts val="990"/>
              <a:buNone/>
            </a:pPr>
            <a:r>
              <a:t/>
            </a:r>
            <a:endParaRPr b="1" sz="2700">
              <a:latin typeface="PT Sans Narrow"/>
              <a:ea typeface="PT Sans Narrow"/>
              <a:cs typeface="PT Sans Narrow"/>
              <a:sym typeface="PT Sans Narrow"/>
            </a:endParaRPr>
          </a:p>
        </p:txBody>
      </p:sp>
      <p:sp>
        <p:nvSpPr>
          <p:cNvPr id="224" name="Google Shape;224;p26"/>
          <p:cNvSpPr txBox="1"/>
          <p:nvPr>
            <p:ph idx="4294967295" type="body"/>
          </p:nvPr>
        </p:nvSpPr>
        <p:spPr>
          <a:xfrm>
            <a:off x="311700" y="4352100"/>
            <a:ext cx="8520600" cy="5217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latin typeface="Proxima Nova Semibold"/>
                <a:ea typeface="Proxima Nova Semibold"/>
                <a:cs typeface="Proxima Nova Semibold"/>
                <a:sym typeface="Proxima Nova Semibold"/>
              </a:rPr>
              <a:t>Equal mass galaxy clusters, where is the physical boundary?</a:t>
            </a:r>
            <a:endParaRPr>
              <a:latin typeface="Proxima Nova Semibold"/>
              <a:ea typeface="Proxima Nova Semibold"/>
              <a:cs typeface="Proxima Nova Semibold"/>
              <a:sym typeface="Proxima Nova Semibold"/>
            </a:endParaRPr>
          </a:p>
        </p:txBody>
      </p:sp>
      <p:pic>
        <p:nvPicPr>
          <p:cNvPr id="225" name="Google Shape;225;p26"/>
          <p:cNvPicPr preferRelativeResize="0"/>
          <p:nvPr/>
        </p:nvPicPr>
        <p:blipFill rotWithShape="1">
          <a:blip r:embed="rId3">
            <a:alphaModFix/>
          </a:blip>
          <a:srcRect b="0" l="533" r="740" t="1961"/>
          <a:stretch/>
        </p:blipFill>
        <p:spPr>
          <a:xfrm>
            <a:off x="1025375" y="1152425"/>
            <a:ext cx="6718775" cy="2920225"/>
          </a:xfrm>
          <a:prstGeom prst="rect">
            <a:avLst/>
          </a:prstGeom>
          <a:noFill/>
          <a:ln>
            <a:noFill/>
          </a:ln>
        </p:spPr>
      </p:pic>
      <p:sp>
        <p:nvSpPr>
          <p:cNvPr id="226" name="Google Shape;226;p26"/>
          <p:cNvSpPr txBox="1"/>
          <p:nvPr/>
        </p:nvSpPr>
        <p:spPr>
          <a:xfrm>
            <a:off x="6434200" y="4008575"/>
            <a:ext cx="21537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highlight>
                  <a:schemeClr val="lt1"/>
                </a:highlight>
                <a:latin typeface="Proxima Nova"/>
                <a:ea typeface="Proxima Nova"/>
                <a:cs typeface="Proxima Nova"/>
                <a:sym typeface="Proxima Nova"/>
              </a:rPr>
              <a:t>More, Diemer, Kravtsov 2015</a:t>
            </a:r>
            <a:endParaRPr sz="1100">
              <a:solidFill>
                <a:srgbClr val="1C3AA9"/>
              </a:solidFill>
              <a:highlight>
                <a:schemeClr val="lt1"/>
              </a:highlight>
              <a:latin typeface="Proxima Nova"/>
              <a:ea typeface="Proxima Nova"/>
              <a:cs typeface="Proxima Nova"/>
              <a:sym typeface="Proxima Nova"/>
            </a:endParaRPr>
          </a:p>
        </p:txBody>
      </p:sp>
      <p:sp>
        <p:nvSpPr>
          <p:cNvPr id="227" name="Google Shape;22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latin typeface="PT Sans Narrow"/>
                <a:ea typeface="PT Sans Narrow"/>
                <a:cs typeface="PT Sans Narrow"/>
                <a:sym typeface="PT Sans Narrow"/>
              </a:rPr>
              <a:t>Density Profiles </a:t>
            </a:r>
            <a:endParaRPr b="1" sz="2720">
              <a:latin typeface="PT Sans Narrow"/>
              <a:ea typeface="PT Sans Narrow"/>
              <a:cs typeface="PT Sans Narrow"/>
              <a:sym typeface="PT Sans Narrow"/>
            </a:endParaRPr>
          </a:p>
        </p:txBody>
      </p:sp>
      <p:sp>
        <p:nvSpPr>
          <p:cNvPr id="233" name="Google Shape;233;p27"/>
          <p:cNvSpPr txBox="1"/>
          <p:nvPr>
            <p:ph idx="4294967295" type="body"/>
          </p:nvPr>
        </p:nvSpPr>
        <p:spPr>
          <a:xfrm>
            <a:off x="4361225" y="1271025"/>
            <a:ext cx="4510800" cy="29856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Sharp density jump at the outskirts, with slopes much steeper than the traditional NFW profiles (see Diemer and Kravtsov 2014).</a:t>
            </a:r>
            <a:endParaRPr sz="1600"/>
          </a:p>
          <a:p>
            <a:pPr indent="-330200" lvl="0" marL="457200" rtl="0" algn="l">
              <a:spcBef>
                <a:spcPts val="0"/>
              </a:spcBef>
              <a:spcAft>
                <a:spcPts val="0"/>
              </a:spcAft>
              <a:buSzPts val="1600"/>
              <a:buChar char="●"/>
            </a:pPr>
            <a:r>
              <a:rPr lang="en" sz="1600"/>
              <a:t>Different locations for halos of the same mass</a:t>
            </a:r>
            <a:endParaRPr sz="1600"/>
          </a:p>
          <a:p>
            <a:pPr indent="-330200" lvl="0" marL="457200" rtl="0" algn="l">
              <a:spcBef>
                <a:spcPts val="0"/>
              </a:spcBef>
              <a:spcAft>
                <a:spcPts val="0"/>
              </a:spcAft>
              <a:buSzPts val="1600"/>
              <a:buChar char="●"/>
            </a:pPr>
            <a:r>
              <a:rPr lang="en" sz="1600"/>
              <a:t>Probes of the mass accretion history of dark matter halos (see Adhikari et al. 2014, More et al. 2015)</a:t>
            </a:r>
            <a:endParaRPr sz="1600"/>
          </a:p>
        </p:txBody>
      </p:sp>
      <p:pic>
        <p:nvPicPr>
          <p:cNvPr id="234" name="Google Shape;234;p27"/>
          <p:cNvPicPr preferRelativeResize="0"/>
          <p:nvPr/>
        </p:nvPicPr>
        <p:blipFill rotWithShape="1">
          <a:blip r:embed="rId3">
            <a:alphaModFix/>
          </a:blip>
          <a:srcRect b="0" l="0" r="0" t="0"/>
          <a:stretch/>
        </p:blipFill>
        <p:spPr>
          <a:xfrm>
            <a:off x="450850" y="1271025"/>
            <a:ext cx="3716125" cy="3443250"/>
          </a:xfrm>
          <a:prstGeom prst="rect">
            <a:avLst/>
          </a:prstGeom>
          <a:noFill/>
          <a:ln>
            <a:noFill/>
          </a:ln>
        </p:spPr>
      </p:pic>
      <p:sp>
        <p:nvSpPr>
          <p:cNvPr id="235" name="Google Shape;235;p27"/>
          <p:cNvSpPr txBox="1"/>
          <p:nvPr/>
        </p:nvSpPr>
        <p:spPr>
          <a:xfrm>
            <a:off x="415775" y="4694375"/>
            <a:ext cx="22137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More, Diemer, Kravtsov 2015</a:t>
            </a:r>
            <a:endParaRPr sz="1100">
              <a:solidFill>
                <a:srgbClr val="1C3AA9"/>
              </a:solidFill>
              <a:latin typeface="Proxima Nova"/>
              <a:ea typeface="Proxima Nova"/>
              <a:cs typeface="Proxima Nova"/>
              <a:sym typeface="Proxima Nova"/>
            </a:endParaRPr>
          </a:p>
        </p:txBody>
      </p:sp>
      <p:sp>
        <p:nvSpPr>
          <p:cNvPr id="236" name="Google Shape;236;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00">
                <a:latin typeface="PT Sans Narrow"/>
                <a:ea typeface="PT Sans Narrow"/>
                <a:cs typeface="PT Sans Narrow"/>
                <a:sym typeface="PT Sans Narrow"/>
              </a:rPr>
              <a:t>Splashback radius of galaxy clusters</a:t>
            </a:r>
            <a:endParaRPr b="1" sz="2700">
              <a:latin typeface="PT Sans Narrow"/>
              <a:ea typeface="PT Sans Narrow"/>
              <a:cs typeface="PT Sans Narrow"/>
              <a:sym typeface="PT Sans Narrow"/>
            </a:endParaRPr>
          </a:p>
        </p:txBody>
      </p:sp>
      <p:sp>
        <p:nvSpPr>
          <p:cNvPr id="242" name="Google Shape;242;p28"/>
          <p:cNvSpPr txBox="1"/>
          <p:nvPr>
            <p:ph idx="4294967295" type="body"/>
          </p:nvPr>
        </p:nvSpPr>
        <p:spPr>
          <a:xfrm>
            <a:off x="6016525" y="1205675"/>
            <a:ext cx="3128700" cy="22539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sz="1918"/>
              <a:t>The observed location of the splashback radius is smaller by about 20 percent than what was expected given the WL mass of these clusters. Anisotropic self interactions of dark matter or systematics?</a:t>
            </a:r>
            <a:endParaRPr sz="1918"/>
          </a:p>
          <a:p>
            <a:pPr indent="0" lvl="0" marL="0" rtl="0" algn="l">
              <a:spcBef>
                <a:spcPts val="1200"/>
              </a:spcBef>
              <a:spcAft>
                <a:spcPts val="1200"/>
              </a:spcAft>
              <a:buNone/>
            </a:pPr>
            <a:r>
              <a:rPr b="1" lang="en" sz="1918"/>
              <a:t>Systematics vs Reality?</a:t>
            </a:r>
            <a:endParaRPr sz="1918"/>
          </a:p>
        </p:txBody>
      </p:sp>
      <p:grpSp>
        <p:nvGrpSpPr>
          <p:cNvPr id="243" name="Google Shape;243;p28"/>
          <p:cNvGrpSpPr/>
          <p:nvPr/>
        </p:nvGrpSpPr>
        <p:grpSpPr>
          <a:xfrm>
            <a:off x="243478" y="1205624"/>
            <a:ext cx="5393331" cy="2551863"/>
            <a:chOff x="47044" y="1170125"/>
            <a:chExt cx="4347007" cy="1969334"/>
          </a:xfrm>
        </p:grpSpPr>
        <p:pic>
          <p:nvPicPr>
            <p:cNvPr descr="Screenshot from 2017-05-12 03-49-45.png" id="244" name="Google Shape;244;p28"/>
            <p:cNvPicPr preferRelativeResize="0"/>
            <p:nvPr/>
          </p:nvPicPr>
          <p:blipFill>
            <a:blip r:embed="rId3">
              <a:alphaModFix/>
            </a:blip>
            <a:stretch>
              <a:fillRect/>
            </a:stretch>
          </p:blipFill>
          <p:spPr>
            <a:xfrm>
              <a:off x="47044" y="1170125"/>
              <a:ext cx="2226181" cy="1969325"/>
            </a:xfrm>
            <a:prstGeom prst="rect">
              <a:avLst/>
            </a:prstGeom>
            <a:noFill/>
            <a:ln>
              <a:noFill/>
            </a:ln>
          </p:spPr>
        </p:pic>
        <p:pic>
          <p:nvPicPr>
            <p:cNvPr descr="Screenshot from 2017-05-12 03-49-58.png" id="245" name="Google Shape;245;p28"/>
            <p:cNvPicPr preferRelativeResize="0"/>
            <p:nvPr/>
          </p:nvPicPr>
          <p:blipFill>
            <a:blip r:embed="rId4">
              <a:alphaModFix/>
            </a:blip>
            <a:stretch>
              <a:fillRect/>
            </a:stretch>
          </p:blipFill>
          <p:spPr>
            <a:xfrm>
              <a:off x="2273225" y="1170125"/>
              <a:ext cx="2120825" cy="1969334"/>
            </a:xfrm>
            <a:prstGeom prst="rect">
              <a:avLst/>
            </a:prstGeom>
            <a:noFill/>
            <a:ln>
              <a:noFill/>
            </a:ln>
          </p:spPr>
        </p:pic>
      </p:grpSp>
      <p:sp>
        <p:nvSpPr>
          <p:cNvPr id="246" name="Google Shape;246;p28"/>
          <p:cNvSpPr txBox="1"/>
          <p:nvPr>
            <p:ph idx="4294967295" type="body"/>
          </p:nvPr>
        </p:nvSpPr>
        <p:spPr>
          <a:xfrm>
            <a:off x="613025" y="4144200"/>
            <a:ext cx="8379900" cy="897000"/>
          </a:xfrm>
          <a:prstGeom prst="rect">
            <a:avLst/>
          </a:prstGeom>
        </p:spPr>
        <p:txBody>
          <a:bodyPr anchorCtr="0" anchor="t" bIns="91425" lIns="91425" spcFirstLastPara="1" rIns="91425" wrap="square" tIns="91425">
            <a:normAutofit fontScale="85000" lnSpcReduction="20000"/>
          </a:bodyPr>
          <a:lstStyle/>
          <a:p>
            <a:pPr indent="-332105" lvl="0" marL="457200" rtl="0" algn="l">
              <a:spcBef>
                <a:spcPts val="0"/>
              </a:spcBef>
              <a:spcAft>
                <a:spcPts val="0"/>
              </a:spcAft>
              <a:buSzPct val="100000"/>
              <a:buChar char="●"/>
            </a:pPr>
            <a:r>
              <a:rPr lang="en" sz="1918"/>
              <a:t>A claimed detection from using optical clusters, and cross correlations with photometric galaxies. Again optical cluster finding systematics, which are difficult to simulate are a worry.</a:t>
            </a:r>
            <a:endParaRPr sz="1918"/>
          </a:p>
        </p:txBody>
      </p:sp>
      <p:sp>
        <p:nvSpPr>
          <p:cNvPr id="247" name="Google Shape;247;p28"/>
          <p:cNvSpPr txBox="1"/>
          <p:nvPr/>
        </p:nvSpPr>
        <p:spPr>
          <a:xfrm>
            <a:off x="796775" y="3856175"/>
            <a:ext cx="18474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More, et al. 2016</a:t>
            </a:r>
            <a:endParaRPr sz="1100">
              <a:solidFill>
                <a:srgbClr val="1C3AA9"/>
              </a:solidFill>
              <a:latin typeface="Proxima Nova"/>
              <a:ea typeface="Proxima Nova"/>
              <a:cs typeface="Proxima Nova"/>
              <a:sym typeface="Proxima Nova"/>
            </a:endParaRPr>
          </a:p>
        </p:txBody>
      </p:sp>
      <p:pic>
        <p:nvPicPr>
          <p:cNvPr id="248" name="Google Shape;248;p28"/>
          <p:cNvPicPr preferRelativeResize="0"/>
          <p:nvPr/>
        </p:nvPicPr>
        <p:blipFill>
          <a:blip r:embed="rId5">
            <a:alphaModFix/>
          </a:blip>
          <a:stretch>
            <a:fillRect/>
          </a:stretch>
        </p:blipFill>
        <p:spPr>
          <a:xfrm>
            <a:off x="1524000" y="3657600"/>
            <a:ext cx="864125" cy="249375"/>
          </a:xfrm>
          <a:prstGeom prst="rect">
            <a:avLst/>
          </a:prstGeom>
          <a:noFill/>
          <a:ln>
            <a:noFill/>
          </a:ln>
        </p:spPr>
      </p:pic>
      <p:sp>
        <p:nvSpPr>
          <p:cNvPr id="249" name="Google Shape;249;p28"/>
          <p:cNvSpPr/>
          <p:nvPr/>
        </p:nvSpPr>
        <p:spPr>
          <a:xfrm>
            <a:off x="997400" y="2999475"/>
            <a:ext cx="1441500" cy="20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X-ray galaxy clusters from ROSAT and DES-Y3 data</a:t>
            </a:r>
            <a:endParaRPr/>
          </a:p>
        </p:txBody>
      </p:sp>
      <p:pic>
        <p:nvPicPr>
          <p:cNvPr id="256" name="Google Shape;256;p29" title="Screenshot 2025-05-23 at 18.28.25.png"/>
          <p:cNvPicPr preferRelativeResize="0"/>
          <p:nvPr/>
        </p:nvPicPr>
        <p:blipFill>
          <a:blip r:embed="rId3">
            <a:alphaModFix/>
          </a:blip>
          <a:stretch>
            <a:fillRect/>
          </a:stretch>
        </p:blipFill>
        <p:spPr>
          <a:xfrm>
            <a:off x="3655300" y="1286850"/>
            <a:ext cx="5177001" cy="3403774"/>
          </a:xfrm>
          <a:prstGeom prst="rect">
            <a:avLst/>
          </a:prstGeom>
          <a:noFill/>
          <a:ln>
            <a:noFill/>
          </a:ln>
        </p:spPr>
      </p:pic>
      <p:pic>
        <p:nvPicPr>
          <p:cNvPr id="257" name="Google Shape;257;p29" title="Screenshot 2025-05-23 at 18.29.35.png"/>
          <p:cNvPicPr preferRelativeResize="0"/>
          <p:nvPr/>
        </p:nvPicPr>
        <p:blipFill>
          <a:blip r:embed="rId4">
            <a:alphaModFix/>
          </a:blip>
          <a:stretch>
            <a:fillRect/>
          </a:stretch>
        </p:blipFill>
        <p:spPr>
          <a:xfrm>
            <a:off x="152400" y="1412650"/>
            <a:ext cx="3502899" cy="3043184"/>
          </a:xfrm>
          <a:prstGeom prst="rect">
            <a:avLst/>
          </a:prstGeom>
          <a:noFill/>
          <a:ln>
            <a:noFill/>
          </a:ln>
        </p:spPr>
      </p:pic>
      <p:sp>
        <p:nvSpPr>
          <p:cNvPr id="258" name="Google Shape;258;p29"/>
          <p:cNvSpPr txBox="1"/>
          <p:nvPr/>
        </p:nvSpPr>
        <p:spPr>
          <a:xfrm>
            <a:off x="5972125" y="176525"/>
            <a:ext cx="30345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Joshi</a:t>
            </a:r>
            <a:r>
              <a:rPr b="1" lang="en" sz="1100">
                <a:solidFill>
                  <a:srgbClr val="1C3AA9"/>
                </a:solidFill>
                <a:latin typeface="Proxima Nova"/>
                <a:ea typeface="Proxima Nova"/>
                <a:cs typeface="Proxima Nova"/>
                <a:sym typeface="Proxima Nova"/>
              </a:rPr>
              <a:t>, Rana</a:t>
            </a:r>
            <a:r>
              <a:rPr lang="en" sz="1100">
                <a:solidFill>
                  <a:srgbClr val="1C3AA9"/>
                </a:solidFill>
                <a:latin typeface="Proxima Nova"/>
                <a:ea typeface="Proxima Nova"/>
                <a:cs typeface="Proxima Nova"/>
                <a:sym typeface="Proxima Nova"/>
              </a:rPr>
              <a:t>,</a:t>
            </a:r>
            <a:r>
              <a:rPr b="1" lang="en" sz="1100">
                <a:solidFill>
                  <a:srgbClr val="1C3AA9"/>
                </a:solidFill>
                <a:latin typeface="Proxima Nova"/>
                <a:ea typeface="Proxima Nova"/>
                <a:cs typeface="Proxima Nova"/>
                <a:sym typeface="Proxima Nova"/>
              </a:rPr>
              <a:t> </a:t>
            </a:r>
            <a:r>
              <a:rPr lang="en" sz="1100">
                <a:solidFill>
                  <a:srgbClr val="1C3AA9"/>
                </a:solidFill>
                <a:latin typeface="Proxima Nova"/>
                <a:ea typeface="Proxima Nova"/>
                <a:cs typeface="Proxima Nova"/>
                <a:sym typeface="Proxima Nova"/>
              </a:rPr>
              <a:t>et al 2026.</a:t>
            </a:r>
            <a:endParaRPr b="1" sz="1100">
              <a:solidFill>
                <a:schemeClr val="accent5"/>
              </a:solidFill>
              <a:latin typeface="Proxima Nova"/>
              <a:ea typeface="Proxima Nova"/>
              <a:cs typeface="Proxima Nova"/>
              <a:sym typeface="Proxima Nova"/>
            </a:endParaRPr>
          </a:p>
        </p:txBody>
      </p:sp>
      <p:sp>
        <p:nvSpPr>
          <p:cNvPr id="259" name="Google Shape;259;p29"/>
          <p:cNvSpPr/>
          <p:nvPr/>
        </p:nvSpPr>
        <p:spPr>
          <a:xfrm>
            <a:off x="4144025" y="2555650"/>
            <a:ext cx="4373400" cy="9393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Proxima Nova"/>
                <a:ea typeface="Proxima Nova"/>
                <a:cs typeface="Proxima Nova"/>
                <a:sym typeface="Proxima Nova"/>
              </a:rPr>
              <a:t>about 22 percent constraints on 2D and 18 percent constraints on 3D splashback radius values</a:t>
            </a:r>
            <a:endParaRPr b="1" sz="1600">
              <a:latin typeface="Proxima Nova"/>
              <a:ea typeface="Proxima Nova"/>
              <a:cs typeface="Proxima Nova"/>
              <a:sym typeface="Proxima Nova"/>
            </a:endParaRPr>
          </a:p>
        </p:txBody>
      </p:sp>
      <p:sp>
        <p:nvSpPr>
          <p:cNvPr id="260" name="Google Shape;260;p29"/>
          <p:cNvSpPr/>
          <p:nvPr/>
        </p:nvSpPr>
        <p:spPr>
          <a:xfrm>
            <a:off x="1199161" y="4455824"/>
            <a:ext cx="1409400" cy="342300"/>
          </a:xfrm>
          <a:prstGeom prst="roundRect">
            <a:avLst>
              <a:gd fmla="val 16667" name="adj"/>
            </a:avLst>
          </a:prstGeom>
          <a:solidFill>
            <a:schemeClr val="accent4"/>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255 clusters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Clumpiness in the universe?</a:t>
            </a:r>
            <a:endParaRPr/>
          </a:p>
        </p:txBody>
      </p:sp>
      <p:pic>
        <p:nvPicPr>
          <p:cNvPr id="266" name="Google Shape;266;p30" title="Screenshot 2025-05-23 at 18.28.25.png"/>
          <p:cNvPicPr preferRelativeResize="0"/>
          <p:nvPr/>
        </p:nvPicPr>
        <p:blipFill rotWithShape="1">
          <a:blip r:embed="rId3">
            <a:alphaModFix/>
          </a:blip>
          <a:srcRect b="0" l="44751" r="0" t="23582"/>
          <a:stretch/>
        </p:blipFill>
        <p:spPr>
          <a:xfrm>
            <a:off x="393800" y="1630575"/>
            <a:ext cx="2977789" cy="2649849"/>
          </a:xfrm>
          <a:prstGeom prst="rect">
            <a:avLst/>
          </a:prstGeom>
          <a:noFill/>
          <a:ln>
            <a:noFill/>
          </a:ln>
        </p:spPr>
      </p:pic>
      <p:sp>
        <p:nvSpPr>
          <p:cNvPr id="267" name="Google Shape;267;p30"/>
          <p:cNvSpPr txBox="1"/>
          <p:nvPr/>
        </p:nvSpPr>
        <p:spPr>
          <a:xfrm>
            <a:off x="393800" y="4359850"/>
            <a:ext cx="8587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Open Sans"/>
                <a:ea typeface="Open Sans"/>
                <a:cs typeface="Open Sans"/>
                <a:sym typeface="Open Sans"/>
              </a:rPr>
              <a:t>Cluster outskirts offer a powerful, independent window into cosmology. With upcoming surveys like Euclid, LSST, and Roman, precise measurements of halo edges will sharpen our understanding of dark matter halos and the standard model of cosmology</a:t>
            </a:r>
            <a:endParaRPr sz="1200">
              <a:solidFill>
                <a:schemeClr val="dk2"/>
              </a:solidFill>
              <a:latin typeface="Open Sans"/>
              <a:ea typeface="Open Sans"/>
              <a:cs typeface="Open Sans"/>
              <a:sym typeface="Open Sans"/>
            </a:endParaRPr>
          </a:p>
        </p:txBody>
      </p:sp>
      <p:sp>
        <p:nvSpPr>
          <p:cNvPr id="268" name="Google Shape;268;p30"/>
          <p:cNvSpPr txBox="1"/>
          <p:nvPr/>
        </p:nvSpPr>
        <p:spPr>
          <a:xfrm>
            <a:off x="493375" y="1326750"/>
            <a:ext cx="25113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Joshi</a:t>
            </a:r>
            <a:r>
              <a:rPr b="1" lang="en" sz="1100">
                <a:solidFill>
                  <a:srgbClr val="1C3AA9"/>
                </a:solidFill>
                <a:latin typeface="Proxima Nova"/>
                <a:ea typeface="Proxima Nova"/>
                <a:cs typeface="Proxima Nova"/>
                <a:sym typeface="Proxima Nova"/>
              </a:rPr>
              <a:t>, Rana</a:t>
            </a:r>
            <a:r>
              <a:rPr lang="en" sz="1100">
                <a:solidFill>
                  <a:srgbClr val="1C3AA9"/>
                </a:solidFill>
                <a:latin typeface="Proxima Nova"/>
                <a:ea typeface="Proxima Nova"/>
                <a:cs typeface="Proxima Nova"/>
                <a:sym typeface="Proxima Nova"/>
              </a:rPr>
              <a:t>,</a:t>
            </a:r>
            <a:r>
              <a:rPr b="1" lang="en" sz="1100">
                <a:solidFill>
                  <a:srgbClr val="1C3AA9"/>
                </a:solidFill>
                <a:latin typeface="Proxima Nova"/>
                <a:ea typeface="Proxima Nova"/>
                <a:cs typeface="Proxima Nova"/>
                <a:sym typeface="Proxima Nova"/>
              </a:rPr>
              <a:t> </a:t>
            </a:r>
            <a:r>
              <a:rPr lang="en" sz="1100">
                <a:solidFill>
                  <a:srgbClr val="1C3AA9"/>
                </a:solidFill>
                <a:latin typeface="Proxima Nova"/>
                <a:ea typeface="Proxima Nova"/>
                <a:cs typeface="Proxima Nova"/>
                <a:sym typeface="Proxima Nova"/>
              </a:rPr>
              <a:t>et al 2026.</a:t>
            </a:r>
            <a:endParaRPr b="1" sz="1100">
              <a:solidFill>
                <a:schemeClr val="accent5"/>
              </a:solidFill>
              <a:latin typeface="Proxima Nova"/>
              <a:ea typeface="Proxima Nova"/>
              <a:cs typeface="Proxima Nova"/>
              <a:sym typeface="Proxima Nova"/>
            </a:endParaRPr>
          </a:p>
        </p:txBody>
      </p:sp>
      <p:pic>
        <p:nvPicPr>
          <p:cNvPr id="269" name="Google Shape;269;p30" title="test.png"/>
          <p:cNvPicPr preferRelativeResize="0"/>
          <p:nvPr/>
        </p:nvPicPr>
        <p:blipFill rotWithShape="1">
          <a:blip r:embed="rId4">
            <a:alphaModFix/>
          </a:blip>
          <a:srcRect b="2180" l="0" r="0" t="2190"/>
          <a:stretch/>
        </p:blipFill>
        <p:spPr>
          <a:xfrm>
            <a:off x="3470675" y="1540737"/>
            <a:ext cx="5078312" cy="2649838"/>
          </a:xfrm>
          <a:prstGeom prst="rect">
            <a:avLst/>
          </a:prstGeom>
          <a:noFill/>
          <a:ln>
            <a:noFill/>
          </a:ln>
        </p:spPr>
      </p:pic>
      <p:sp>
        <p:nvSpPr>
          <p:cNvPr id="270" name="Google Shape;270;p30"/>
          <p:cNvSpPr txBox="1"/>
          <p:nvPr/>
        </p:nvSpPr>
        <p:spPr>
          <a:xfrm>
            <a:off x="6458275" y="1209775"/>
            <a:ext cx="2090700" cy="2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highlight>
                  <a:schemeClr val="lt1"/>
                </a:highlight>
                <a:latin typeface="Proxima Nova"/>
                <a:ea typeface="Proxima Nova"/>
                <a:cs typeface="Proxima Nova"/>
                <a:sym typeface="Proxima Nova"/>
              </a:rPr>
              <a:t> Based on Zhao, et al 2009</a:t>
            </a:r>
            <a:endParaRPr sz="1100">
              <a:solidFill>
                <a:srgbClr val="1C3AA9"/>
              </a:solidFill>
              <a:highlight>
                <a:schemeClr val="lt1"/>
              </a:highlight>
              <a:latin typeface="Proxima Nova"/>
              <a:ea typeface="Proxima Nova"/>
              <a:cs typeface="Proxima Nova"/>
              <a:sym typeface="Proxima Nova"/>
            </a:endParaRPr>
          </a:p>
        </p:txBody>
      </p:sp>
      <p:sp>
        <p:nvSpPr>
          <p:cNvPr id="271" name="Google Shape;271;p30"/>
          <p:cNvSpPr txBox="1"/>
          <p:nvPr/>
        </p:nvSpPr>
        <p:spPr>
          <a:xfrm>
            <a:off x="6037684" y="4132763"/>
            <a:ext cx="25113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1C3AA9"/>
                </a:solidFill>
                <a:latin typeface="Proxima Nova"/>
                <a:ea typeface="Proxima Nova"/>
                <a:cs typeface="Proxima Nova"/>
                <a:sym typeface="Proxima Nova"/>
              </a:rPr>
              <a:t>Rana</a:t>
            </a:r>
            <a:r>
              <a:rPr lang="en" sz="1100">
                <a:solidFill>
                  <a:srgbClr val="1C3AA9"/>
                </a:solidFill>
                <a:latin typeface="Proxima Nova"/>
                <a:ea typeface="Proxima Nova"/>
                <a:cs typeface="Proxima Nova"/>
                <a:sym typeface="Proxima Nova"/>
              </a:rPr>
              <a:t>, et al 2026 (Inprep).</a:t>
            </a:r>
            <a:endParaRPr b="1" sz="1100">
              <a:solidFill>
                <a:schemeClr val="accent5"/>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a:t>
            </a:r>
            <a:endParaRPr/>
          </a:p>
        </p:txBody>
      </p:sp>
      <p:pic>
        <p:nvPicPr>
          <p:cNvPr id="277" name="Google Shape;277;p31" title="Screenshot 2025-05-23 at 18.28.25.png"/>
          <p:cNvPicPr preferRelativeResize="0"/>
          <p:nvPr/>
        </p:nvPicPr>
        <p:blipFill rotWithShape="1">
          <a:blip r:embed="rId3">
            <a:alphaModFix/>
          </a:blip>
          <a:srcRect b="0" l="44751" r="0" t="23582"/>
          <a:stretch/>
        </p:blipFill>
        <p:spPr>
          <a:xfrm>
            <a:off x="393800" y="1630575"/>
            <a:ext cx="2977789" cy="2649849"/>
          </a:xfrm>
          <a:prstGeom prst="rect">
            <a:avLst/>
          </a:prstGeom>
          <a:noFill/>
          <a:ln>
            <a:noFill/>
          </a:ln>
          <a:effectLst>
            <a:outerShdw blurRad="57150" rotWithShape="0" algn="bl" dir="5400000" dist="19050">
              <a:srgbClr val="000000">
                <a:alpha val="50000"/>
              </a:srgbClr>
            </a:outerShdw>
          </a:effectLst>
        </p:spPr>
      </p:pic>
      <p:sp>
        <p:nvSpPr>
          <p:cNvPr id="278" name="Google Shape;278;p31"/>
          <p:cNvSpPr txBox="1"/>
          <p:nvPr/>
        </p:nvSpPr>
        <p:spPr>
          <a:xfrm>
            <a:off x="497187" y="4359850"/>
            <a:ext cx="8587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Open Sans"/>
                <a:ea typeface="Open Sans"/>
                <a:cs typeface="Open Sans"/>
                <a:sym typeface="Open Sans"/>
              </a:rPr>
              <a:t>Cross-correlating large-scale structure probes unlocks rich cosmological information, and future galaxy and gravitational-wave surveys will create powerful new opportunities for discovery.</a:t>
            </a:r>
            <a:endParaRPr sz="1200">
              <a:solidFill>
                <a:schemeClr val="dk2"/>
              </a:solidFill>
              <a:latin typeface="Open Sans"/>
              <a:ea typeface="Open Sans"/>
              <a:cs typeface="Open Sans"/>
              <a:sym typeface="Open Sans"/>
            </a:endParaRPr>
          </a:p>
        </p:txBody>
      </p:sp>
      <p:sp>
        <p:nvSpPr>
          <p:cNvPr id="279" name="Google Shape;279;p31"/>
          <p:cNvSpPr txBox="1"/>
          <p:nvPr/>
        </p:nvSpPr>
        <p:spPr>
          <a:xfrm>
            <a:off x="493375" y="1326750"/>
            <a:ext cx="25113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Joshi</a:t>
            </a:r>
            <a:r>
              <a:rPr b="1" lang="en" sz="1100">
                <a:solidFill>
                  <a:srgbClr val="1C3AA9"/>
                </a:solidFill>
                <a:latin typeface="Proxima Nova"/>
                <a:ea typeface="Proxima Nova"/>
                <a:cs typeface="Proxima Nova"/>
                <a:sym typeface="Proxima Nova"/>
              </a:rPr>
              <a:t>, Rana</a:t>
            </a:r>
            <a:r>
              <a:rPr lang="en" sz="1100">
                <a:solidFill>
                  <a:srgbClr val="1C3AA9"/>
                </a:solidFill>
                <a:latin typeface="Proxima Nova"/>
                <a:ea typeface="Proxima Nova"/>
                <a:cs typeface="Proxima Nova"/>
                <a:sym typeface="Proxima Nova"/>
              </a:rPr>
              <a:t>,</a:t>
            </a:r>
            <a:r>
              <a:rPr b="1" lang="en" sz="1100">
                <a:solidFill>
                  <a:srgbClr val="1C3AA9"/>
                </a:solidFill>
                <a:latin typeface="Proxima Nova"/>
                <a:ea typeface="Proxima Nova"/>
                <a:cs typeface="Proxima Nova"/>
                <a:sym typeface="Proxima Nova"/>
              </a:rPr>
              <a:t> </a:t>
            </a:r>
            <a:r>
              <a:rPr lang="en" sz="1100">
                <a:solidFill>
                  <a:srgbClr val="1C3AA9"/>
                </a:solidFill>
                <a:latin typeface="Proxima Nova"/>
                <a:ea typeface="Proxima Nova"/>
                <a:cs typeface="Proxima Nova"/>
                <a:sym typeface="Proxima Nova"/>
              </a:rPr>
              <a:t>et al 2026.</a:t>
            </a:r>
            <a:endParaRPr b="1" sz="1100">
              <a:solidFill>
                <a:schemeClr val="accent5"/>
              </a:solidFill>
              <a:latin typeface="Proxima Nova"/>
              <a:ea typeface="Proxima Nova"/>
              <a:cs typeface="Proxima Nova"/>
              <a:sym typeface="Proxima Nova"/>
            </a:endParaRPr>
          </a:p>
        </p:txBody>
      </p:sp>
      <p:pic>
        <p:nvPicPr>
          <p:cNvPr id="280" name="Google Shape;280;p31" title="test.png"/>
          <p:cNvPicPr preferRelativeResize="0"/>
          <p:nvPr/>
        </p:nvPicPr>
        <p:blipFill rotWithShape="1">
          <a:blip r:embed="rId4">
            <a:alphaModFix/>
          </a:blip>
          <a:srcRect b="2180" l="0" r="49965" t="2190"/>
          <a:stretch/>
        </p:blipFill>
        <p:spPr>
          <a:xfrm>
            <a:off x="3470675" y="1618265"/>
            <a:ext cx="2544526" cy="2649850"/>
          </a:xfrm>
          <a:prstGeom prst="rect">
            <a:avLst/>
          </a:prstGeom>
          <a:noFill/>
          <a:ln>
            <a:noFill/>
          </a:ln>
          <a:effectLst>
            <a:outerShdw blurRad="57150" rotWithShape="0" algn="bl" dir="5400000" dist="19050">
              <a:srgbClr val="000000">
                <a:alpha val="50000"/>
              </a:srgbClr>
            </a:outerShdw>
          </a:effectLst>
        </p:spPr>
      </p:pic>
      <p:sp>
        <p:nvSpPr>
          <p:cNvPr id="281" name="Google Shape;281;p31"/>
          <p:cNvSpPr txBox="1"/>
          <p:nvPr/>
        </p:nvSpPr>
        <p:spPr>
          <a:xfrm>
            <a:off x="3816284" y="1292288"/>
            <a:ext cx="25113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1C3AA9"/>
                </a:solidFill>
                <a:latin typeface="Proxima Nova"/>
                <a:ea typeface="Proxima Nova"/>
                <a:cs typeface="Proxima Nova"/>
                <a:sym typeface="Proxima Nova"/>
              </a:rPr>
              <a:t>Rana</a:t>
            </a:r>
            <a:r>
              <a:rPr lang="en" sz="1100">
                <a:solidFill>
                  <a:srgbClr val="1C3AA9"/>
                </a:solidFill>
                <a:latin typeface="Proxima Nova"/>
                <a:ea typeface="Proxima Nova"/>
                <a:cs typeface="Proxima Nova"/>
                <a:sym typeface="Proxima Nova"/>
              </a:rPr>
              <a:t>, et al 2026 (Inprep).</a:t>
            </a:r>
            <a:endParaRPr b="1" sz="1100">
              <a:solidFill>
                <a:schemeClr val="accent5"/>
              </a:solidFill>
              <a:latin typeface="Proxima Nova"/>
              <a:ea typeface="Proxima Nova"/>
              <a:cs typeface="Proxima Nova"/>
              <a:sym typeface="Proxima Nova"/>
            </a:endParaRPr>
          </a:p>
        </p:txBody>
      </p:sp>
      <p:pic>
        <p:nvPicPr>
          <p:cNvPr id="282" name="Google Shape;282;p31"/>
          <p:cNvPicPr preferRelativeResize="0"/>
          <p:nvPr/>
        </p:nvPicPr>
        <p:blipFill>
          <a:blip r:embed="rId5">
            <a:alphaModFix/>
          </a:blip>
          <a:stretch>
            <a:fillRect/>
          </a:stretch>
        </p:blipFill>
        <p:spPr>
          <a:xfrm>
            <a:off x="6203255" y="1648525"/>
            <a:ext cx="2812220" cy="2623601"/>
          </a:xfrm>
          <a:prstGeom prst="rect">
            <a:avLst/>
          </a:prstGeom>
          <a:noFill/>
          <a:ln>
            <a:noFill/>
          </a:ln>
          <a:effectLst>
            <a:outerShdw blurRad="57150" rotWithShape="0" algn="bl" dir="5400000" dist="19050">
              <a:srgbClr val="000000">
                <a:alpha val="50000"/>
              </a:srgbClr>
            </a:outerShdw>
          </a:effectLst>
        </p:spPr>
      </p:pic>
      <p:sp>
        <p:nvSpPr>
          <p:cNvPr id="283" name="Google Shape;283;p31"/>
          <p:cNvSpPr txBox="1"/>
          <p:nvPr/>
        </p:nvSpPr>
        <p:spPr>
          <a:xfrm>
            <a:off x="6396488" y="1314925"/>
            <a:ext cx="2584500" cy="1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rPr>
              <a:t>Bera, </a:t>
            </a:r>
            <a:r>
              <a:rPr b="1" lang="en" sz="1100">
                <a:solidFill>
                  <a:srgbClr val="1C3AA9"/>
                </a:solidFill>
              </a:rPr>
              <a:t>Rana</a:t>
            </a:r>
            <a:r>
              <a:rPr lang="en" sz="1100">
                <a:solidFill>
                  <a:srgbClr val="1C3AA9"/>
                </a:solidFill>
              </a:rPr>
              <a:t>, et al 2020</a:t>
            </a:r>
            <a:endParaRPr sz="1100">
              <a:solidFill>
                <a:srgbClr val="1C3AA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00">
                <a:latin typeface="PT Sans Narrow"/>
                <a:ea typeface="PT Sans Narrow"/>
                <a:cs typeface="PT Sans Narrow"/>
                <a:sym typeface="PT Sans Narrow"/>
              </a:rPr>
              <a:t>The Cosmic Web </a:t>
            </a:r>
            <a:endParaRPr b="1" sz="2700">
              <a:latin typeface="PT Sans Narrow"/>
              <a:ea typeface="PT Sans Narrow"/>
              <a:cs typeface="PT Sans Narrow"/>
              <a:sym typeface="PT Sans Narrow"/>
            </a:endParaRPr>
          </a:p>
          <a:p>
            <a:pPr indent="0" lvl="0" marL="0" rtl="0" algn="l">
              <a:spcBef>
                <a:spcPts val="0"/>
              </a:spcBef>
              <a:spcAft>
                <a:spcPts val="0"/>
              </a:spcAft>
              <a:buSzPts val="990"/>
              <a:buNone/>
            </a:pPr>
            <a:r>
              <a:t/>
            </a:r>
            <a:endParaRPr sz="2800">
              <a:latin typeface="Average"/>
              <a:ea typeface="Average"/>
              <a:cs typeface="Average"/>
              <a:sym typeface="Average"/>
            </a:endParaRPr>
          </a:p>
        </p:txBody>
      </p:sp>
      <p:pic>
        <p:nvPicPr>
          <p:cNvPr id="77" name="Google Shape;77;p14"/>
          <p:cNvPicPr preferRelativeResize="0"/>
          <p:nvPr/>
        </p:nvPicPr>
        <p:blipFill rotWithShape="1">
          <a:blip r:embed="rId3">
            <a:alphaModFix/>
          </a:blip>
          <a:srcRect b="0" l="0" r="0" t="6006"/>
          <a:stretch/>
        </p:blipFill>
        <p:spPr>
          <a:xfrm>
            <a:off x="1219200" y="1171000"/>
            <a:ext cx="7235475" cy="3591501"/>
          </a:xfrm>
          <a:prstGeom prst="rect">
            <a:avLst/>
          </a:prstGeom>
          <a:noFill/>
          <a:ln>
            <a:noFill/>
          </a:ln>
        </p:spPr>
      </p:pic>
      <p:sp>
        <p:nvSpPr>
          <p:cNvPr id="78" name="Google Shape;78;p14"/>
          <p:cNvSpPr txBox="1"/>
          <p:nvPr/>
        </p:nvSpPr>
        <p:spPr>
          <a:xfrm rot="-5400000">
            <a:off x="-1356300" y="2700575"/>
            <a:ext cx="339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Robertson, B.E., Banerji, M., Brough, S. </a:t>
            </a:r>
            <a:r>
              <a:rPr i="1" lang="en" sz="1100">
                <a:solidFill>
                  <a:srgbClr val="1C3AA9"/>
                </a:solidFill>
                <a:latin typeface="Proxima Nova"/>
                <a:ea typeface="Proxima Nova"/>
                <a:cs typeface="Proxima Nova"/>
                <a:sym typeface="Proxima Nova"/>
              </a:rPr>
              <a:t>et al.</a:t>
            </a:r>
            <a:r>
              <a:rPr lang="en" sz="1100">
                <a:solidFill>
                  <a:srgbClr val="1C3AA9"/>
                </a:solidFill>
                <a:latin typeface="Proxima Nova"/>
                <a:ea typeface="Proxima Nova"/>
                <a:cs typeface="Proxima Nova"/>
                <a:sym typeface="Proxima Nova"/>
              </a:rPr>
              <a:t> </a:t>
            </a:r>
            <a:r>
              <a:rPr i="1" lang="en" sz="1100">
                <a:solidFill>
                  <a:srgbClr val="1C3AA9"/>
                </a:solidFill>
                <a:latin typeface="Proxima Nova"/>
                <a:ea typeface="Proxima Nova"/>
                <a:cs typeface="Proxima Nova"/>
                <a:sym typeface="Proxima Nova"/>
              </a:rPr>
              <a:t>Nat Rev Phys</a:t>
            </a:r>
            <a:r>
              <a:rPr lang="en" sz="1100">
                <a:solidFill>
                  <a:srgbClr val="1C3AA9"/>
                </a:solidFill>
                <a:latin typeface="Proxima Nova"/>
                <a:ea typeface="Proxima Nova"/>
                <a:cs typeface="Proxima Nova"/>
                <a:sym typeface="Proxima Nova"/>
              </a:rPr>
              <a:t> 1, 450–462 (2019).</a:t>
            </a:r>
            <a:endParaRPr sz="1100">
              <a:solidFill>
                <a:srgbClr val="1C3AA9"/>
              </a:solidFill>
              <a:latin typeface="Proxima Nova"/>
              <a:ea typeface="Proxima Nova"/>
              <a:cs typeface="Proxima Nova"/>
              <a:sym typeface="Proxima Nova"/>
            </a:endParaRPr>
          </a:p>
        </p:txBody>
      </p:sp>
      <p:sp>
        <p:nvSpPr>
          <p:cNvPr id="79" name="Google Shape;79;p14"/>
          <p:cNvSpPr txBox="1"/>
          <p:nvPr/>
        </p:nvSpPr>
        <p:spPr>
          <a:xfrm>
            <a:off x="5238006" y="4458514"/>
            <a:ext cx="1719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Proxima Nova"/>
                <a:ea typeface="Proxima Nova"/>
                <a:cs typeface="Proxima Nova"/>
                <a:sym typeface="Proxima Nova"/>
              </a:rPr>
              <a:t>https://www.sdss.org/science/</a:t>
            </a:r>
            <a:endParaRPr sz="800">
              <a:solidFill>
                <a:schemeClr val="dk2"/>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5"/>
          <p:cNvSpPr txBox="1"/>
          <p:nvPr>
            <p:ph type="title"/>
          </p:nvPr>
        </p:nvSpPr>
        <p:spPr>
          <a:xfrm>
            <a:off x="311700" y="354572"/>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can we learn ?</a:t>
            </a:r>
            <a:endParaRPr b="1">
              <a:latin typeface="PT Sans Narrow"/>
              <a:ea typeface="PT Sans Narrow"/>
              <a:cs typeface="PT Sans Narrow"/>
              <a:sym typeface="PT Sans Narrow"/>
            </a:endParaRPr>
          </a:p>
        </p:txBody>
      </p:sp>
      <p:sp>
        <p:nvSpPr>
          <p:cNvPr id="85" name="Google Shape;85;p15"/>
          <p:cNvSpPr txBox="1"/>
          <p:nvPr>
            <p:ph idx="4294967295" type="body"/>
          </p:nvPr>
        </p:nvSpPr>
        <p:spPr>
          <a:xfrm>
            <a:off x="311700" y="1032059"/>
            <a:ext cx="8520600" cy="3416400"/>
          </a:xfrm>
          <a:prstGeom prst="rect">
            <a:avLst/>
          </a:prstGeom>
        </p:spPr>
        <p:txBody>
          <a:bodyPr anchorCtr="0" anchor="t" bIns="91425" lIns="91425" spcFirstLastPara="1" rIns="91425" wrap="square" tIns="91425">
            <a:normAutofit/>
          </a:bodyPr>
          <a:lstStyle/>
          <a:p>
            <a:pPr indent="-317500" lvl="0" marL="457200" rtl="0" algn="l">
              <a:lnSpc>
                <a:spcPct val="150000"/>
              </a:lnSpc>
              <a:spcBef>
                <a:spcPts val="0"/>
              </a:spcBef>
              <a:spcAft>
                <a:spcPts val="0"/>
              </a:spcAft>
              <a:buSzPts val="1400"/>
              <a:buChar char="●"/>
            </a:pPr>
            <a:r>
              <a:rPr lang="en" sz="1400"/>
              <a:t>Galaxy-dark matter connection in galaxies, galaxy groups and galaxy clusters.</a:t>
            </a:r>
            <a:endParaRPr sz="1400"/>
          </a:p>
          <a:p>
            <a:pPr indent="-317500" lvl="0" marL="457200" rtl="0" algn="l">
              <a:lnSpc>
                <a:spcPct val="150000"/>
              </a:lnSpc>
              <a:spcBef>
                <a:spcPts val="0"/>
              </a:spcBef>
              <a:spcAft>
                <a:spcPts val="0"/>
              </a:spcAft>
              <a:buSzPts val="1400"/>
              <a:buChar char="●"/>
            </a:pPr>
            <a:r>
              <a:rPr lang="en" sz="1400"/>
              <a:t>Structure of dark matter halos.</a:t>
            </a:r>
            <a:endParaRPr sz="1400"/>
          </a:p>
          <a:p>
            <a:pPr indent="-317500" lvl="0" marL="457200" rtl="0" algn="l">
              <a:lnSpc>
                <a:spcPct val="150000"/>
              </a:lnSpc>
              <a:spcBef>
                <a:spcPts val="0"/>
              </a:spcBef>
              <a:spcAft>
                <a:spcPts val="0"/>
              </a:spcAft>
              <a:buSzPts val="1400"/>
              <a:buChar char="●"/>
            </a:pPr>
            <a:r>
              <a:rPr lang="en" sz="1400"/>
              <a:t>Constraining the expansion rate of the universe. </a:t>
            </a:r>
            <a:endParaRPr sz="1400"/>
          </a:p>
        </p:txBody>
      </p:sp>
      <p:pic>
        <p:nvPicPr>
          <p:cNvPr id="86" name="Google Shape;86;p15"/>
          <p:cNvPicPr preferRelativeResize="0"/>
          <p:nvPr/>
        </p:nvPicPr>
        <p:blipFill>
          <a:blip r:embed="rId3">
            <a:alphaModFix/>
          </a:blip>
          <a:stretch>
            <a:fillRect/>
          </a:stretch>
        </p:blipFill>
        <p:spPr>
          <a:xfrm>
            <a:off x="428625" y="2616921"/>
            <a:ext cx="2367475" cy="2017000"/>
          </a:xfrm>
          <a:prstGeom prst="rect">
            <a:avLst/>
          </a:prstGeom>
          <a:noFill/>
          <a:ln>
            <a:noFill/>
          </a:ln>
        </p:spPr>
      </p:pic>
      <p:sp>
        <p:nvSpPr>
          <p:cNvPr id="87" name="Google Shape;87;p15"/>
          <p:cNvSpPr txBox="1"/>
          <p:nvPr/>
        </p:nvSpPr>
        <p:spPr>
          <a:xfrm>
            <a:off x="385850" y="4713975"/>
            <a:ext cx="2337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Proxima Nova"/>
                <a:ea typeface="Proxima Nova"/>
                <a:cs typeface="Proxima Nova"/>
                <a:sym typeface="Proxima Nova"/>
              </a:rPr>
              <a:t>Image: Ralf Kaehler/SLAC National Accelerator Laboratory</a:t>
            </a:r>
            <a:endParaRPr sz="800">
              <a:latin typeface="Proxima Nova"/>
              <a:ea typeface="Proxima Nova"/>
              <a:cs typeface="Proxima Nova"/>
              <a:sym typeface="Proxima Nova"/>
            </a:endParaRPr>
          </a:p>
        </p:txBody>
      </p:sp>
      <p:pic>
        <p:nvPicPr>
          <p:cNvPr id="88" name="Google Shape;88;p15"/>
          <p:cNvPicPr preferRelativeResize="0"/>
          <p:nvPr/>
        </p:nvPicPr>
        <p:blipFill>
          <a:blip r:embed="rId4">
            <a:alphaModFix/>
          </a:blip>
          <a:stretch>
            <a:fillRect/>
          </a:stretch>
        </p:blipFill>
        <p:spPr>
          <a:xfrm>
            <a:off x="3579801" y="2616925"/>
            <a:ext cx="2285572" cy="2017000"/>
          </a:xfrm>
          <a:prstGeom prst="rect">
            <a:avLst/>
          </a:prstGeom>
          <a:noFill/>
          <a:ln>
            <a:noFill/>
          </a:ln>
        </p:spPr>
      </p:pic>
      <p:sp>
        <p:nvSpPr>
          <p:cNvPr id="89" name="Google Shape;89;p15"/>
          <p:cNvSpPr txBox="1"/>
          <p:nvPr/>
        </p:nvSpPr>
        <p:spPr>
          <a:xfrm>
            <a:off x="3586250" y="4637775"/>
            <a:ext cx="233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Proxima Nova"/>
                <a:ea typeface="Proxima Nova"/>
                <a:cs typeface="Proxima Nova"/>
                <a:sym typeface="Proxima Nova"/>
              </a:rPr>
              <a:t>Image: ESA/NASA Hubble Space Telescope</a:t>
            </a:r>
            <a:endParaRPr sz="800">
              <a:latin typeface="Proxima Nova"/>
              <a:ea typeface="Proxima Nova"/>
              <a:cs typeface="Proxima Nova"/>
              <a:sym typeface="Proxima Nova"/>
            </a:endParaRPr>
          </a:p>
        </p:txBody>
      </p:sp>
      <p:pic>
        <p:nvPicPr>
          <p:cNvPr id="90" name="Google Shape;90;p15"/>
          <p:cNvPicPr preferRelativeResize="0"/>
          <p:nvPr/>
        </p:nvPicPr>
        <p:blipFill>
          <a:blip r:embed="rId5">
            <a:alphaModFix/>
          </a:blip>
          <a:stretch>
            <a:fillRect/>
          </a:stretch>
        </p:blipFill>
        <p:spPr>
          <a:xfrm>
            <a:off x="6621400" y="1341825"/>
            <a:ext cx="2067324" cy="1134461"/>
          </a:xfrm>
          <a:prstGeom prst="rect">
            <a:avLst/>
          </a:prstGeom>
          <a:noFill/>
          <a:ln>
            <a:noFill/>
          </a:ln>
        </p:spPr>
      </p:pic>
      <p:pic>
        <p:nvPicPr>
          <p:cNvPr id="91" name="Google Shape;91;p15"/>
          <p:cNvPicPr preferRelativeResize="0"/>
          <p:nvPr/>
        </p:nvPicPr>
        <p:blipFill>
          <a:blip r:embed="rId6">
            <a:alphaModFix/>
          </a:blip>
          <a:stretch>
            <a:fillRect/>
          </a:stretch>
        </p:blipFill>
        <p:spPr>
          <a:xfrm>
            <a:off x="6422900" y="3267700"/>
            <a:ext cx="2426349" cy="1366225"/>
          </a:xfrm>
          <a:prstGeom prst="rect">
            <a:avLst/>
          </a:prstGeom>
          <a:noFill/>
          <a:ln>
            <a:noFill/>
          </a:ln>
        </p:spPr>
      </p:pic>
      <p:cxnSp>
        <p:nvCxnSpPr>
          <p:cNvPr id="92" name="Google Shape;92;p15"/>
          <p:cNvCxnSpPr/>
          <p:nvPr/>
        </p:nvCxnSpPr>
        <p:spPr>
          <a:xfrm>
            <a:off x="6621400" y="2464375"/>
            <a:ext cx="1081200" cy="1255800"/>
          </a:xfrm>
          <a:prstGeom prst="straightConnector1">
            <a:avLst/>
          </a:prstGeom>
          <a:noFill/>
          <a:ln cap="flat" cmpd="sng" w="19050">
            <a:solidFill>
              <a:srgbClr val="FF5722"/>
            </a:solidFill>
            <a:prstDash val="solid"/>
            <a:round/>
            <a:headEnd len="med" w="med" type="none"/>
            <a:tailEnd len="med" w="med" type="none"/>
          </a:ln>
        </p:spPr>
      </p:cxnSp>
      <p:cxnSp>
        <p:nvCxnSpPr>
          <p:cNvPr id="93" name="Google Shape;93;p15"/>
          <p:cNvCxnSpPr/>
          <p:nvPr/>
        </p:nvCxnSpPr>
        <p:spPr>
          <a:xfrm flipH="1">
            <a:off x="7822550" y="2475275"/>
            <a:ext cx="862800" cy="1233900"/>
          </a:xfrm>
          <a:prstGeom prst="straightConnector1">
            <a:avLst/>
          </a:prstGeom>
          <a:noFill/>
          <a:ln cap="flat" cmpd="sng" w="19050">
            <a:solidFill>
              <a:srgbClr val="FF5722"/>
            </a:solidFill>
            <a:prstDash val="solid"/>
            <a:round/>
            <a:headEnd len="med" w="med" type="none"/>
            <a:tailEnd len="med" w="med" type="none"/>
          </a:ln>
        </p:spPr>
      </p:cxnSp>
      <p:sp>
        <p:nvSpPr>
          <p:cNvPr id="94" name="Google Shape;94;p15"/>
          <p:cNvSpPr txBox="1"/>
          <p:nvPr/>
        </p:nvSpPr>
        <p:spPr>
          <a:xfrm>
            <a:off x="6481850" y="4637775"/>
            <a:ext cx="2337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Proxima Nova"/>
                <a:ea typeface="Proxima Nova"/>
                <a:cs typeface="Proxima Nova"/>
                <a:sym typeface="Proxima Nova"/>
              </a:rPr>
              <a:t>Image: Sloan Digital Sky Survey, BOSS</a:t>
            </a:r>
            <a:endParaRPr sz="800">
              <a:latin typeface="Proxima Nova"/>
              <a:ea typeface="Proxima Nova"/>
              <a:cs typeface="Proxima Nova"/>
              <a:sym typeface="Proxima Nova"/>
            </a:endParaRPr>
          </a:p>
        </p:txBody>
      </p:sp>
      <p:sp>
        <p:nvSpPr>
          <p:cNvPr id="95" name="Google Shape;95;p15"/>
          <p:cNvSpPr txBox="1"/>
          <p:nvPr/>
        </p:nvSpPr>
        <p:spPr>
          <a:xfrm>
            <a:off x="7472450" y="2427975"/>
            <a:ext cx="1223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Proxima Nova"/>
                <a:ea typeface="Proxima Nova"/>
                <a:cs typeface="Proxima Nova"/>
                <a:sym typeface="Proxima Nova"/>
              </a:rPr>
              <a:t>Image: APS/Carin Cain</a:t>
            </a:r>
            <a:endParaRPr sz="800">
              <a:latin typeface="Proxima Nova"/>
              <a:ea typeface="Proxima Nova"/>
              <a:cs typeface="Proxima Nova"/>
              <a:sym typeface="Proxima Nova"/>
            </a:endParaRPr>
          </a:p>
        </p:txBody>
      </p:sp>
      <p:sp>
        <p:nvSpPr>
          <p:cNvPr id="96" name="Google Shape;96;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7" name="Google Shape;97;p15"/>
          <p:cNvSpPr/>
          <p:nvPr/>
        </p:nvSpPr>
        <p:spPr>
          <a:xfrm>
            <a:off x="412850" y="1410584"/>
            <a:ext cx="5642400" cy="799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type="title"/>
          </p:nvPr>
        </p:nvSpPr>
        <p:spPr>
          <a:xfrm>
            <a:off x="311700" y="18643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Invisible sirens: Expansion rate of the universe using the binary black hole mergers</a:t>
            </a:r>
            <a:endParaRPr sz="3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700">
                <a:latin typeface="PT Sans Narrow"/>
                <a:ea typeface="PT Sans Narrow"/>
                <a:cs typeface="PT Sans Narrow"/>
                <a:sym typeface="PT Sans Narrow"/>
              </a:rPr>
              <a:t>GW 170817: Glowing binary merger</a:t>
            </a:r>
            <a:endParaRPr b="1" sz="2700">
              <a:latin typeface="PT Sans Narrow"/>
              <a:ea typeface="PT Sans Narrow"/>
              <a:cs typeface="PT Sans Narrow"/>
              <a:sym typeface="PT Sans Narrow"/>
            </a:endParaRPr>
          </a:p>
        </p:txBody>
      </p:sp>
      <p:sp>
        <p:nvSpPr>
          <p:cNvPr id="108" name="Google Shape;108;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09" name="Google Shape;109;p17"/>
          <p:cNvPicPr preferRelativeResize="0"/>
          <p:nvPr/>
        </p:nvPicPr>
        <p:blipFill>
          <a:blip r:embed="rId3">
            <a:alphaModFix/>
          </a:blip>
          <a:stretch>
            <a:fillRect/>
          </a:stretch>
        </p:blipFill>
        <p:spPr>
          <a:xfrm>
            <a:off x="112400" y="1121975"/>
            <a:ext cx="4629800" cy="2301275"/>
          </a:xfrm>
          <a:prstGeom prst="rect">
            <a:avLst/>
          </a:prstGeom>
          <a:noFill/>
          <a:ln>
            <a:noFill/>
          </a:ln>
          <a:effectLst>
            <a:outerShdw blurRad="200025" rotWithShape="0" algn="bl" dir="5400000" dist="123825">
              <a:srgbClr val="000000">
                <a:alpha val="50000"/>
              </a:srgbClr>
            </a:outerShdw>
          </a:effectLst>
        </p:spPr>
      </p:pic>
      <p:sp>
        <p:nvSpPr>
          <p:cNvPr id="110" name="Google Shape;110;p17"/>
          <p:cNvSpPr txBox="1"/>
          <p:nvPr/>
        </p:nvSpPr>
        <p:spPr>
          <a:xfrm>
            <a:off x="-41325" y="4774925"/>
            <a:ext cx="8986200" cy="1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1C3AA9"/>
                </a:solidFill>
                <a:latin typeface="Open Sans"/>
                <a:ea typeface="Open Sans"/>
                <a:cs typeface="Open Sans"/>
                <a:sym typeface="Open Sans"/>
              </a:rPr>
              <a:t>Data from LIGO/Virgo Collaboration, Fermi, Integral, Swope and Magellan discovery paper (Coulter et al. 2018), Hubble constraint from Abbott et al. (2018)</a:t>
            </a:r>
            <a:endParaRPr sz="1000">
              <a:solidFill>
                <a:srgbClr val="1C3AA9"/>
              </a:solidFill>
              <a:latin typeface="Open Sans"/>
              <a:ea typeface="Open Sans"/>
              <a:cs typeface="Open Sans"/>
              <a:sym typeface="Open Sans"/>
            </a:endParaRPr>
          </a:p>
        </p:txBody>
      </p:sp>
      <p:pic>
        <p:nvPicPr>
          <p:cNvPr id="111" name="Google Shape;111;p17"/>
          <p:cNvPicPr preferRelativeResize="0"/>
          <p:nvPr/>
        </p:nvPicPr>
        <p:blipFill>
          <a:blip r:embed="rId4">
            <a:alphaModFix/>
          </a:blip>
          <a:stretch>
            <a:fillRect/>
          </a:stretch>
        </p:blipFill>
        <p:spPr>
          <a:xfrm>
            <a:off x="4986875" y="1030525"/>
            <a:ext cx="3853103" cy="2628650"/>
          </a:xfrm>
          <a:prstGeom prst="rect">
            <a:avLst/>
          </a:prstGeom>
          <a:noFill/>
          <a:ln>
            <a:noFill/>
          </a:ln>
          <a:effectLst>
            <a:outerShdw blurRad="142875" rotWithShape="0" algn="bl" dir="5400000" dist="104775">
              <a:srgbClr val="000000">
                <a:alpha val="50000"/>
              </a:srgbClr>
            </a:outerShdw>
          </a:effectLst>
        </p:spPr>
      </p:pic>
      <p:sp>
        <p:nvSpPr>
          <p:cNvPr id="112" name="Google Shape;112;p17"/>
          <p:cNvSpPr/>
          <p:nvPr/>
        </p:nvSpPr>
        <p:spPr>
          <a:xfrm>
            <a:off x="6266775" y="201750"/>
            <a:ext cx="1929600" cy="3936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142875" rotWithShape="0" algn="bl" dir="5400000" dist="1143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a:t>Only a single event </a:t>
            </a:r>
            <a:endParaRPr b="1"/>
          </a:p>
        </p:txBody>
      </p:sp>
      <p:sp>
        <p:nvSpPr>
          <p:cNvPr id="113" name="Google Shape;113;p17"/>
          <p:cNvSpPr/>
          <p:nvPr/>
        </p:nvSpPr>
        <p:spPr>
          <a:xfrm>
            <a:off x="585000" y="3542475"/>
            <a:ext cx="3923100" cy="9390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lnSpc>
                <a:spcPct val="100000"/>
              </a:lnSpc>
              <a:spcBef>
                <a:spcPts val="0"/>
              </a:spcBef>
              <a:spcAft>
                <a:spcPts val="1200"/>
              </a:spcAft>
              <a:buNone/>
            </a:pPr>
            <a:r>
              <a:rPr b="1" lang="en" sz="1600">
                <a:latin typeface="Proxima Nova"/>
                <a:ea typeface="Proxima Nova"/>
                <a:cs typeface="Proxima Nova"/>
                <a:sym typeface="Proxima Nova"/>
              </a:rPr>
              <a:t>Simultaneous measurement of luminosity distance and redshift.</a:t>
            </a:r>
            <a:endParaRPr b="1" sz="1600">
              <a:latin typeface="Proxima Nova"/>
              <a:ea typeface="Proxima Nova"/>
              <a:cs typeface="Proxima Nova"/>
              <a:sym typeface="Proxima Nova"/>
            </a:endParaRPr>
          </a:p>
        </p:txBody>
      </p:sp>
      <p:sp>
        <p:nvSpPr>
          <p:cNvPr id="114" name="Google Shape;114;p17"/>
          <p:cNvSpPr/>
          <p:nvPr/>
        </p:nvSpPr>
        <p:spPr>
          <a:xfrm>
            <a:off x="5493800" y="3807075"/>
            <a:ext cx="2978700" cy="8205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600">
              <a:latin typeface="Proxima Nova"/>
              <a:ea typeface="Proxima Nova"/>
              <a:cs typeface="Proxima Nova"/>
              <a:sym typeface="Proxima Nova"/>
            </a:endParaRPr>
          </a:p>
          <a:p>
            <a:pPr indent="0" lvl="0" marL="0" rtl="0" algn="l">
              <a:lnSpc>
                <a:spcPct val="100000"/>
              </a:lnSpc>
              <a:spcBef>
                <a:spcPts val="1200"/>
              </a:spcBef>
              <a:spcAft>
                <a:spcPts val="0"/>
              </a:spcAft>
              <a:buNone/>
            </a:pPr>
            <a:r>
              <a:rPr b="1" lang="en" sz="1600">
                <a:latin typeface="Proxima Nova"/>
                <a:ea typeface="Proxima Nova"/>
                <a:cs typeface="Proxima Nova"/>
                <a:sym typeface="Proxima Nova"/>
              </a:rPr>
              <a:t>Measurement of the H</a:t>
            </a:r>
            <a:r>
              <a:rPr b="1" baseline="-25000" lang="en" sz="1600">
                <a:latin typeface="Proxima Nova"/>
                <a:ea typeface="Proxima Nova"/>
                <a:cs typeface="Proxima Nova"/>
                <a:sym typeface="Proxima Nova"/>
              </a:rPr>
              <a:t>0</a:t>
            </a:r>
            <a:r>
              <a:rPr b="1" lang="en" sz="1600">
                <a:latin typeface="Proxima Nova"/>
                <a:ea typeface="Proxima Nova"/>
                <a:cs typeface="Proxima Nova"/>
                <a:sym typeface="Proxima Nova"/>
              </a:rPr>
              <a:t> with a 15 percent accuracy.</a:t>
            </a:r>
            <a:endParaRPr b="1" sz="1600">
              <a:latin typeface="Proxima Nova"/>
              <a:ea typeface="Proxima Nova"/>
              <a:cs typeface="Proxima Nova"/>
              <a:sym typeface="Proxima Nova"/>
            </a:endParaRPr>
          </a:p>
          <a:p>
            <a:pPr indent="0" lvl="0" marL="0" rtl="0" algn="l">
              <a:lnSpc>
                <a:spcPct val="100000"/>
              </a:lnSpc>
              <a:spcBef>
                <a:spcPts val="1200"/>
              </a:spcBef>
              <a:spcAft>
                <a:spcPts val="0"/>
              </a:spcAft>
              <a:buNone/>
            </a:pPr>
            <a:r>
              <a:t/>
            </a:r>
            <a:endParaRPr sz="1600">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18"/>
          <p:cNvPicPr preferRelativeResize="0"/>
          <p:nvPr/>
        </p:nvPicPr>
        <p:blipFill>
          <a:blip r:embed="rId3">
            <a:alphaModFix/>
          </a:blip>
          <a:stretch>
            <a:fillRect/>
          </a:stretch>
        </p:blipFill>
        <p:spPr>
          <a:xfrm>
            <a:off x="225775" y="1000025"/>
            <a:ext cx="4666550" cy="2532451"/>
          </a:xfrm>
          <a:prstGeom prst="rect">
            <a:avLst/>
          </a:prstGeom>
          <a:noFill/>
          <a:ln>
            <a:noFill/>
          </a:ln>
          <a:effectLst>
            <a:outerShdw blurRad="114300" rotWithShape="0" algn="bl" dir="5400000" dist="66675">
              <a:srgbClr val="000000">
                <a:alpha val="50000"/>
              </a:srgbClr>
            </a:outerShdw>
          </a:effectLst>
        </p:spPr>
      </p:pic>
      <p:sp>
        <p:nvSpPr>
          <p:cNvPr id="120" name="Google Shape;120;p1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PT Sans Narrow"/>
                <a:ea typeface="PT Sans Narrow"/>
                <a:cs typeface="PT Sans Narrow"/>
                <a:sym typeface="PT Sans Narrow"/>
              </a:rPr>
              <a:t>H</a:t>
            </a:r>
            <a:r>
              <a:rPr b="1" baseline="-25000" lang="en">
                <a:latin typeface="PT Sans Narrow"/>
                <a:ea typeface="PT Sans Narrow"/>
                <a:cs typeface="PT Sans Narrow"/>
                <a:sym typeface="PT Sans Narrow"/>
              </a:rPr>
              <a:t>0</a:t>
            </a:r>
            <a:r>
              <a:rPr b="1" lang="en">
                <a:latin typeface="PT Sans Narrow"/>
                <a:ea typeface="PT Sans Narrow"/>
                <a:cs typeface="PT Sans Narrow"/>
                <a:sym typeface="PT Sans Narrow"/>
              </a:rPr>
              <a:t> from binary black holes</a:t>
            </a:r>
            <a:endParaRPr b="1">
              <a:latin typeface="PT Sans Narrow"/>
              <a:ea typeface="PT Sans Narrow"/>
              <a:cs typeface="PT Sans Narrow"/>
              <a:sym typeface="PT Sans Narrow"/>
            </a:endParaRPr>
          </a:p>
        </p:txBody>
      </p:sp>
      <p:sp>
        <p:nvSpPr>
          <p:cNvPr id="121" name="Google Shape;121;p18"/>
          <p:cNvSpPr txBox="1"/>
          <p:nvPr/>
        </p:nvSpPr>
        <p:spPr>
          <a:xfrm>
            <a:off x="440275" y="3683000"/>
            <a:ext cx="7655400" cy="13194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chemeClr val="dk2"/>
              </a:buClr>
              <a:buSzPts val="1600"/>
              <a:buFont typeface="Proxima Nova"/>
              <a:buChar char="●"/>
            </a:pPr>
            <a:r>
              <a:rPr lang="en" sz="1600">
                <a:solidFill>
                  <a:schemeClr val="dk2"/>
                </a:solidFill>
                <a:latin typeface="Proxima Nova"/>
                <a:ea typeface="Proxima Nova"/>
                <a:cs typeface="Proxima Nova"/>
                <a:sym typeface="Proxima Nova"/>
              </a:rPr>
              <a:t>Provides luminosity distance information but no information about redshift. </a:t>
            </a:r>
            <a:endParaRPr sz="1600">
              <a:solidFill>
                <a:schemeClr val="dk2"/>
              </a:solidFill>
              <a:latin typeface="Proxima Nova"/>
              <a:ea typeface="Proxima Nova"/>
              <a:cs typeface="Proxima Nova"/>
              <a:sym typeface="Proxima Nova"/>
            </a:endParaRPr>
          </a:p>
          <a:p>
            <a:pPr indent="-330200" lvl="0" marL="457200" rtl="0" algn="l">
              <a:lnSpc>
                <a:spcPct val="100000"/>
              </a:lnSpc>
              <a:spcBef>
                <a:spcPts val="0"/>
              </a:spcBef>
              <a:spcAft>
                <a:spcPts val="0"/>
              </a:spcAft>
              <a:buClr>
                <a:schemeClr val="dk2"/>
              </a:buClr>
              <a:buSzPts val="1600"/>
              <a:buFont typeface="Proxima Nova"/>
              <a:buChar char="●"/>
            </a:pPr>
            <a:r>
              <a:rPr lang="en" sz="1600">
                <a:solidFill>
                  <a:schemeClr val="dk2"/>
                </a:solidFill>
                <a:latin typeface="Proxima Nova"/>
                <a:ea typeface="Proxima Nova"/>
                <a:cs typeface="Proxima Nova"/>
                <a:sym typeface="Proxima Nova"/>
              </a:rPr>
              <a:t>Redshift information can be inferred from galaxies (with known redshifts) in the localization region.</a:t>
            </a:r>
            <a:endParaRPr b="1" sz="1600">
              <a:solidFill>
                <a:schemeClr val="dk2"/>
              </a:solidFill>
              <a:latin typeface="Proxima Nova"/>
              <a:ea typeface="Proxima Nova"/>
              <a:cs typeface="Proxima Nova"/>
              <a:sym typeface="Proxima Nova"/>
            </a:endParaRPr>
          </a:p>
        </p:txBody>
      </p:sp>
      <p:cxnSp>
        <p:nvCxnSpPr>
          <p:cNvPr id="122" name="Google Shape;122;p18"/>
          <p:cNvCxnSpPr/>
          <p:nvPr/>
        </p:nvCxnSpPr>
        <p:spPr>
          <a:xfrm flipH="1" rot="10800000">
            <a:off x="4521150" y="2080475"/>
            <a:ext cx="1301700" cy="264900"/>
          </a:xfrm>
          <a:prstGeom prst="straightConnector1">
            <a:avLst/>
          </a:prstGeom>
          <a:noFill/>
          <a:ln cap="flat" cmpd="sng" w="9525">
            <a:solidFill>
              <a:schemeClr val="dk2"/>
            </a:solidFill>
            <a:prstDash val="solid"/>
            <a:round/>
            <a:headEnd len="med" w="med" type="none"/>
            <a:tailEnd len="med" w="med" type="triangle"/>
          </a:ln>
        </p:spPr>
      </p:cxnSp>
      <p:grpSp>
        <p:nvGrpSpPr>
          <p:cNvPr id="123" name="Google Shape;123;p18"/>
          <p:cNvGrpSpPr/>
          <p:nvPr/>
        </p:nvGrpSpPr>
        <p:grpSpPr>
          <a:xfrm>
            <a:off x="5793200" y="894475"/>
            <a:ext cx="3457950" cy="2750050"/>
            <a:chOff x="5717000" y="1046875"/>
            <a:chExt cx="3457950" cy="2750050"/>
          </a:xfrm>
        </p:grpSpPr>
        <p:cxnSp>
          <p:nvCxnSpPr>
            <p:cNvPr id="124" name="Google Shape;124;p18"/>
            <p:cNvCxnSpPr/>
            <p:nvPr/>
          </p:nvCxnSpPr>
          <p:spPr>
            <a:xfrm>
              <a:off x="6204650" y="1228625"/>
              <a:ext cx="0" cy="2568300"/>
            </a:xfrm>
            <a:prstGeom prst="straightConnector1">
              <a:avLst/>
            </a:prstGeom>
            <a:noFill/>
            <a:ln cap="flat" cmpd="sng" w="9525">
              <a:solidFill>
                <a:schemeClr val="dk2"/>
              </a:solidFill>
              <a:prstDash val="solid"/>
              <a:round/>
              <a:headEnd len="med" w="med" type="none"/>
              <a:tailEnd len="med" w="med" type="none"/>
            </a:ln>
          </p:spPr>
        </p:cxnSp>
        <p:cxnSp>
          <p:nvCxnSpPr>
            <p:cNvPr id="125" name="Google Shape;125;p18"/>
            <p:cNvCxnSpPr/>
            <p:nvPr/>
          </p:nvCxnSpPr>
          <p:spPr>
            <a:xfrm>
              <a:off x="7210900" y="2079975"/>
              <a:ext cx="0" cy="2568300"/>
            </a:xfrm>
            <a:prstGeom prst="straightConnector1">
              <a:avLst/>
            </a:prstGeom>
            <a:noFill/>
            <a:ln cap="flat" cmpd="sng" w="9525">
              <a:solidFill>
                <a:schemeClr val="dk2"/>
              </a:solidFill>
              <a:prstDash val="solid"/>
              <a:round/>
              <a:headEnd len="med" w="med" type="none"/>
              <a:tailEnd len="med" w="med" type="none"/>
            </a:ln>
          </p:spPr>
        </p:cxnSp>
        <p:sp>
          <p:nvSpPr>
            <p:cNvPr id="126" name="Google Shape;126;p18"/>
            <p:cNvSpPr txBox="1"/>
            <p:nvPr/>
          </p:nvSpPr>
          <p:spPr>
            <a:xfrm rot="-5400000">
              <a:off x="4739900" y="2023975"/>
              <a:ext cx="21942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Luminosity distance</a:t>
              </a:r>
              <a:endParaRPr>
                <a:latin typeface="Open Sans"/>
                <a:ea typeface="Open Sans"/>
                <a:cs typeface="Open Sans"/>
                <a:sym typeface="Open Sans"/>
              </a:endParaRPr>
            </a:p>
          </p:txBody>
        </p:sp>
        <p:sp>
          <p:nvSpPr>
            <p:cNvPr id="127" name="Google Shape;127;p18"/>
            <p:cNvSpPr txBox="1"/>
            <p:nvPr/>
          </p:nvSpPr>
          <p:spPr>
            <a:xfrm>
              <a:off x="6980750" y="3375825"/>
              <a:ext cx="2194200" cy="2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Redshift ?</a:t>
              </a:r>
              <a:endParaRPr>
                <a:latin typeface="Open Sans"/>
                <a:ea typeface="Open Sans"/>
                <a:cs typeface="Open Sans"/>
                <a:sym typeface="Open Sans"/>
              </a:endParaRPr>
            </a:p>
          </p:txBody>
        </p:sp>
        <p:cxnSp>
          <p:nvCxnSpPr>
            <p:cNvPr id="128" name="Google Shape;128;p18"/>
            <p:cNvCxnSpPr/>
            <p:nvPr/>
          </p:nvCxnSpPr>
          <p:spPr>
            <a:xfrm flipH="1" rot="10800000">
              <a:off x="6526400" y="1362175"/>
              <a:ext cx="1644000" cy="1792200"/>
            </a:xfrm>
            <a:prstGeom prst="straightConnector1">
              <a:avLst/>
            </a:prstGeom>
            <a:noFill/>
            <a:ln cap="flat" cmpd="sng" w="9525">
              <a:solidFill>
                <a:schemeClr val="dk2"/>
              </a:solidFill>
              <a:prstDash val="solid"/>
              <a:round/>
              <a:headEnd len="med" w="med" type="none"/>
              <a:tailEnd len="med" w="med" type="none"/>
            </a:ln>
          </p:spPr>
        </p:cxnSp>
        <p:sp>
          <p:nvSpPr>
            <p:cNvPr id="129" name="Google Shape;129;p18"/>
            <p:cNvSpPr txBox="1"/>
            <p:nvPr/>
          </p:nvSpPr>
          <p:spPr>
            <a:xfrm>
              <a:off x="7531100" y="2161825"/>
              <a:ext cx="8115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H</a:t>
              </a:r>
              <a:r>
                <a:rPr baseline="-25000" lang="en">
                  <a:latin typeface="Open Sans"/>
                  <a:ea typeface="Open Sans"/>
                  <a:cs typeface="Open Sans"/>
                  <a:sym typeface="Open Sans"/>
                </a:rPr>
                <a:t>0</a:t>
              </a:r>
              <a:endParaRPr baseline="-25000">
                <a:latin typeface="Open Sans"/>
                <a:ea typeface="Open Sans"/>
                <a:cs typeface="Open Sans"/>
                <a:sym typeface="Open Sans"/>
              </a:endParaRPr>
            </a:p>
          </p:txBody>
        </p:sp>
      </p:grpSp>
      <p:sp>
        <p:nvSpPr>
          <p:cNvPr id="130" name="Google Shape;130;p18"/>
          <p:cNvSpPr txBox="1"/>
          <p:nvPr/>
        </p:nvSpPr>
        <p:spPr>
          <a:xfrm>
            <a:off x="7424775" y="4703475"/>
            <a:ext cx="1354800" cy="26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C3AA9"/>
                </a:solidFill>
                <a:latin typeface="Open Sans"/>
                <a:ea typeface="Open Sans"/>
                <a:cs typeface="Open Sans"/>
                <a:sym typeface="Open Sans"/>
              </a:rPr>
              <a:t>Schutz (1986)</a:t>
            </a:r>
            <a:endParaRPr sz="1200">
              <a:solidFill>
                <a:srgbClr val="1C3AA9"/>
              </a:solidFill>
              <a:latin typeface="Open Sans"/>
              <a:ea typeface="Open Sans"/>
              <a:cs typeface="Open Sans"/>
              <a:sym typeface="Open Sans"/>
            </a:endParaRPr>
          </a:p>
        </p:txBody>
      </p:sp>
      <p:sp>
        <p:nvSpPr>
          <p:cNvPr id="131" name="Google Shape;131;p18"/>
          <p:cNvSpPr txBox="1"/>
          <p:nvPr/>
        </p:nvSpPr>
        <p:spPr>
          <a:xfrm>
            <a:off x="203200" y="3231450"/>
            <a:ext cx="1354800" cy="21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accent5"/>
                </a:solidFill>
                <a:latin typeface="Open Sans"/>
                <a:ea typeface="Open Sans"/>
                <a:cs typeface="Open Sans"/>
                <a:sym typeface="Open Sans"/>
              </a:rPr>
              <a:t>Abbott et al. 2016</a:t>
            </a:r>
            <a:endParaRPr sz="1000">
              <a:solidFill>
                <a:schemeClr val="accent5"/>
              </a:solidFill>
              <a:latin typeface="Open Sans"/>
              <a:ea typeface="Open Sans"/>
              <a:cs typeface="Open Sans"/>
              <a:sym typeface="Open Sans"/>
            </a:endParaRPr>
          </a:p>
        </p:txBody>
      </p:sp>
      <p:sp>
        <p:nvSpPr>
          <p:cNvPr id="132" name="Google Shape;13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3" name="Google Shape;133;p18"/>
          <p:cNvSpPr/>
          <p:nvPr/>
        </p:nvSpPr>
        <p:spPr>
          <a:xfrm>
            <a:off x="6266775" y="201750"/>
            <a:ext cx="2512500" cy="3936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142875" rotWithShape="0" algn="bl" dir="5400000" dist="11430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a:t>More in number but dark</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PT Sans Narrow"/>
                <a:ea typeface="PT Sans Narrow"/>
                <a:cs typeface="PT Sans Narrow"/>
                <a:sym typeface="PT Sans Narrow"/>
              </a:rPr>
              <a:t>LSS correlations: inferring the redshift distributions</a:t>
            </a:r>
            <a:endParaRPr b="1">
              <a:latin typeface="PT Sans Narrow"/>
              <a:ea typeface="PT Sans Narrow"/>
              <a:cs typeface="PT Sans Narrow"/>
              <a:sym typeface="PT Sans Narrow"/>
            </a:endParaRPr>
          </a:p>
        </p:txBody>
      </p:sp>
      <p:pic>
        <p:nvPicPr>
          <p:cNvPr id="139" name="Google Shape;139;p19"/>
          <p:cNvPicPr preferRelativeResize="0"/>
          <p:nvPr/>
        </p:nvPicPr>
        <p:blipFill>
          <a:blip r:embed="rId3">
            <a:alphaModFix/>
          </a:blip>
          <a:stretch>
            <a:fillRect/>
          </a:stretch>
        </p:blipFill>
        <p:spPr>
          <a:xfrm>
            <a:off x="1852025" y="1183925"/>
            <a:ext cx="4946400" cy="3141125"/>
          </a:xfrm>
          <a:prstGeom prst="rect">
            <a:avLst/>
          </a:prstGeom>
          <a:noFill/>
          <a:ln>
            <a:noFill/>
          </a:ln>
          <a:effectLst>
            <a:outerShdw blurRad="171450" rotWithShape="0" algn="bl" dir="5400000" dist="66675">
              <a:srgbClr val="000000">
                <a:alpha val="50000"/>
              </a:srgbClr>
            </a:outerShdw>
          </a:effectLst>
        </p:spPr>
      </p:pic>
      <p:sp>
        <p:nvSpPr>
          <p:cNvPr id="140" name="Google Shape;140;p19"/>
          <p:cNvSpPr txBox="1"/>
          <p:nvPr/>
        </p:nvSpPr>
        <p:spPr>
          <a:xfrm>
            <a:off x="592675" y="4363150"/>
            <a:ext cx="7655400" cy="7074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Font typeface="Open Sans"/>
              <a:buChar char="●"/>
            </a:pPr>
            <a:r>
              <a:rPr lang="en">
                <a:latin typeface="Open Sans"/>
                <a:ea typeface="Open Sans"/>
                <a:cs typeface="Open Sans"/>
                <a:sym typeface="Open Sans"/>
              </a:rPr>
              <a:t>Merging BBHs share the same large scale structure as the galaxies. </a:t>
            </a:r>
            <a:endParaRPr>
              <a:latin typeface="Open Sans"/>
              <a:ea typeface="Open Sans"/>
              <a:cs typeface="Open Sans"/>
              <a:sym typeface="Open Sans"/>
            </a:endParaRPr>
          </a:p>
          <a:p>
            <a:pPr indent="-317500" lvl="0" marL="457200" rtl="0" algn="l">
              <a:lnSpc>
                <a:spcPct val="150000"/>
              </a:lnSpc>
              <a:spcBef>
                <a:spcPts val="0"/>
              </a:spcBef>
              <a:spcAft>
                <a:spcPts val="0"/>
              </a:spcAft>
              <a:buSzPts val="1400"/>
              <a:buFont typeface="Open Sans"/>
              <a:buChar char="●"/>
            </a:pPr>
            <a:r>
              <a:rPr lang="en">
                <a:latin typeface="Open Sans"/>
                <a:ea typeface="Open Sans"/>
                <a:cs typeface="Open Sans"/>
                <a:sym typeface="Open Sans"/>
              </a:rPr>
              <a:t>Possible to statistically obtain the redshift of the merging BBHs.</a:t>
            </a:r>
            <a:endParaRPr>
              <a:latin typeface="Open Sans"/>
              <a:ea typeface="Open Sans"/>
              <a:cs typeface="Open Sans"/>
              <a:sym typeface="Open Sans"/>
            </a:endParaRPr>
          </a:p>
        </p:txBody>
      </p:sp>
      <p:sp>
        <p:nvSpPr>
          <p:cNvPr id="141" name="Google Shape;141;p19"/>
          <p:cNvSpPr txBox="1"/>
          <p:nvPr/>
        </p:nvSpPr>
        <p:spPr>
          <a:xfrm>
            <a:off x="273750" y="1453450"/>
            <a:ext cx="1714500" cy="9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666"/>
                </a:solidFill>
                <a:latin typeface="Open Sans"/>
                <a:ea typeface="Open Sans"/>
                <a:cs typeface="Open Sans"/>
                <a:sym typeface="Open Sans"/>
              </a:rPr>
              <a:t>Red: Fixed BBH events with unknown redshifts</a:t>
            </a:r>
            <a:endParaRPr>
              <a:solidFill>
                <a:srgbClr val="E06666"/>
              </a:solidFill>
              <a:latin typeface="Open Sans"/>
              <a:ea typeface="Open Sans"/>
              <a:cs typeface="Open Sans"/>
              <a:sym typeface="Open Sans"/>
            </a:endParaRPr>
          </a:p>
        </p:txBody>
      </p:sp>
      <p:sp>
        <p:nvSpPr>
          <p:cNvPr id="142" name="Google Shape;142;p19"/>
          <p:cNvSpPr txBox="1"/>
          <p:nvPr/>
        </p:nvSpPr>
        <p:spPr>
          <a:xfrm>
            <a:off x="273750" y="2748850"/>
            <a:ext cx="1754100" cy="9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FA8DC"/>
                </a:solidFill>
                <a:latin typeface="Open Sans"/>
                <a:ea typeface="Open Sans"/>
                <a:cs typeface="Open Sans"/>
                <a:sym typeface="Open Sans"/>
              </a:rPr>
              <a:t>Blue: Galaxy distribution at different redshift slices.</a:t>
            </a:r>
            <a:endParaRPr>
              <a:solidFill>
                <a:srgbClr val="6FA8DC"/>
              </a:solidFill>
              <a:latin typeface="Open Sans"/>
              <a:ea typeface="Open Sans"/>
              <a:cs typeface="Open Sans"/>
              <a:sym typeface="Open Sans"/>
            </a:endParaRPr>
          </a:p>
        </p:txBody>
      </p:sp>
      <p:sp>
        <p:nvSpPr>
          <p:cNvPr id="143" name="Google Shape;143;p19"/>
          <p:cNvSpPr txBox="1"/>
          <p:nvPr/>
        </p:nvSpPr>
        <p:spPr>
          <a:xfrm>
            <a:off x="7058275" y="1990625"/>
            <a:ext cx="21195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Angular cross-correlation captures the similarity in the large scale structure.</a:t>
            </a:r>
            <a:endParaRPr sz="1200">
              <a:latin typeface="Open Sans"/>
              <a:ea typeface="Open Sans"/>
              <a:cs typeface="Open Sans"/>
              <a:sym typeface="Open Sans"/>
            </a:endParaRPr>
          </a:p>
        </p:txBody>
      </p:sp>
      <p:sp>
        <p:nvSpPr>
          <p:cNvPr id="144" name="Google Shape;144;p19"/>
          <p:cNvSpPr txBox="1"/>
          <p:nvPr/>
        </p:nvSpPr>
        <p:spPr>
          <a:xfrm>
            <a:off x="6984500" y="3233150"/>
            <a:ext cx="2351400" cy="175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Lato"/>
                <a:ea typeface="Lato"/>
                <a:cs typeface="Lato"/>
                <a:sym typeface="Lato"/>
              </a:rPr>
              <a:t>In the context of GWs:</a:t>
            </a:r>
            <a:endParaRPr sz="1200">
              <a:latin typeface="Lato"/>
              <a:ea typeface="Lato"/>
              <a:cs typeface="Lato"/>
              <a:sym typeface="Lato"/>
            </a:endParaRPr>
          </a:p>
          <a:p>
            <a:pPr indent="0" lvl="0" marL="0" rtl="0" algn="l">
              <a:lnSpc>
                <a:spcPct val="100000"/>
              </a:lnSpc>
              <a:spcBef>
                <a:spcPts val="0"/>
              </a:spcBef>
              <a:spcAft>
                <a:spcPts val="0"/>
              </a:spcAft>
              <a:buNone/>
            </a:pPr>
            <a:r>
              <a:rPr lang="en" sz="1100">
                <a:solidFill>
                  <a:srgbClr val="1C3AA9"/>
                </a:solidFill>
                <a:latin typeface="Proxima Nova"/>
                <a:ea typeface="Proxima Nova"/>
                <a:cs typeface="Proxima Nova"/>
                <a:sym typeface="Proxima Nova"/>
              </a:rPr>
              <a:t>Schutz (1986)</a:t>
            </a:r>
            <a:endParaRPr sz="1100">
              <a:solidFill>
                <a:srgbClr val="1C3AA9"/>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lang="en" sz="1100">
                <a:solidFill>
                  <a:srgbClr val="1C3AA9"/>
                </a:solidFill>
                <a:latin typeface="Proxima Nova"/>
                <a:ea typeface="Proxima Nova"/>
                <a:cs typeface="Proxima Nova"/>
                <a:sym typeface="Proxima Nova"/>
              </a:rPr>
              <a:t>Macleod and Hogan (2007)</a:t>
            </a:r>
            <a:endParaRPr sz="1100">
              <a:solidFill>
                <a:srgbClr val="1C3AA9"/>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lang="en" sz="1100">
                <a:solidFill>
                  <a:srgbClr val="1C3AA9"/>
                </a:solidFill>
                <a:latin typeface="Proxima Nova"/>
                <a:ea typeface="Proxima Nova"/>
                <a:cs typeface="Proxima Nova"/>
                <a:sym typeface="Proxima Nova"/>
              </a:rPr>
              <a:t>Oguri (2016), Nair et al. (2018),</a:t>
            </a:r>
            <a:endParaRPr sz="1100">
              <a:solidFill>
                <a:srgbClr val="1C3AA9"/>
              </a:solidFill>
              <a:latin typeface="Proxima Nova"/>
              <a:ea typeface="Proxima Nova"/>
              <a:cs typeface="Proxima Nova"/>
              <a:sym typeface="Proxima Nova"/>
            </a:endParaRPr>
          </a:p>
          <a:p>
            <a:pPr indent="0" lvl="0" marL="0" rtl="0" algn="l">
              <a:lnSpc>
                <a:spcPct val="100000"/>
              </a:lnSpc>
              <a:spcBef>
                <a:spcPts val="0"/>
              </a:spcBef>
              <a:spcAft>
                <a:spcPts val="0"/>
              </a:spcAft>
              <a:buNone/>
            </a:pPr>
            <a:r>
              <a:rPr lang="en" sz="1100">
                <a:solidFill>
                  <a:srgbClr val="1C3AA9"/>
                </a:solidFill>
                <a:latin typeface="Proxima Nova"/>
                <a:ea typeface="Proxima Nova"/>
                <a:cs typeface="Proxima Nova"/>
                <a:sym typeface="Proxima Nova"/>
              </a:rPr>
              <a:t>Mukherjee et al. (2018, 2021, 2022), Bera et al (2020). </a:t>
            </a:r>
            <a:endParaRPr sz="1100">
              <a:solidFill>
                <a:srgbClr val="1C3AA9"/>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4A86E8"/>
              </a:solidFill>
              <a:latin typeface="Lato"/>
              <a:ea typeface="Lato"/>
              <a:cs typeface="Lato"/>
              <a:sym typeface="Lato"/>
            </a:endParaRPr>
          </a:p>
        </p:txBody>
      </p:sp>
      <p:sp>
        <p:nvSpPr>
          <p:cNvPr id="145" name="Google Shape;145;p19"/>
          <p:cNvSpPr txBox="1"/>
          <p:nvPr/>
        </p:nvSpPr>
        <p:spPr>
          <a:xfrm>
            <a:off x="7896575" y="2626075"/>
            <a:ext cx="1240500" cy="2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Newman (2008)</a:t>
            </a:r>
            <a:endParaRPr sz="1100">
              <a:solidFill>
                <a:srgbClr val="1C3AA9"/>
              </a:solidFill>
              <a:latin typeface="Proxima Nova"/>
              <a:ea typeface="Proxima Nova"/>
              <a:cs typeface="Proxima Nova"/>
              <a:sym typeface="Proxima Nova"/>
            </a:endParaRPr>
          </a:p>
        </p:txBody>
      </p:sp>
      <p:sp>
        <p:nvSpPr>
          <p:cNvPr id="146" name="Google Shape;14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7" name="Google Shape;147;p19"/>
          <p:cNvSpPr txBox="1"/>
          <p:nvPr/>
        </p:nvSpPr>
        <p:spPr>
          <a:xfrm>
            <a:off x="4697150" y="4034525"/>
            <a:ext cx="2249100" cy="1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1C3AA9"/>
                </a:solidFill>
                <a:latin typeface="Proxima Nova"/>
                <a:ea typeface="Proxima Nova"/>
                <a:cs typeface="Proxima Nova"/>
                <a:sym typeface="Proxima Nova"/>
              </a:rPr>
              <a:t>Bera, </a:t>
            </a:r>
            <a:r>
              <a:rPr b="1" lang="en" sz="1200">
                <a:solidFill>
                  <a:srgbClr val="1C3AA9"/>
                </a:solidFill>
                <a:latin typeface="Proxima Nova"/>
                <a:ea typeface="Proxima Nova"/>
                <a:cs typeface="Proxima Nova"/>
                <a:sym typeface="Proxima Nova"/>
              </a:rPr>
              <a:t>Rana</a:t>
            </a:r>
            <a:r>
              <a:rPr lang="en" sz="1200">
                <a:solidFill>
                  <a:srgbClr val="1C3AA9"/>
                </a:solidFill>
                <a:latin typeface="Proxima Nova"/>
                <a:ea typeface="Proxima Nova"/>
                <a:cs typeface="Proxima Nova"/>
                <a:sym typeface="Proxima Nova"/>
              </a:rPr>
              <a:t>, More, Bose 2020</a:t>
            </a:r>
            <a:endParaRPr sz="1200">
              <a:solidFill>
                <a:srgbClr val="1C3AA9"/>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600">
                <a:latin typeface="PT Sans Narrow"/>
                <a:ea typeface="PT Sans Narrow"/>
                <a:cs typeface="PT Sans Narrow"/>
                <a:sym typeface="PT Sans Narrow"/>
              </a:rPr>
              <a:t>State of the Art method : Bayesian framework </a:t>
            </a:r>
            <a:endParaRPr b="1" sz="2600">
              <a:latin typeface="PT Sans Narrow"/>
              <a:ea typeface="PT Sans Narrow"/>
              <a:cs typeface="PT Sans Narrow"/>
              <a:sym typeface="PT Sans Narrow"/>
            </a:endParaRPr>
          </a:p>
        </p:txBody>
      </p:sp>
      <p:sp>
        <p:nvSpPr>
          <p:cNvPr id="153" name="Google Shape;153;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4" name="Google Shape;154;p20"/>
          <p:cNvPicPr preferRelativeResize="0"/>
          <p:nvPr/>
        </p:nvPicPr>
        <p:blipFill>
          <a:blip r:embed="rId3">
            <a:alphaModFix/>
          </a:blip>
          <a:stretch>
            <a:fillRect/>
          </a:stretch>
        </p:blipFill>
        <p:spPr>
          <a:xfrm>
            <a:off x="352950" y="1297475"/>
            <a:ext cx="2862469" cy="2510450"/>
          </a:xfrm>
          <a:prstGeom prst="rect">
            <a:avLst/>
          </a:prstGeom>
          <a:noFill/>
          <a:ln>
            <a:noFill/>
          </a:ln>
          <a:effectLst>
            <a:outerShdw blurRad="142875" rotWithShape="0" algn="bl" dir="5400000" dist="57150">
              <a:srgbClr val="000000">
                <a:alpha val="50000"/>
              </a:srgbClr>
            </a:outerShdw>
          </a:effectLst>
        </p:spPr>
      </p:pic>
      <p:sp>
        <p:nvSpPr>
          <p:cNvPr id="155" name="Google Shape;155;p20"/>
          <p:cNvSpPr txBox="1"/>
          <p:nvPr/>
        </p:nvSpPr>
        <p:spPr>
          <a:xfrm rot="-5400000">
            <a:off x="-847425" y="1455275"/>
            <a:ext cx="1838400" cy="1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1C3AA9"/>
                </a:solidFill>
                <a:latin typeface="Proxima Nova"/>
                <a:ea typeface="Proxima Nova"/>
                <a:cs typeface="Proxima Nova"/>
                <a:sym typeface="Proxima Nova"/>
              </a:rPr>
              <a:t>Zehavi et al. 2011</a:t>
            </a:r>
            <a:endParaRPr sz="1100">
              <a:solidFill>
                <a:srgbClr val="1C3AA9"/>
              </a:solidFill>
              <a:latin typeface="Proxima Nova"/>
              <a:ea typeface="Proxima Nova"/>
              <a:cs typeface="Proxima Nova"/>
              <a:sym typeface="Proxima Nova"/>
            </a:endParaRPr>
          </a:p>
        </p:txBody>
      </p:sp>
      <p:cxnSp>
        <p:nvCxnSpPr>
          <p:cNvPr id="156" name="Google Shape;156;p20"/>
          <p:cNvCxnSpPr/>
          <p:nvPr/>
        </p:nvCxnSpPr>
        <p:spPr>
          <a:xfrm>
            <a:off x="1805775" y="1884150"/>
            <a:ext cx="2292300" cy="840600"/>
          </a:xfrm>
          <a:prstGeom prst="straightConnector1">
            <a:avLst/>
          </a:prstGeom>
          <a:noFill/>
          <a:ln cap="flat" cmpd="sng" w="28575">
            <a:solidFill>
              <a:srgbClr val="3C78D8"/>
            </a:solidFill>
            <a:prstDash val="solid"/>
            <a:round/>
            <a:headEnd len="med" w="med" type="stealth"/>
            <a:tailEnd len="med" w="med" type="stealth"/>
          </a:ln>
        </p:spPr>
      </p:cxnSp>
      <p:cxnSp>
        <p:nvCxnSpPr>
          <p:cNvPr id="157" name="Google Shape;157;p20"/>
          <p:cNvCxnSpPr/>
          <p:nvPr/>
        </p:nvCxnSpPr>
        <p:spPr>
          <a:xfrm>
            <a:off x="2079450" y="2918275"/>
            <a:ext cx="2034300" cy="621300"/>
          </a:xfrm>
          <a:prstGeom prst="straightConnector1">
            <a:avLst/>
          </a:prstGeom>
          <a:noFill/>
          <a:ln cap="flat" cmpd="sng" w="28575">
            <a:solidFill>
              <a:srgbClr val="93C47D"/>
            </a:solidFill>
            <a:prstDash val="solid"/>
            <a:round/>
            <a:headEnd len="med" w="med" type="stealth"/>
            <a:tailEnd len="med" w="med" type="stealth"/>
          </a:ln>
        </p:spPr>
      </p:cxnSp>
      <p:sp>
        <p:nvSpPr>
          <p:cNvPr id="158" name="Google Shape;158;p20"/>
          <p:cNvSpPr txBox="1"/>
          <p:nvPr/>
        </p:nvSpPr>
        <p:spPr>
          <a:xfrm>
            <a:off x="-41325" y="4774925"/>
            <a:ext cx="8986200" cy="16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1C3AA9"/>
                </a:solidFill>
                <a:latin typeface="Open Sans"/>
                <a:ea typeface="Open Sans"/>
                <a:cs typeface="Open Sans"/>
                <a:sym typeface="Open Sans"/>
              </a:rPr>
              <a:t>Del Pozzo 2014,  gwcosmo - Gray et al. (2019), Abbott et al. (2019), more complete list in the paper</a:t>
            </a:r>
            <a:endParaRPr sz="900">
              <a:solidFill>
                <a:srgbClr val="1C3AA9"/>
              </a:solidFill>
              <a:latin typeface="Open Sans"/>
              <a:ea typeface="Open Sans"/>
              <a:cs typeface="Open Sans"/>
              <a:sym typeface="Open Sans"/>
            </a:endParaRPr>
          </a:p>
        </p:txBody>
      </p:sp>
      <p:grpSp>
        <p:nvGrpSpPr>
          <p:cNvPr id="159" name="Google Shape;159;p20"/>
          <p:cNvGrpSpPr/>
          <p:nvPr/>
        </p:nvGrpSpPr>
        <p:grpSpPr>
          <a:xfrm>
            <a:off x="4083275" y="2586600"/>
            <a:ext cx="1336800" cy="1195500"/>
            <a:chOff x="3778475" y="1672200"/>
            <a:chExt cx="1336800" cy="1195500"/>
          </a:xfrm>
        </p:grpSpPr>
        <p:sp>
          <p:nvSpPr>
            <p:cNvPr id="160" name="Google Shape;160;p20"/>
            <p:cNvSpPr txBox="1"/>
            <p:nvPr/>
          </p:nvSpPr>
          <p:spPr>
            <a:xfrm>
              <a:off x="3778475" y="1672200"/>
              <a:ext cx="133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P(G|D</a:t>
              </a:r>
              <a:r>
                <a:rPr baseline="-25000" lang="en">
                  <a:latin typeface="Open Sans"/>
                  <a:ea typeface="Open Sans"/>
                  <a:cs typeface="Open Sans"/>
                  <a:sym typeface="Open Sans"/>
                </a:rPr>
                <a:t>GW</a:t>
              </a:r>
              <a:r>
                <a:rPr lang="en">
                  <a:latin typeface="Open Sans"/>
                  <a:ea typeface="Open Sans"/>
                  <a:cs typeface="Open Sans"/>
                  <a:sym typeface="Open Sans"/>
                </a:rPr>
                <a:t>, H0)</a:t>
              </a:r>
              <a:endParaRPr>
                <a:latin typeface="Open Sans"/>
                <a:ea typeface="Open Sans"/>
                <a:cs typeface="Open Sans"/>
                <a:sym typeface="Open Sans"/>
              </a:endParaRPr>
            </a:p>
          </p:txBody>
        </p:sp>
        <p:sp>
          <p:nvSpPr>
            <p:cNvPr id="161" name="Google Shape;161;p20"/>
            <p:cNvSpPr txBox="1"/>
            <p:nvPr/>
          </p:nvSpPr>
          <p:spPr>
            <a:xfrm>
              <a:off x="3778475" y="2434200"/>
              <a:ext cx="13368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P(G|D</a:t>
              </a:r>
              <a:r>
                <a:rPr baseline="-25000" lang="en">
                  <a:latin typeface="Open Sans"/>
                  <a:ea typeface="Open Sans"/>
                  <a:cs typeface="Open Sans"/>
                  <a:sym typeface="Open Sans"/>
                </a:rPr>
                <a:t>GW</a:t>
              </a:r>
              <a:r>
                <a:rPr lang="en">
                  <a:latin typeface="Open Sans"/>
                  <a:ea typeface="Open Sans"/>
                  <a:cs typeface="Open Sans"/>
                  <a:sym typeface="Open Sans"/>
                </a:rPr>
                <a:t>, H0)</a:t>
              </a:r>
              <a:endParaRPr>
                <a:latin typeface="Open Sans"/>
                <a:ea typeface="Open Sans"/>
                <a:cs typeface="Open Sans"/>
                <a:sym typeface="Open Sans"/>
              </a:endParaRPr>
            </a:p>
          </p:txBody>
        </p:sp>
        <p:sp>
          <p:nvSpPr>
            <p:cNvPr id="162" name="Google Shape;162;p20"/>
            <p:cNvSpPr txBox="1"/>
            <p:nvPr/>
          </p:nvSpPr>
          <p:spPr>
            <a:xfrm>
              <a:off x="3962400" y="2313432"/>
              <a:ext cx="2559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pen Sans"/>
                  <a:ea typeface="Open Sans"/>
                  <a:cs typeface="Open Sans"/>
                  <a:sym typeface="Open Sans"/>
                </a:rPr>
                <a:t>∼</a:t>
              </a:r>
              <a:endParaRPr>
                <a:latin typeface="Open Sans"/>
                <a:ea typeface="Open Sans"/>
                <a:cs typeface="Open Sans"/>
                <a:sym typeface="Open Sans"/>
              </a:endParaRPr>
            </a:p>
          </p:txBody>
        </p:sp>
      </p:grpSp>
      <p:pic>
        <p:nvPicPr>
          <p:cNvPr id="163" name="Google Shape;163;p20"/>
          <p:cNvPicPr preferRelativeResize="0"/>
          <p:nvPr/>
        </p:nvPicPr>
        <p:blipFill>
          <a:blip r:embed="rId4">
            <a:alphaModFix/>
          </a:blip>
          <a:stretch>
            <a:fillRect/>
          </a:stretch>
        </p:blipFill>
        <p:spPr>
          <a:xfrm>
            <a:off x="3565450" y="1448825"/>
            <a:ext cx="3870461" cy="799800"/>
          </a:xfrm>
          <a:prstGeom prst="rect">
            <a:avLst/>
          </a:prstGeom>
          <a:noFill/>
          <a:ln>
            <a:noFill/>
          </a:ln>
        </p:spPr>
      </p:pic>
      <p:pic>
        <p:nvPicPr>
          <p:cNvPr id="164" name="Google Shape;164;p20"/>
          <p:cNvPicPr preferRelativeResize="0"/>
          <p:nvPr/>
        </p:nvPicPr>
        <p:blipFill>
          <a:blip r:embed="rId5">
            <a:alphaModFix/>
          </a:blip>
          <a:stretch>
            <a:fillRect/>
          </a:stretch>
        </p:blipFill>
        <p:spPr>
          <a:xfrm>
            <a:off x="5343875" y="2571750"/>
            <a:ext cx="277425" cy="1395925"/>
          </a:xfrm>
          <a:prstGeom prst="rect">
            <a:avLst/>
          </a:prstGeom>
          <a:noFill/>
          <a:ln>
            <a:noFill/>
          </a:ln>
        </p:spPr>
      </p:pic>
      <p:sp>
        <p:nvSpPr>
          <p:cNvPr id="165" name="Google Shape;165;p20"/>
          <p:cNvSpPr/>
          <p:nvPr/>
        </p:nvSpPr>
        <p:spPr>
          <a:xfrm>
            <a:off x="5744975" y="2860650"/>
            <a:ext cx="3174900" cy="707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Depends upon the flux threshold of the catalog, and priors about GW event-galaxy connection.</a:t>
            </a:r>
            <a:endParaRPr/>
          </a:p>
        </p:txBody>
      </p:sp>
      <p:sp>
        <p:nvSpPr>
          <p:cNvPr id="166" name="Google Shape;166;p20"/>
          <p:cNvSpPr/>
          <p:nvPr/>
        </p:nvSpPr>
        <p:spPr>
          <a:xfrm>
            <a:off x="3179675" y="4189125"/>
            <a:ext cx="4506900" cy="483300"/>
          </a:xfrm>
          <a:prstGeom prst="roundRect">
            <a:avLst>
              <a:gd fmla="val 16667" name="adj"/>
            </a:avLst>
          </a:prstGeom>
          <a:solidFill>
            <a:schemeClr val="accent4"/>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No explicit accounting for large scale clustering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latin typeface="PT Sans Narrow"/>
                <a:ea typeface="PT Sans Narrow"/>
                <a:cs typeface="PT Sans Narrow"/>
                <a:sym typeface="PT Sans Narrow"/>
              </a:rPr>
              <a:t>Playing God : Testing out with realistic simulations</a:t>
            </a:r>
            <a:endParaRPr b="1" sz="2720">
              <a:latin typeface="PT Sans Narrow"/>
              <a:ea typeface="PT Sans Narrow"/>
              <a:cs typeface="PT Sans Narrow"/>
              <a:sym typeface="PT Sans Narrow"/>
            </a:endParaRPr>
          </a:p>
        </p:txBody>
      </p:sp>
      <p:sp>
        <p:nvSpPr>
          <p:cNvPr id="172" name="Google Shape;172;p21"/>
          <p:cNvSpPr txBox="1"/>
          <p:nvPr>
            <p:ph idx="4294967295" type="body"/>
          </p:nvPr>
        </p:nvSpPr>
        <p:spPr>
          <a:xfrm>
            <a:off x="311700" y="1266325"/>
            <a:ext cx="8520600" cy="2967300"/>
          </a:xfrm>
          <a:prstGeom prst="rect">
            <a:avLst/>
          </a:prstGeom>
        </p:spPr>
        <p:txBody>
          <a:bodyPr anchorCtr="0" anchor="t" bIns="91425" lIns="91425" spcFirstLastPara="1" rIns="91425" wrap="square" tIns="91425">
            <a:normAutofit lnSpcReduction="10000"/>
          </a:bodyPr>
          <a:lstStyle/>
          <a:p>
            <a:pPr indent="-336550" lvl="0" marL="457200" rtl="0" algn="l">
              <a:lnSpc>
                <a:spcPct val="130000"/>
              </a:lnSpc>
              <a:spcBef>
                <a:spcPts val="0"/>
              </a:spcBef>
              <a:spcAft>
                <a:spcPts val="0"/>
              </a:spcAft>
              <a:buSzPts val="1700"/>
              <a:buChar char="●"/>
            </a:pPr>
            <a:r>
              <a:rPr lang="en" sz="1700"/>
              <a:t>GW event locations sampled from the matter distribution of a cosmological N-body simulation (Big Multidark-Planck)</a:t>
            </a:r>
            <a:endParaRPr sz="1700"/>
          </a:p>
          <a:p>
            <a:pPr indent="-336550" lvl="0" marL="457200" rtl="0" algn="l">
              <a:lnSpc>
                <a:spcPct val="130000"/>
              </a:lnSpc>
              <a:spcBef>
                <a:spcPts val="0"/>
              </a:spcBef>
              <a:spcAft>
                <a:spcPts val="0"/>
              </a:spcAft>
              <a:buSzPts val="1700"/>
              <a:buChar char="●"/>
            </a:pPr>
            <a:r>
              <a:rPr lang="en" sz="1700"/>
              <a:t>Massive dark matter halo centers act as galaxy markers</a:t>
            </a:r>
            <a:endParaRPr sz="1700"/>
          </a:p>
          <a:p>
            <a:pPr indent="-336550" lvl="0" marL="457200" rtl="0" algn="l">
              <a:lnSpc>
                <a:spcPct val="130000"/>
              </a:lnSpc>
              <a:spcBef>
                <a:spcPts val="0"/>
              </a:spcBef>
              <a:spcAft>
                <a:spcPts val="0"/>
              </a:spcAft>
              <a:buSzPts val="1700"/>
              <a:buChar char="●"/>
            </a:pPr>
            <a:r>
              <a:rPr b="1" lang="en" sz="1700"/>
              <a:t>GW events do not occur inside halos that host galaxies in our mock catalog, 100% incomplete by construction -  </a:t>
            </a:r>
            <a:r>
              <a:rPr b="1" lang="en" sz="1700">
                <a:solidFill>
                  <a:srgbClr val="FF0000"/>
                </a:solidFill>
              </a:rPr>
              <a:t>Extreme check!!</a:t>
            </a:r>
            <a:endParaRPr b="1" sz="1700">
              <a:solidFill>
                <a:srgbClr val="FF0000"/>
              </a:solidFill>
            </a:endParaRPr>
          </a:p>
          <a:p>
            <a:pPr indent="-342900" lvl="0" marL="457200" rtl="0" algn="l">
              <a:lnSpc>
                <a:spcPct val="130000"/>
              </a:lnSpc>
              <a:spcBef>
                <a:spcPts val="0"/>
              </a:spcBef>
              <a:spcAft>
                <a:spcPts val="0"/>
              </a:spcAft>
              <a:buSzPts val="1800"/>
              <a:buChar char="●"/>
            </a:pPr>
            <a:r>
              <a:rPr lang="en" sz="1700"/>
              <a:t>Realistic simulation of GW events and subsequent parameter estimations to obtain realistic localizations. </a:t>
            </a:r>
            <a:r>
              <a:rPr lang="en" sz="1100"/>
              <a:t>(</a:t>
            </a:r>
            <a:r>
              <a:rPr lang="en" sz="900"/>
              <a:t>BILBY: Ashton et al. 2019</a:t>
            </a:r>
            <a:r>
              <a:rPr lang="en" sz="1100"/>
              <a:t>)</a:t>
            </a:r>
            <a:endParaRPr sz="1100"/>
          </a:p>
          <a:p>
            <a:pPr indent="-311150" lvl="1" marL="914400" rtl="0" algn="l">
              <a:lnSpc>
                <a:spcPct val="130000"/>
              </a:lnSpc>
              <a:spcBef>
                <a:spcPts val="0"/>
              </a:spcBef>
              <a:spcAft>
                <a:spcPts val="0"/>
              </a:spcAft>
              <a:buSzPts val="1300"/>
              <a:buChar char="○"/>
            </a:pPr>
            <a:r>
              <a:rPr lang="en" sz="1300"/>
              <a:t>3 detector network with Advanced LIGO, Advanced VIRGO sensitivity</a:t>
            </a:r>
            <a:endParaRPr sz="1300"/>
          </a:p>
          <a:p>
            <a:pPr indent="-311150" lvl="1" marL="914400" rtl="0" algn="l">
              <a:lnSpc>
                <a:spcPct val="130000"/>
              </a:lnSpc>
              <a:spcBef>
                <a:spcPts val="0"/>
              </a:spcBef>
              <a:spcAft>
                <a:spcPts val="0"/>
              </a:spcAft>
              <a:buSzPts val="1300"/>
              <a:buChar char="○"/>
            </a:pPr>
            <a:r>
              <a:rPr lang="en" sz="1300"/>
              <a:t>5000 events, 500 events, 50 events</a:t>
            </a:r>
            <a:endParaRPr sz="1300"/>
          </a:p>
        </p:txBody>
      </p:sp>
      <p:sp>
        <p:nvSpPr>
          <p:cNvPr id="173" name="Google Shape;173;p21"/>
          <p:cNvSpPr/>
          <p:nvPr/>
        </p:nvSpPr>
        <p:spPr>
          <a:xfrm>
            <a:off x="904525" y="4361750"/>
            <a:ext cx="7584600" cy="501000"/>
          </a:xfrm>
          <a:prstGeom prst="roundRect">
            <a:avLst>
              <a:gd fmla="val 16667" name="adj"/>
            </a:avLst>
          </a:prstGeom>
          <a:solidFill>
            <a:schemeClr val="accent4"/>
          </a:solidFill>
          <a:ln cap="flat" cmpd="sng" w="9525">
            <a:solidFill>
              <a:schemeClr val="dk2"/>
            </a:solidFill>
            <a:prstDash val="solid"/>
            <a:round/>
            <a:headEnd len="sm" w="sm" type="none"/>
            <a:tailEnd len="sm" w="sm" type="none"/>
          </a:ln>
          <a:effectLst>
            <a:outerShdw blurRad="185738" rotWithShape="0" algn="bl" dir="5400000" dist="857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Is it really possible to estimate the Hubble constant given the large localization errors?</a:t>
            </a:r>
            <a:endParaRPr/>
          </a:p>
        </p:txBody>
      </p:sp>
      <p:sp>
        <p:nvSpPr>
          <p:cNvPr id="174" name="Google Shape;17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