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4"/>
  </p:notesMasterIdLst>
  <p:sldIdLst>
    <p:sldId id="363" r:id="rId2"/>
    <p:sldId id="487" r:id="rId3"/>
    <p:sldId id="362" r:id="rId4"/>
    <p:sldId id="480" r:id="rId5"/>
    <p:sldId id="462" r:id="rId6"/>
    <p:sldId id="463" r:id="rId7"/>
    <p:sldId id="466" r:id="rId8"/>
    <p:sldId id="465" r:id="rId9"/>
    <p:sldId id="474" r:id="rId10"/>
    <p:sldId id="475" r:id="rId11"/>
    <p:sldId id="476" r:id="rId12"/>
    <p:sldId id="477" r:id="rId13"/>
    <p:sldId id="481" r:id="rId14"/>
    <p:sldId id="478" r:id="rId15"/>
    <p:sldId id="266" r:id="rId16"/>
    <p:sldId id="484" r:id="rId17"/>
    <p:sldId id="464" r:id="rId18"/>
    <p:sldId id="439" r:id="rId19"/>
    <p:sldId id="331" r:id="rId20"/>
    <p:sldId id="482" r:id="rId21"/>
    <p:sldId id="483" r:id="rId22"/>
    <p:sldId id="485" r:id="rId23"/>
  </p:sldIdLst>
  <p:sldSz cx="12192000" cy="6858000"/>
  <p:notesSz cx="6858000" cy="9144000"/>
  <p:defaultTextStyle>
    <a:defPPr>
      <a:defRPr lang="en-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B9E77"/>
    <a:srgbClr val="E41A1C"/>
    <a:srgbClr val="4DAF4A"/>
    <a:srgbClr val="FF7F00"/>
    <a:srgbClr val="984EA3"/>
    <a:srgbClr val="FFFF33"/>
    <a:srgbClr val="377EB8"/>
    <a:srgbClr val="44536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435"/>
    <p:restoredTop sz="86329"/>
  </p:normalViewPr>
  <p:slideViewPr>
    <p:cSldViewPr snapToGrid="0">
      <p:cViewPr varScale="1">
        <p:scale>
          <a:sx n="92" d="100"/>
          <a:sy n="92" d="100"/>
        </p:scale>
        <p:origin x="184" y="30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NL"/>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438F07F-23BD-FC4A-9A6B-333F4DA3B112}" type="datetimeFigureOut">
              <a:rPr lang="en-NL" smtClean="0"/>
              <a:t>26/05/2025</a:t>
            </a:fld>
            <a:endParaRPr lang="en-NL"/>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NL"/>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NL"/>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3B1A9A-E26B-F642-A812-A37CC24BECED}" type="slidenum">
              <a:rPr lang="en-NL" smtClean="0"/>
              <a:t>‹#›</a:t>
            </a:fld>
            <a:endParaRPr lang="en-NL"/>
          </a:p>
        </p:txBody>
      </p:sp>
    </p:spTree>
    <p:extLst>
      <p:ext uri="{BB962C8B-B14F-4D97-AF65-F5344CB8AC3E}">
        <p14:creationId xmlns:p14="http://schemas.microsoft.com/office/powerpoint/2010/main" val="26477470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ga866957570_0_10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0" name="Google Shape;340;ga866957570_0_10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L" dirty="0"/>
              <a:t>Hey everyone, today I’m going to talk about tracing AGN feedback through the kinematics of the circumnuclear disk in NGC1068</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20675440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L" dirty="0"/>
              <a:t>To break the homogeneity of the temperature and density behaviours across the CND, we decided to investigate the line profiles averaged within each region by fitting two different simple models to the line profiles, a weighted double Gaussian and a single Gaussian model. Then the two sets of fits were compared based on two criteria. First we check whether both Gaussian peaks from the double Gaussian profile is above 3 sigma level, so they are significant enough to be considered. Then we used an extra sum of squares F-test to compared the two sets of fits. So basically this test assumes a null hypothesis that the simpler model is better at fitting the lineprofile compared to a more complex model, so if we have a p value smaller than 0.05, we can use the weighted double Gaussian model, otherwise we stick to the simple Gaussian model. Later we also expanded the analysis to a comparison between the weighted triple Gaussian and the weighted double Gaussian models.</a:t>
            </a:r>
          </a:p>
          <a:p>
            <a:pPr marL="0" marR="0" lvl="0" indent="0" algn="l" defTabSz="914400" rtl="0" eaLnBrk="1" fontAlgn="auto" latinLnBrk="0" hangingPunct="1">
              <a:lnSpc>
                <a:spcPct val="100000"/>
              </a:lnSpc>
              <a:spcBef>
                <a:spcPts val="0"/>
              </a:spcBef>
              <a:spcAft>
                <a:spcPts val="0"/>
              </a:spcAft>
              <a:buClrTx/>
              <a:buSzTx/>
              <a:buFontTx/>
              <a:buNone/>
              <a:tabLst/>
              <a:defRPr/>
            </a:pPr>
            <a:r>
              <a:rPr lang="en-NL" dirty="0"/>
              <a:t>So here are the examples of the line profiles based on the original 40 by 40 pc regions on the left and more zoomed in regions on the scale of 20 by 20 pc on the right, and these zoomed in regions are centred at the midpoints of the original regions on the left. Again I provided the ionized AGN wind bicone on the plots. We found that most of the line profiles which can be fiteed with the weighted double Gaussian are either within the bicone or along the edge of the bicone, while most of the regions outside the bicone can only be fitted with a single Gaussian. The orange region one here can be fitted with the weighted double Gaussian with the secondary Gaussian component further blueshifted away from the systematic velocity marked by the vertical red line, indicating that the region might actually contain some of the outflowing gas. We also found that the line profiles in the northeast are more complex than in the south. So line profiles from green regions 1 and 2 can be fitted with the weighted double Gaussian model while line profiles from green regions 4 and 5 can only be fitted with a single Gaussian. This again kind of reflects the 3D outflow geometry. Since the gas in the northeast is at the working surface of the ionized AGN wind, so they exhibit more complex line profiles. I also want to highlight these three regions which potentially indicate the boundaries of molecular outflows.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NL" dirty="0"/>
          </a:p>
          <a:p>
            <a:pPr marL="0" marR="0" lvl="0" indent="0" algn="l" defTabSz="914400" rtl="0" eaLnBrk="1" fontAlgn="auto" latinLnBrk="0" hangingPunct="1">
              <a:lnSpc>
                <a:spcPct val="100000"/>
              </a:lnSpc>
              <a:spcBef>
                <a:spcPts val="0"/>
              </a:spcBef>
              <a:spcAft>
                <a:spcPts val="0"/>
              </a:spcAft>
              <a:buClrTx/>
              <a:buSzTx/>
              <a:buFontTx/>
              <a:buNone/>
              <a:tabLst/>
              <a:defRPr/>
            </a:pPr>
            <a:r>
              <a:rPr lang="en-NL" dirty="0"/>
              <a:t>Here are the examples of the CO 2-1 line profiles. On the right are line profiles defined on a scale of 20 by 20 pc, and these 20 by 20 pc regions are centered at the midpoints of the original 40 by 40 pc regions. The systematic velocity of the galaxy is also marked  by red dashed lines within each inset plot. Again, I provided the AGN wind bicone with the two purple dashed lines. We found that most regions that can be fitted with the double gaussian are either within the bicone or along the edge of the bicone, while most of the regions outside the bicone can only be fitted with a single gaussian. We also found differences between the line profile behaviours in the northeastern and southern parts of the CND. The line profiles in green regions 1 and 2 can be fitted with a double gaussian while the line profile in green regions 4 and 5 can only be fitted with a single gaussian. This again reflects the three outflow geometry. The northeastern part of the CND is being directly swept by the ionized AGN wind, so the regions there have more complex line profiles compared to the southern regions. I also want to highlight these three regions. </a:t>
            </a:r>
            <a:r>
              <a:rPr lang="en-GB" dirty="0"/>
              <a:t>W</a:t>
            </a:r>
            <a:r>
              <a:rPr lang="en-NL" dirty="0"/>
              <a:t>hat we think marks the boundary of the molecular outflow, especially for orange region 1 outside the bicone. </a:t>
            </a:r>
            <a:r>
              <a:rPr lang="en-GB" dirty="0"/>
              <a:t>W</a:t>
            </a:r>
            <a:r>
              <a:rPr lang="en-NL" dirty="0"/>
              <a:t>hen we zoom to a smaller scale, it picks up the second gaussian component that is significantly blueshifted away from the systematic velocity as part of the molecular outflow.</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NL" dirty="0"/>
          </a:p>
          <a:p>
            <a:pPr marL="0" marR="0" lvl="0" indent="0" algn="l" defTabSz="914400" rtl="0" eaLnBrk="1" fontAlgn="auto" latinLnBrk="0" hangingPunct="1">
              <a:lnSpc>
                <a:spcPct val="100000"/>
              </a:lnSpc>
              <a:spcBef>
                <a:spcPts val="0"/>
              </a:spcBef>
              <a:spcAft>
                <a:spcPts val="0"/>
              </a:spcAft>
              <a:buClrTx/>
              <a:buSzTx/>
              <a:buFontTx/>
              <a:buNone/>
              <a:tabLst/>
              <a:defRPr/>
            </a:pPr>
            <a:r>
              <a:rPr lang="en-NL" dirty="0"/>
              <a:t>(in the title, say 40 by 40 vs 20 by 20 so people can immediately tell)</a:t>
            </a:r>
          </a:p>
          <a:p>
            <a:endParaRPr lang="en-NL" dirty="0"/>
          </a:p>
        </p:txBody>
      </p:sp>
      <p:sp>
        <p:nvSpPr>
          <p:cNvPr id="4" name="Slide Number Placeholder 3"/>
          <p:cNvSpPr>
            <a:spLocks noGrp="1"/>
          </p:cNvSpPr>
          <p:nvPr>
            <p:ph type="sldNum" sz="quarter" idx="5"/>
          </p:nvPr>
        </p:nvSpPr>
        <p:spPr/>
        <p:txBody>
          <a:bodyPr/>
          <a:lstStyle/>
          <a:p>
            <a:fld id="{593B1A9A-E26B-F642-A812-A37CC24BECED}" type="slidenum">
              <a:rPr lang="en-NL" smtClean="0"/>
              <a:t>10</a:t>
            </a:fld>
            <a:endParaRPr lang="en-NL"/>
          </a:p>
        </p:txBody>
      </p:sp>
    </p:spTree>
    <p:extLst>
      <p:ext uri="{BB962C8B-B14F-4D97-AF65-F5344CB8AC3E}">
        <p14:creationId xmlns:p14="http://schemas.microsoft.com/office/powerpoint/2010/main" val="24422121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L" dirty="0"/>
              <a:t>To break the homogeneity of the temperature and density behaviours across the CND, we decided to investigate the line profiles averaged within each region by fitting two different simple models to the line profiles, a weighted double Gaussian and a single Gaussian model. Then the two sets of fits were compared based on two criteria. First we check whether both Gaussian peaks from the double Gaussian profile is above 3 sigma level, so they are significant enough to be considered. Then we used an extra sum of squares F-test to compared the two sets of fits. So basically this test assumes a null hypothesis that the simpler model is better at fitting the lineprofile compared to a more complex model, so if we have a p value smaller than 0.05, we can use the weighted double Gaussian model, otherwise we stick to the simple Gaussian model. Later we also expanded the analysis to a comparison between the weighted triple Gaussian and the weighted double Gaussian models.</a:t>
            </a:r>
          </a:p>
          <a:p>
            <a:pPr marL="0" marR="0" lvl="0" indent="0" algn="l" defTabSz="914400" rtl="0" eaLnBrk="1" fontAlgn="auto" latinLnBrk="0" hangingPunct="1">
              <a:lnSpc>
                <a:spcPct val="100000"/>
              </a:lnSpc>
              <a:spcBef>
                <a:spcPts val="0"/>
              </a:spcBef>
              <a:spcAft>
                <a:spcPts val="0"/>
              </a:spcAft>
              <a:buClrTx/>
              <a:buSzTx/>
              <a:buFontTx/>
              <a:buNone/>
              <a:tabLst/>
              <a:defRPr/>
            </a:pPr>
            <a:r>
              <a:rPr lang="en-NL" dirty="0"/>
              <a:t>So here are the examples of the line profiles based on the original 40 by 40 pc regions on the left and more zoomed in regions on the scale of 20 by 20 pc on the right, and these zoomed in regions are centred at the midpoints of the original regions on the left. Again I provided the ionized AGN wind bicone on the plots. We found that most of the line profiles which can be fiteed with the weighted double Gaussian are either within the bicone or along the edge of the bicone, while most of the regions outside the bicone can only be fitted with a single Gaussian. The orange region one here can be fitted with the weighted double Gaussian with the secondary Gaussian component further blueshifted away from the systematic velocity marked by the vertical red line, indicating that the region might actually contain some of the outflowing gas. We also found that the line profiles in the northeast are more complex than in the south. So line profiles from green regions 1 and 2 can be fitted with the weighted double Gaussian model while line profiles from green regions 4 and 5 can only be fitted with a single Gaussian. This again kind of reflects the 3D outflow geometry. Since the gas in the northeast is at the working surface of the ionized AGN wind, so they exhibit more complex line profiles. I also want to highlight these three regions which potentially indicate the boundaries of molecular outflows.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NL" dirty="0"/>
          </a:p>
          <a:p>
            <a:pPr marL="0" marR="0" lvl="0" indent="0" algn="l" defTabSz="914400" rtl="0" eaLnBrk="1" fontAlgn="auto" latinLnBrk="0" hangingPunct="1">
              <a:lnSpc>
                <a:spcPct val="100000"/>
              </a:lnSpc>
              <a:spcBef>
                <a:spcPts val="0"/>
              </a:spcBef>
              <a:spcAft>
                <a:spcPts val="0"/>
              </a:spcAft>
              <a:buClrTx/>
              <a:buSzTx/>
              <a:buFontTx/>
              <a:buNone/>
              <a:tabLst/>
              <a:defRPr/>
            </a:pPr>
            <a:r>
              <a:rPr lang="en-NL" dirty="0"/>
              <a:t>Here are the examples of the CO 2-1 line profiles. On the right are line profiles defined on a scale of 20 by 20 pc, and these 20 by 20 pc regions are centered at the midpoints of the original 40 by 40 pc regions. The systematic velocity of the galaxy is also marked  by red dashed lines within each inset plot. Again, I provided the AGN wind bicone with the two purple dashed lines. We found that most regions that can be fitted with the double gaussian are either within the bicone or along the edge of the bicone, while most of the regions outside the bicone can only be fitted with a single gaussian. We also found differences between the line profile behaviours in the northeastern and southern parts of the CND. The line profiles in green regions 1 and 2 can be fitted with a double gaussian while the line profile in green regions 4 and 5 can only be fitted with a single gaussian. This again reflects the three outflow geometry. The northeastern part of the CND is being directly swept by the ionized AGN wind, so the regions there have more complex line profiles compared to the southern regions. I also want to highlight these three regions. </a:t>
            </a:r>
            <a:r>
              <a:rPr lang="en-GB" dirty="0"/>
              <a:t>W</a:t>
            </a:r>
            <a:r>
              <a:rPr lang="en-NL" dirty="0"/>
              <a:t>hat we think marks the boundary of the molecular outflow, especially for orange region 1 outside the bicone. </a:t>
            </a:r>
            <a:r>
              <a:rPr lang="en-GB" dirty="0"/>
              <a:t>W</a:t>
            </a:r>
            <a:r>
              <a:rPr lang="en-NL" dirty="0"/>
              <a:t>hen we zoom to a smaller scale, it picks up the second gaussian component that is significantly blueshifted away from the systematic velocity as part of the molecular outflow.</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NL" dirty="0"/>
          </a:p>
          <a:p>
            <a:pPr marL="0" marR="0" lvl="0" indent="0" algn="l" defTabSz="914400" rtl="0" eaLnBrk="1" fontAlgn="auto" latinLnBrk="0" hangingPunct="1">
              <a:lnSpc>
                <a:spcPct val="100000"/>
              </a:lnSpc>
              <a:spcBef>
                <a:spcPts val="0"/>
              </a:spcBef>
              <a:spcAft>
                <a:spcPts val="0"/>
              </a:spcAft>
              <a:buClrTx/>
              <a:buSzTx/>
              <a:buFontTx/>
              <a:buNone/>
              <a:tabLst/>
              <a:defRPr/>
            </a:pPr>
            <a:r>
              <a:rPr lang="en-NL" dirty="0"/>
              <a:t>(put the messagee in the title, AGN wind tilted wrt CND)</a:t>
            </a:r>
          </a:p>
          <a:p>
            <a:endParaRPr lang="en-NL" dirty="0"/>
          </a:p>
        </p:txBody>
      </p:sp>
      <p:sp>
        <p:nvSpPr>
          <p:cNvPr id="4" name="Slide Number Placeholder 3"/>
          <p:cNvSpPr>
            <a:spLocks noGrp="1"/>
          </p:cNvSpPr>
          <p:nvPr>
            <p:ph type="sldNum" sz="quarter" idx="5"/>
          </p:nvPr>
        </p:nvSpPr>
        <p:spPr/>
        <p:txBody>
          <a:bodyPr/>
          <a:lstStyle/>
          <a:p>
            <a:fld id="{593B1A9A-E26B-F642-A812-A37CC24BECED}" type="slidenum">
              <a:rPr lang="en-NL" smtClean="0"/>
              <a:t>11</a:t>
            </a:fld>
            <a:endParaRPr lang="en-NL"/>
          </a:p>
        </p:txBody>
      </p:sp>
    </p:spTree>
    <p:extLst>
      <p:ext uri="{BB962C8B-B14F-4D97-AF65-F5344CB8AC3E}">
        <p14:creationId xmlns:p14="http://schemas.microsoft.com/office/powerpoint/2010/main" val="12023074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L" dirty="0"/>
              <a:t>We also made the moment 2 maps, and here is an example for the CO(2-1) transition linewidth map to trace the FWHM of the emission line around the CND. The gas in the northeastern part of the CND has large line wdiths while the gas in the southern part of the CND has narrow linewidhts. This kind of reflects the 3D outflow geometry. Since the ionized outflow is in front of the CND in the northeast and is behind the CND in the south, the large linewdiths we are seeing in the northeast indicate the working surface of the ionized AGN wind interacting with the molecular gas, while the gas we see in the south is being indirectly pushed by the ionized outflow.</a:t>
            </a:r>
          </a:p>
        </p:txBody>
      </p:sp>
      <p:sp>
        <p:nvSpPr>
          <p:cNvPr id="4" name="Slide Number Placeholder 3"/>
          <p:cNvSpPr>
            <a:spLocks noGrp="1"/>
          </p:cNvSpPr>
          <p:nvPr>
            <p:ph type="sldNum" sz="quarter" idx="5"/>
          </p:nvPr>
        </p:nvSpPr>
        <p:spPr/>
        <p:txBody>
          <a:bodyPr/>
          <a:lstStyle/>
          <a:p>
            <a:fld id="{593B1A9A-E26B-F642-A812-A37CC24BECED}" type="slidenum">
              <a:rPr lang="en-NL" smtClean="0"/>
              <a:t>12</a:t>
            </a:fld>
            <a:endParaRPr lang="en-NL"/>
          </a:p>
        </p:txBody>
      </p:sp>
    </p:spTree>
    <p:extLst>
      <p:ext uri="{BB962C8B-B14F-4D97-AF65-F5344CB8AC3E}">
        <p14:creationId xmlns:p14="http://schemas.microsoft.com/office/powerpoint/2010/main" val="38160089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L" dirty="0"/>
              <a:t>Make sure they understand that this is for the total molecular mass outflow rate of the CND</a:t>
            </a:r>
          </a:p>
        </p:txBody>
      </p:sp>
      <p:sp>
        <p:nvSpPr>
          <p:cNvPr id="4" name="Slide Number Placeholder 3"/>
          <p:cNvSpPr>
            <a:spLocks noGrp="1"/>
          </p:cNvSpPr>
          <p:nvPr>
            <p:ph type="sldNum" sz="quarter" idx="5"/>
          </p:nvPr>
        </p:nvSpPr>
        <p:spPr/>
        <p:txBody>
          <a:bodyPr/>
          <a:lstStyle/>
          <a:p>
            <a:fld id="{593B1A9A-E26B-F642-A812-A37CC24BECED}" type="slidenum">
              <a:rPr lang="en-NL" smtClean="0"/>
              <a:t>13</a:t>
            </a:fld>
            <a:endParaRPr lang="en-NL"/>
          </a:p>
        </p:txBody>
      </p:sp>
    </p:spTree>
    <p:extLst>
      <p:ext uri="{BB962C8B-B14F-4D97-AF65-F5344CB8AC3E}">
        <p14:creationId xmlns:p14="http://schemas.microsoft.com/office/powerpoint/2010/main" val="39147469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That is all for my project for now. I will leave the main conclusions here so everyone can ask questions.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Restate the question here, what I have done: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C</a:t>
            </a:r>
            <a:r>
              <a:rPr lang="en-NL" dirty="0"/>
              <a:t>an leave this for the audience to read in the end and take questio</a:t>
            </a:r>
            <a:r>
              <a:rPr lang="en-GB" dirty="0"/>
              <a:t>ns</a:t>
            </a:r>
            <a:r>
              <a:rPr lang="en-NL" dirty="0"/>
              <a:t> directly</a:t>
            </a:r>
          </a:p>
          <a:p>
            <a:endParaRPr lang="en-NL" dirty="0"/>
          </a:p>
          <a:p>
            <a:r>
              <a:rPr lang="en-NL" dirty="0"/>
              <a:t>To conclude, out observations matches the 3D outflow geometry I mentioned previously. Basically the gas behaviour in the northeastern part of the CND is different from the gas behaviour in the southern part of the CND. We also found a mismatch between the moelcular outflow and the ionized outflow, which has been seen from other galaxies as well.</a:t>
            </a:r>
          </a:p>
          <a:p>
            <a:endParaRPr lang="en-NL" dirty="0"/>
          </a:p>
        </p:txBody>
      </p:sp>
      <p:sp>
        <p:nvSpPr>
          <p:cNvPr id="4" name="Slide Number Placeholder 3"/>
          <p:cNvSpPr>
            <a:spLocks noGrp="1"/>
          </p:cNvSpPr>
          <p:nvPr>
            <p:ph type="sldNum" sz="quarter" idx="5"/>
          </p:nvPr>
        </p:nvSpPr>
        <p:spPr/>
        <p:txBody>
          <a:bodyPr/>
          <a:lstStyle/>
          <a:p>
            <a:fld id="{593B1A9A-E26B-F642-A812-A37CC24BECED}" type="slidenum">
              <a:rPr lang="en-NL" smtClean="0"/>
              <a:t>14</a:t>
            </a:fld>
            <a:endParaRPr lang="en-NL"/>
          </a:p>
        </p:txBody>
      </p:sp>
    </p:spTree>
    <p:extLst>
      <p:ext uri="{BB962C8B-B14F-4D97-AF65-F5344CB8AC3E}">
        <p14:creationId xmlns:p14="http://schemas.microsoft.com/office/powerpoint/2010/main" val="20786936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L" dirty="0"/>
              <a:t>Higher resolution also allows us to investigate kinematics of the molecular torus in more details. Previous observations has found counter rotation between the inner and outer torus components. </a:t>
            </a:r>
          </a:p>
          <a:p>
            <a:r>
              <a:rPr lang="en-NL" dirty="0"/>
              <a:t>From this position-velocity diagram, the kinematics of supposedly the inner torus roughly follows the sub-Keplerian rotation curves derived based on the water megamaser observations. However, there are still significant portion of gas in the upper left and lower right quadrants of this plot, which potentially indicates counter rotation of supposedly the outer torus.</a:t>
            </a:r>
          </a:p>
          <a:p>
            <a:r>
              <a:rPr lang="en-NL" dirty="0"/>
              <a:t>On top of the counter rotation, velocity gradients were also observed along the morphological minor axis of the torus, roughly aligned with the outflow direction.</a:t>
            </a:r>
          </a:p>
        </p:txBody>
      </p:sp>
      <p:sp>
        <p:nvSpPr>
          <p:cNvPr id="4" name="Slide Number Placeholder 3"/>
          <p:cNvSpPr>
            <a:spLocks noGrp="1"/>
          </p:cNvSpPr>
          <p:nvPr>
            <p:ph type="sldNum" sz="quarter" idx="5"/>
          </p:nvPr>
        </p:nvSpPr>
        <p:spPr/>
        <p:txBody>
          <a:bodyPr/>
          <a:lstStyle/>
          <a:p>
            <a:fld id="{C341F513-DE74-8046-9106-BC1196DDE559}" type="slidenum">
              <a:rPr lang="en-NL" smtClean="0"/>
              <a:t>15</a:t>
            </a:fld>
            <a:endParaRPr lang="en-NL"/>
          </a:p>
        </p:txBody>
      </p:sp>
    </p:spTree>
    <p:extLst>
      <p:ext uri="{BB962C8B-B14F-4D97-AF65-F5344CB8AC3E}">
        <p14:creationId xmlns:p14="http://schemas.microsoft.com/office/powerpoint/2010/main" val="20094195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L" dirty="0"/>
              <a:t>After defining the regions, I also tried to make the moment 1 and 2 maps. So moment 1 map is showing the peak velocity distribution across the AGN and the CND, while moment 2 traces the line width. To begin with, since we are investigating the outflow of AGN, we need to subtract the rotational component of the galaxy to separate the outflow from galactic rotation. We used the galactic rotation curve fitted by Garcia Burillo et al. 2019 based on CO 21 transition in NGC1068 coordinate and projected it to the sky coordinate. So here on the left is the galactic rotation curve with the x axis in arcsecond from the galactic center, and y axis in km per second for the rotational velocity. On the right is the projected rotational velocities in the radial direction along the line of sight in the sky. We shifted all the pixels in an image cube based on this projected rotational diagram to get the residual cube. We can then go through the same procedure as the Moment 0 map to get the moment 1 and 2 maps.</a:t>
            </a:r>
          </a:p>
        </p:txBody>
      </p:sp>
      <p:sp>
        <p:nvSpPr>
          <p:cNvPr id="4" name="Slide Number Placeholder 3"/>
          <p:cNvSpPr>
            <a:spLocks noGrp="1"/>
          </p:cNvSpPr>
          <p:nvPr>
            <p:ph type="sldNum" sz="quarter" idx="5"/>
          </p:nvPr>
        </p:nvSpPr>
        <p:spPr/>
        <p:txBody>
          <a:bodyPr/>
          <a:lstStyle/>
          <a:p>
            <a:fld id="{48AF2F93-2433-0E49-94A1-73091E746B75}" type="slidenum">
              <a:rPr lang="en-NL" smtClean="0"/>
              <a:t>16</a:t>
            </a:fld>
            <a:endParaRPr lang="en-NL"/>
          </a:p>
        </p:txBody>
      </p:sp>
    </p:spTree>
    <p:extLst>
      <p:ext uri="{BB962C8B-B14F-4D97-AF65-F5344CB8AC3E}">
        <p14:creationId xmlns:p14="http://schemas.microsoft.com/office/powerpoint/2010/main" val="3572329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L" dirty="0"/>
              <a:t>We first made the CO moment maps based on existing ALMA archive data. This is an example of the CO 2-1 residual velocity map. The reason we are using residual velocity is because we want to get rid of the contribution from galactic rotation so we can study the motion of the molecular outflow. I also provided the ionized AGN wind bicone model on this plot. The majority of the outflowing gas is within the AGN wind bicone. The gas in the northeastern part of the CND is part of the redshifted outflow, and the gas in the southern part of the CND is part of the blueshifted outflow. We also found a significant portion of the outflowing gas extends outside the AGN wind bicone into the eastern part of the CND. This can potentially indicate a mismatch between the ionized outflow and the molecular outflow.  </a:t>
            </a:r>
          </a:p>
          <a:p>
            <a:endParaRPr lang="en-NL" dirty="0"/>
          </a:p>
        </p:txBody>
      </p:sp>
      <p:sp>
        <p:nvSpPr>
          <p:cNvPr id="4" name="Slide Number Placeholder 3"/>
          <p:cNvSpPr>
            <a:spLocks noGrp="1"/>
          </p:cNvSpPr>
          <p:nvPr>
            <p:ph type="sldNum" sz="quarter" idx="5"/>
          </p:nvPr>
        </p:nvSpPr>
        <p:spPr/>
        <p:txBody>
          <a:bodyPr/>
          <a:lstStyle/>
          <a:p>
            <a:fld id="{593B1A9A-E26B-F642-A812-A37CC24BECED}" type="slidenum">
              <a:rPr lang="en-NL" smtClean="0"/>
              <a:t>17</a:t>
            </a:fld>
            <a:endParaRPr lang="en-NL"/>
          </a:p>
        </p:txBody>
      </p:sp>
    </p:spTree>
    <p:extLst>
      <p:ext uri="{BB962C8B-B14F-4D97-AF65-F5344CB8AC3E}">
        <p14:creationId xmlns:p14="http://schemas.microsoft.com/office/powerpoint/2010/main" val="42868092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L" dirty="0"/>
              <a:t>In general, outflow seems to be more compressed around the eastern region where we have compact molecular gas compared to the western region where the emission is more extended.</a:t>
            </a:r>
          </a:p>
        </p:txBody>
      </p:sp>
      <p:sp>
        <p:nvSpPr>
          <p:cNvPr id="4" name="Slide Number Placeholder 3"/>
          <p:cNvSpPr>
            <a:spLocks noGrp="1"/>
          </p:cNvSpPr>
          <p:nvPr>
            <p:ph type="sldNum" sz="quarter" idx="5"/>
          </p:nvPr>
        </p:nvSpPr>
        <p:spPr/>
        <p:txBody>
          <a:bodyPr/>
          <a:lstStyle/>
          <a:p>
            <a:fld id="{48AF2F93-2433-0E49-94A1-73091E746B75}" type="slidenum">
              <a:rPr lang="en-NL" smtClean="0"/>
              <a:t>18</a:t>
            </a:fld>
            <a:endParaRPr lang="en-NL"/>
          </a:p>
        </p:txBody>
      </p:sp>
    </p:spTree>
    <p:extLst>
      <p:ext uri="{BB962C8B-B14F-4D97-AF65-F5344CB8AC3E}">
        <p14:creationId xmlns:p14="http://schemas.microsoft.com/office/powerpoint/2010/main" val="39834213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L" dirty="0"/>
              <a:t>After defining the regions, I also tried to make the moment 1 and 2 maps. So moment 1 map is showing the peak velocity distribution across the AGN and the CND, while moment 2 traces the line width. To begin with, since we are investigating the outflow of AGN, we need to subtract the rotational component of the galaxy to separate the outflow from galactic rotation. We used the galactic rotation curve fitted by Garcia Burillo et al. 2019 based on CO 21 transition in NGC1068 coordinate and projected it to the sky coordinate. So here on the left is the galactic rotation curve with the x axis in arcsecond from the galactic center, and y axis in km per second for the rotational velocity. On the right is the projected rotational velocities in the radial direction along the line of sight in the sky. We shifted all the pixels in an image cube based on this projected rotational diagram to get the residual cube. We can then go through the same procedure as the Moment 0 map to get the moment 1 and 2 maps.</a:t>
            </a:r>
          </a:p>
        </p:txBody>
      </p:sp>
      <p:sp>
        <p:nvSpPr>
          <p:cNvPr id="4" name="Slide Number Placeholder 3"/>
          <p:cNvSpPr>
            <a:spLocks noGrp="1"/>
          </p:cNvSpPr>
          <p:nvPr>
            <p:ph type="sldNum" sz="quarter" idx="5"/>
          </p:nvPr>
        </p:nvSpPr>
        <p:spPr/>
        <p:txBody>
          <a:bodyPr/>
          <a:lstStyle/>
          <a:p>
            <a:fld id="{48AF2F93-2433-0E49-94A1-73091E746B75}" type="slidenum">
              <a:rPr lang="en-NL" smtClean="0"/>
              <a:t>19</a:t>
            </a:fld>
            <a:endParaRPr lang="en-NL"/>
          </a:p>
        </p:txBody>
      </p:sp>
    </p:spTree>
    <p:extLst>
      <p:ext uri="{BB962C8B-B14F-4D97-AF65-F5344CB8AC3E}">
        <p14:creationId xmlns:p14="http://schemas.microsoft.com/office/powerpoint/2010/main" val="23184990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That is all for my project for now. I will leave the main conclusions here so everyone can ask questions.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Restate the question here, what I have done: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C</a:t>
            </a:r>
            <a:r>
              <a:rPr lang="en-NL" dirty="0"/>
              <a:t>an leave this for the audience to read in the end and take questio</a:t>
            </a:r>
            <a:r>
              <a:rPr lang="en-GB" dirty="0"/>
              <a:t>ns</a:t>
            </a:r>
            <a:r>
              <a:rPr lang="en-NL" dirty="0"/>
              <a:t> directly</a:t>
            </a:r>
          </a:p>
          <a:p>
            <a:endParaRPr lang="en-NL" dirty="0"/>
          </a:p>
          <a:p>
            <a:r>
              <a:rPr lang="en-NL" dirty="0"/>
              <a:t>To conclude, out observations matches the 3D outflow geometry I mentioned previously. Basically the gas behaviour in the northeastern part of the CND is different from the gas behaviour in the southern part of the CND. We also found a mismatch between the moelcular outflow and the ionized outflow, which has been seen from other galaxies as well.</a:t>
            </a:r>
          </a:p>
          <a:p>
            <a:endParaRPr lang="en-NL" dirty="0"/>
          </a:p>
        </p:txBody>
      </p:sp>
      <p:sp>
        <p:nvSpPr>
          <p:cNvPr id="4" name="Slide Number Placeholder 3"/>
          <p:cNvSpPr>
            <a:spLocks noGrp="1"/>
          </p:cNvSpPr>
          <p:nvPr>
            <p:ph type="sldNum" sz="quarter" idx="5"/>
          </p:nvPr>
        </p:nvSpPr>
        <p:spPr/>
        <p:txBody>
          <a:bodyPr/>
          <a:lstStyle/>
          <a:p>
            <a:fld id="{593B1A9A-E26B-F642-A812-A37CC24BECED}" type="slidenum">
              <a:rPr lang="en-NL" smtClean="0"/>
              <a:t>2</a:t>
            </a:fld>
            <a:endParaRPr lang="en-NL"/>
          </a:p>
        </p:txBody>
      </p:sp>
    </p:spTree>
    <p:extLst>
      <p:ext uri="{BB962C8B-B14F-4D97-AF65-F5344CB8AC3E}">
        <p14:creationId xmlns:p14="http://schemas.microsoft.com/office/powerpoint/2010/main" val="2108143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L" dirty="0"/>
              <a:t>After defining the regions, I also tried to make the moment 1 and 2 maps. So moment 1 map is showing the peak velocity distribution across the AGN and the CND, while moment 2 traces the line width. To begin with, since we are investigating the outflow of AGN, we need to subtract the rotational component of the galaxy to separate the outflow from galactic rotation. We used the galactic rotation curve fitted by Garcia Burillo et al. 2019 based on CO 21 transition in NGC1068 coordinate and projected it to the sky coordinate. So here on the left is the galactic rotation curve with the x axis in arcsecond from the galactic center, and y axis in km per second for the rotational velocity. On the right is the projected rotational velocities in the radial direction along the line of sight in the sky. We shifted all the pixels in an image cube based on this projected rotational diagram to get the residual cube. We can then go through the same procedure as the Moment 0 map to get the moment 1 and 2 maps.</a:t>
            </a:r>
          </a:p>
        </p:txBody>
      </p:sp>
      <p:sp>
        <p:nvSpPr>
          <p:cNvPr id="4" name="Slide Number Placeholder 3"/>
          <p:cNvSpPr>
            <a:spLocks noGrp="1"/>
          </p:cNvSpPr>
          <p:nvPr>
            <p:ph type="sldNum" sz="quarter" idx="5"/>
          </p:nvPr>
        </p:nvSpPr>
        <p:spPr/>
        <p:txBody>
          <a:bodyPr/>
          <a:lstStyle/>
          <a:p>
            <a:fld id="{48AF2F93-2433-0E49-94A1-73091E746B75}" type="slidenum">
              <a:rPr lang="en-NL" smtClean="0"/>
              <a:t>20</a:t>
            </a:fld>
            <a:endParaRPr lang="en-NL"/>
          </a:p>
        </p:txBody>
      </p:sp>
    </p:spTree>
    <p:extLst>
      <p:ext uri="{BB962C8B-B14F-4D97-AF65-F5344CB8AC3E}">
        <p14:creationId xmlns:p14="http://schemas.microsoft.com/office/powerpoint/2010/main" val="3682399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L" dirty="0"/>
              <a:t>After defining the regions, I also tried to make the moment 1 and 2 maps. So moment 1 map is showing the peak velocity distribution across the AGN and the CND, while moment 2 traces the line width. To begin with, since we are investigating the outflow of AGN, we need to subtract the rotational component of the galaxy to separate the outflow from galactic rotation. We used the galactic rotation curve fitted by Garcia Burillo et al. 2019 based on CO 21 transition in NGC1068 coordinate and projected it to the sky coordinate. So here on the left is the galactic rotation curve with the x axis in arcsecond from the galactic center, and y axis in km per second for the rotational velocity. On the right is the projected rotational velocities in the radial direction along the line of sight in the sky. We shifted all the pixels in an image cube based on this projected rotational diagram to get the residual cube. We can then go through the same procedure as the Moment 0 map to get the moment 1 and 2 maps.</a:t>
            </a:r>
          </a:p>
        </p:txBody>
      </p:sp>
      <p:sp>
        <p:nvSpPr>
          <p:cNvPr id="4" name="Slide Number Placeholder 3"/>
          <p:cNvSpPr>
            <a:spLocks noGrp="1"/>
          </p:cNvSpPr>
          <p:nvPr>
            <p:ph type="sldNum" sz="quarter" idx="5"/>
          </p:nvPr>
        </p:nvSpPr>
        <p:spPr/>
        <p:txBody>
          <a:bodyPr/>
          <a:lstStyle/>
          <a:p>
            <a:fld id="{48AF2F93-2433-0E49-94A1-73091E746B75}" type="slidenum">
              <a:rPr lang="en-NL" smtClean="0"/>
              <a:t>21</a:t>
            </a:fld>
            <a:endParaRPr lang="en-NL"/>
          </a:p>
        </p:txBody>
      </p:sp>
    </p:spTree>
    <p:extLst>
      <p:ext uri="{BB962C8B-B14F-4D97-AF65-F5344CB8AC3E}">
        <p14:creationId xmlns:p14="http://schemas.microsoft.com/office/powerpoint/2010/main" val="113659274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L" dirty="0"/>
              <a:t>After defining the regions, I also tried to make the moment 1 and 2 maps. So moment 1 map is showing the peak velocity distribution across the AGN and the CND, while moment 2 traces the line width. To begin with, since we are investigating the outflow of AGN, we need to subtract the rotational component of the galaxy to separate the outflow from galactic rotation. We used the galactic rotation curve fitted by Garcia Burillo et al. 2019 based on CO 21 transition in NGC1068 coordinate and projected it to the sky coordinate. So here on the left is the galactic rotation curve with the x axis in arcsecond from the galactic center, and y axis in km per second for the rotational velocity. On the right is the projected rotational velocities in the radial direction along the line of sight in the sky. We shifted all the pixels in an image cube based on this projected rotational diagram to get the residual cube. We can then go through the same procedure as the Moment 0 map to get the moment 1 and 2 maps.</a:t>
            </a:r>
          </a:p>
        </p:txBody>
      </p:sp>
      <p:sp>
        <p:nvSpPr>
          <p:cNvPr id="4" name="Slide Number Placeholder 3"/>
          <p:cNvSpPr>
            <a:spLocks noGrp="1"/>
          </p:cNvSpPr>
          <p:nvPr>
            <p:ph type="sldNum" sz="quarter" idx="5"/>
          </p:nvPr>
        </p:nvSpPr>
        <p:spPr/>
        <p:txBody>
          <a:bodyPr/>
          <a:lstStyle/>
          <a:p>
            <a:fld id="{48AF2F93-2433-0E49-94A1-73091E746B75}" type="slidenum">
              <a:rPr lang="en-NL" smtClean="0"/>
              <a:t>22</a:t>
            </a:fld>
            <a:endParaRPr lang="en-NL"/>
          </a:p>
        </p:txBody>
      </p:sp>
    </p:spTree>
    <p:extLst>
      <p:ext uri="{BB962C8B-B14F-4D97-AF65-F5344CB8AC3E}">
        <p14:creationId xmlns:p14="http://schemas.microsoft.com/office/powerpoint/2010/main" val="6042056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L" dirty="0"/>
              <a:t>Just to begin with introducing the galaxy. NGC1068 is a prototypical Seyfert II galaxy, and if we zoom in around the central region of this galaxy we can see this edge on dusty molecular torus at the center obscuring the AGN, and surrounding this torus is a relatively large scale circum nuclear disk with an asymmetric ringed morphology offset from the central engine</a:t>
            </a:r>
          </a:p>
        </p:txBody>
      </p:sp>
      <p:sp>
        <p:nvSpPr>
          <p:cNvPr id="4" name="Slide Number Placeholder 3"/>
          <p:cNvSpPr>
            <a:spLocks noGrp="1"/>
          </p:cNvSpPr>
          <p:nvPr>
            <p:ph type="sldNum" sz="quarter" idx="5"/>
          </p:nvPr>
        </p:nvSpPr>
        <p:spPr/>
        <p:txBody>
          <a:bodyPr/>
          <a:lstStyle/>
          <a:p>
            <a:fld id="{593B1A9A-E26B-F642-A812-A37CC24BECED}" type="slidenum">
              <a:rPr lang="en-NL" smtClean="0"/>
              <a:t>3</a:t>
            </a:fld>
            <a:endParaRPr lang="en-NL"/>
          </a:p>
        </p:txBody>
      </p:sp>
    </p:spTree>
    <p:extLst>
      <p:ext uri="{BB962C8B-B14F-4D97-AF65-F5344CB8AC3E}">
        <p14:creationId xmlns:p14="http://schemas.microsoft.com/office/powerpoint/2010/main" val="40337395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Based on several recent studies, our group has proposed this model of AGN outflow in NGC1068 high lighting a 3D outflow geometry. We think there is this wide angle ionized AGN wind sweeping the molecular gas reservoir around the central region of the galaxy and created two components of the molecular outflow, a </a:t>
            </a:r>
            <a:r>
              <a:rPr lang="en-GB" dirty="0" err="1"/>
              <a:t>blueshifted</a:t>
            </a:r>
            <a:r>
              <a:rPr lang="en-GB" dirty="0"/>
              <a:t> component and a redshifted component. Since the molecular reservoir around the central region is tilted with a certain inclination angle along the line of sight, if we look away from the central engine into the CND or beyond, we can only see a single component of the molecular outflow. However, if we look towards the central engine close to the torus location, we can see both the </a:t>
            </a:r>
            <a:r>
              <a:rPr lang="en-GB" dirty="0" err="1"/>
              <a:t>blueshifted</a:t>
            </a:r>
            <a:r>
              <a:rPr lang="en-GB" dirty="0"/>
              <a:t> and the redshifted components of the molecular outflow.</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(Address this really quick, could also skip, mention this briefly in the next couple of slides)</a:t>
            </a:r>
            <a:endParaRPr lang="en-NL" dirty="0"/>
          </a:p>
          <a:p>
            <a:endParaRPr lang="en-NL" dirty="0"/>
          </a:p>
        </p:txBody>
      </p:sp>
      <p:sp>
        <p:nvSpPr>
          <p:cNvPr id="4" name="Slide Number Placeholder 3"/>
          <p:cNvSpPr>
            <a:spLocks noGrp="1"/>
          </p:cNvSpPr>
          <p:nvPr>
            <p:ph type="sldNum" sz="quarter" idx="5"/>
          </p:nvPr>
        </p:nvSpPr>
        <p:spPr/>
        <p:txBody>
          <a:bodyPr/>
          <a:lstStyle/>
          <a:p>
            <a:fld id="{593B1A9A-E26B-F642-A812-A37CC24BECED}" type="slidenum">
              <a:rPr lang="en-NL" smtClean="0"/>
              <a:t>4</a:t>
            </a:fld>
            <a:endParaRPr lang="en-NL"/>
          </a:p>
        </p:txBody>
      </p:sp>
    </p:spTree>
    <p:extLst>
      <p:ext uri="{BB962C8B-B14F-4D97-AF65-F5344CB8AC3E}">
        <p14:creationId xmlns:p14="http://schemas.microsoft.com/office/powerpoint/2010/main" val="35408950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Based on several recent studies, our group has proposed this model of AGN outflow in NGC1068 high lighting a 3D outflow geometry. We think there is this wide angle ionized AGN wind sweeping the molecular gas reservoir around the central region of the galaxy and created two components of the molecular outflow, a </a:t>
            </a:r>
            <a:r>
              <a:rPr lang="en-GB" dirty="0" err="1"/>
              <a:t>blueshifted</a:t>
            </a:r>
            <a:r>
              <a:rPr lang="en-GB" dirty="0"/>
              <a:t> component and a redshifted component. Since the molecular reservoir around the central region is tilted with a certain inclination angle along the line of sight, if we look away from the central engine into the CND or beyond, we can only see a single component of the molecular outflow. However, if we look towards the central engine close to the torus location, we can see both the </a:t>
            </a:r>
            <a:r>
              <a:rPr lang="en-GB" dirty="0" err="1"/>
              <a:t>blueshifted</a:t>
            </a:r>
            <a:r>
              <a:rPr lang="en-GB" dirty="0"/>
              <a:t> and the redshifted components of the molecular outflow.</a:t>
            </a:r>
            <a:endParaRPr lang="en-NL" dirty="0"/>
          </a:p>
          <a:p>
            <a:endParaRPr lang="en-NL" dirty="0"/>
          </a:p>
        </p:txBody>
      </p:sp>
      <p:sp>
        <p:nvSpPr>
          <p:cNvPr id="4" name="Slide Number Placeholder 3"/>
          <p:cNvSpPr>
            <a:spLocks noGrp="1"/>
          </p:cNvSpPr>
          <p:nvPr>
            <p:ph type="sldNum" sz="quarter" idx="5"/>
          </p:nvPr>
        </p:nvSpPr>
        <p:spPr/>
        <p:txBody>
          <a:bodyPr/>
          <a:lstStyle/>
          <a:p>
            <a:fld id="{593B1A9A-E26B-F642-A812-A37CC24BECED}" type="slidenum">
              <a:rPr lang="en-NL" smtClean="0"/>
              <a:t>5</a:t>
            </a:fld>
            <a:endParaRPr lang="en-NL"/>
          </a:p>
        </p:txBody>
      </p:sp>
    </p:spTree>
    <p:extLst>
      <p:ext uri="{BB962C8B-B14F-4D97-AF65-F5344CB8AC3E}">
        <p14:creationId xmlns:p14="http://schemas.microsoft.com/office/powerpoint/2010/main" val="38957881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L" dirty="0"/>
              <a:t>Based on this 3D outflow geometry, this study aims to first analyze high spatial resolution CO observations across the CND to understand the outflow kinematics inside the CND so we can test the proposed model first on the CND scale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NL" dirty="0"/>
          </a:p>
          <a:p>
            <a:pPr marL="0" marR="0" lvl="0" indent="0" algn="l" defTabSz="914400" rtl="0" eaLnBrk="1" fontAlgn="auto" latinLnBrk="0" hangingPunct="1">
              <a:lnSpc>
                <a:spcPct val="100000"/>
              </a:lnSpc>
              <a:spcBef>
                <a:spcPts val="0"/>
              </a:spcBef>
              <a:spcAft>
                <a:spcPts val="0"/>
              </a:spcAft>
              <a:buClrTx/>
              <a:buSzTx/>
              <a:buFontTx/>
              <a:buNone/>
              <a:tabLst/>
              <a:defRPr/>
            </a:pPr>
            <a:r>
              <a:rPr lang="en-NL" dirty="0"/>
              <a:t>(Emphasize that we are studying the line profiles and the rest can be smaller)</a:t>
            </a:r>
          </a:p>
          <a:p>
            <a:endParaRPr lang="en-NL" dirty="0"/>
          </a:p>
        </p:txBody>
      </p:sp>
      <p:sp>
        <p:nvSpPr>
          <p:cNvPr id="4" name="Slide Number Placeholder 3"/>
          <p:cNvSpPr>
            <a:spLocks noGrp="1"/>
          </p:cNvSpPr>
          <p:nvPr>
            <p:ph type="sldNum" sz="quarter" idx="5"/>
          </p:nvPr>
        </p:nvSpPr>
        <p:spPr/>
        <p:txBody>
          <a:bodyPr/>
          <a:lstStyle/>
          <a:p>
            <a:fld id="{593B1A9A-E26B-F642-A812-A37CC24BECED}" type="slidenum">
              <a:rPr lang="en-NL" smtClean="0"/>
              <a:t>6</a:t>
            </a:fld>
            <a:endParaRPr lang="en-NL"/>
          </a:p>
        </p:txBody>
      </p:sp>
    </p:spTree>
    <p:extLst>
      <p:ext uri="{BB962C8B-B14F-4D97-AF65-F5344CB8AC3E}">
        <p14:creationId xmlns:p14="http://schemas.microsoft.com/office/powerpoint/2010/main" val="34762505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L" dirty="0"/>
              <a:t>After making the moment maps, we decided to define some regions around the CND to further investigate the kinematics of gas within each region. We first defined these regions based on the basic physical property of the ionized outflow. So again, I provided the AGN wind bicone model, and all the green regions are either within the ionised AGN wind bicone or along the edge of the bicone, while all the orange regions are outside the bicone. We also defined these regions on a scale of 40 by 40 pc because we zoomed in to smaller scales first and found large variance between the kinematics behaviours of these regions. So we’re going to stick with the larger regions first and if we find something interesting within one of these regions, we can zoom in further to investigate the kinematics in more details.</a:t>
            </a:r>
          </a:p>
          <a:p>
            <a:pPr marL="0" marR="0" lvl="0" indent="0" algn="l" defTabSz="914400" rtl="0" eaLnBrk="1" fontAlgn="auto" latinLnBrk="0" hangingPunct="1">
              <a:lnSpc>
                <a:spcPct val="100000"/>
              </a:lnSpc>
              <a:spcBef>
                <a:spcPts val="0"/>
              </a:spcBef>
              <a:spcAft>
                <a:spcPts val="0"/>
              </a:spcAft>
              <a:buClrTx/>
              <a:buSzTx/>
              <a:buFontTx/>
              <a:buNone/>
              <a:tabLst/>
              <a:defRPr/>
            </a:pPr>
            <a:r>
              <a:rPr lang="en-NL" dirty="0"/>
              <a:t>After defining these regions, we conducted a LTE analysis to trace the temperature and density structure across the CND. </a:t>
            </a:r>
            <a:r>
              <a:rPr lang="en-GB" dirty="0"/>
              <a:t>A</a:t>
            </a:r>
            <a:r>
              <a:rPr lang="en-NL" dirty="0"/>
              <a:t>nd we found that gas within each region is optically thin (based on our RADEX analysis) and from the rotational diagrams, each region only contains one single component of gas. We also calculated the temperature and CO column densities of the gas within each region and found that the temperature and density distribution is roughly uniform throughout the CND.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NL" dirty="0"/>
          </a:p>
          <a:p>
            <a:pPr marL="0" marR="0" lvl="0" indent="0" algn="l" defTabSz="914400" rtl="0" eaLnBrk="1" fontAlgn="auto" latinLnBrk="0" hangingPunct="1">
              <a:lnSpc>
                <a:spcPct val="100000"/>
              </a:lnSpc>
              <a:spcBef>
                <a:spcPts val="0"/>
              </a:spcBef>
              <a:spcAft>
                <a:spcPts val="0"/>
              </a:spcAft>
              <a:buClrTx/>
              <a:buSzTx/>
              <a:buFontTx/>
              <a:buNone/>
              <a:tabLst/>
              <a:defRPr/>
            </a:pPr>
            <a:r>
              <a:rPr lang="en-NL" dirty="0"/>
              <a:t>Afterwards, we defined different regions around the CND to further characterize the kinematics of the gas. We tried to define these regions based on the basic physical property of the ionized outflow. Again the AGN wind bicone is plotted here as purple lines, and all the green regions are either within the ionized outflow or along the edge of the outflow, and all the orange regions are outside the outflow. We also defined these regions on a scale of 40 by 40 pc because we zoomed in earlier and found large variance of the kinematics behaviours of the gas, so we stick to the 40 by 40 pc regions first and if we can zoom in later to analyze the kinematics in more details. After defining the regions, we first did a local thermodynamic equilibrium analysis first and found that all the regions satisfy the LTE condition. </a:t>
            </a:r>
            <a:r>
              <a:rPr lang="en-GB" dirty="0"/>
              <a:t>W</a:t>
            </a:r>
            <a:r>
              <a:rPr lang="en-NL" dirty="0"/>
              <a:t>hich is the gas within each region is optically thin and there ‘s only one component of gas within each region. In this case the rotational temperatures form the LTE analysis is the same as the kinetic temperature of the gas. We also found that the tmperature distribution is roughly uniform around the CND, which means the previously seen large linewidth is not due to a temperature gradient across the CND but rather due to the dynamic interactions between the ionized outflow and the gas inside the CND</a:t>
            </a:r>
          </a:p>
          <a:p>
            <a:endParaRPr lang="en-NL" dirty="0"/>
          </a:p>
        </p:txBody>
      </p:sp>
      <p:sp>
        <p:nvSpPr>
          <p:cNvPr id="4" name="Slide Number Placeholder 3"/>
          <p:cNvSpPr>
            <a:spLocks noGrp="1"/>
          </p:cNvSpPr>
          <p:nvPr>
            <p:ph type="sldNum" sz="quarter" idx="5"/>
          </p:nvPr>
        </p:nvSpPr>
        <p:spPr/>
        <p:txBody>
          <a:bodyPr/>
          <a:lstStyle/>
          <a:p>
            <a:fld id="{593B1A9A-E26B-F642-A812-A37CC24BECED}" type="slidenum">
              <a:rPr lang="en-NL" smtClean="0"/>
              <a:t>7</a:t>
            </a:fld>
            <a:endParaRPr lang="en-NL"/>
          </a:p>
        </p:txBody>
      </p:sp>
    </p:spTree>
    <p:extLst>
      <p:ext uri="{BB962C8B-B14F-4D97-AF65-F5344CB8AC3E}">
        <p14:creationId xmlns:p14="http://schemas.microsoft.com/office/powerpoint/2010/main" val="29788797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L" dirty="0"/>
              <a:t>We also made the moment 2 maps, and here is an example for the CO(2-1) transition linewidth map to trace the FWHM of the emission line around the CND. The gas in the northeastern part of the CND has large line wdiths while the gas in the southern part of the CND has narrow linewidhts. This kind of reflects the 3D outflow geometry. Since the ionized outflow is in front of the CND in the northeast and is behind the CND in the south, the large linewdiths we are seeing in the northeast indicate the working surface of the ionized AGN wind interacting with the molecular gas, while the gas we see in the south is being indirectly pushed by the ionized outflow.</a:t>
            </a:r>
          </a:p>
        </p:txBody>
      </p:sp>
      <p:sp>
        <p:nvSpPr>
          <p:cNvPr id="4" name="Slide Number Placeholder 3"/>
          <p:cNvSpPr>
            <a:spLocks noGrp="1"/>
          </p:cNvSpPr>
          <p:nvPr>
            <p:ph type="sldNum" sz="quarter" idx="5"/>
          </p:nvPr>
        </p:nvSpPr>
        <p:spPr/>
        <p:txBody>
          <a:bodyPr/>
          <a:lstStyle/>
          <a:p>
            <a:fld id="{593B1A9A-E26B-F642-A812-A37CC24BECED}" type="slidenum">
              <a:rPr lang="en-NL" smtClean="0"/>
              <a:t>8</a:t>
            </a:fld>
            <a:endParaRPr lang="en-NL"/>
          </a:p>
        </p:txBody>
      </p:sp>
    </p:spTree>
    <p:extLst>
      <p:ext uri="{BB962C8B-B14F-4D97-AF65-F5344CB8AC3E}">
        <p14:creationId xmlns:p14="http://schemas.microsoft.com/office/powerpoint/2010/main" val="24751760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L" dirty="0"/>
              <a:t>To break the homogeneity of the temperature and density behaviours across the CND, we decided to investigate the line profiles averaged within each region by fitting two different simple models to the line profiles, a weighted double Gaussian and a single Gaussian model. Then the two sets of fits were compared based on two criteria. First we check whether both Gaussian peaks from the double Gaussian profile is above 3 sigma level, so they are significant enough to be considered. Then we used an extra sum of squares F-test to compared the two sets of fits. So basically this test assumes a null hypothesis that the simpler model is better at fitting the lineprofile compared to a more complex model, so if we have a p value smaller than 0.05, we can use the weighted double Gaussian model, otherwise we stick to the simple Gaussian model. Later we also expanded the analysis to a comparison between the weighted triple Gaussian and the weighted double Gaussian models.</a:t>
            </a:r>
          </a:p>
          <a:p>
            <a:pPr marL="0" marR="0" lvl="0" indent="0" algn="l" defTabSz="914400" rtl="0" eaLnBrk="1" fontAlgn="auto" latinLnBrk="0" hangingPunct="1">
              <a:lnSpc>
                <a:spcPct val="100000"/>
              </a:lnSpc>
              <a:spcBef>
                <a:spcPts val="0"/>
              </a:spcBef>
              <a:spcAft>
                <a:spcPts val="0"/>
              </a:spcAft>
              <a:buClrTx/>
              <a:buSzTx/>
              <a:buFontTx/>
              <a:buNone/>
              <a:tabLst/>
              <a:defRPr/>
            </a:pPr>
            <a:r>
              <a:rPr lang="en-NL" dirty="0"/>
              <a:t>So here are the examples of the line profiles based on the original 40 by 40 pc regions on the left and more zoomed in regions on the scale of 20 by 20 pc on the right, and these zoomed in regions are centred at the midpoints of the original regions on the left. Again I provided the ionized AGN wind bicone on the plots. We found that most of the line profiles which can be fiteed with the weighted double Gaussian are either within the bicone or along the edge of the bicone, while most of the regions outside the bicone can only be fitted with a single Gaussian. The orange region one here can be fitted with the weighted double Gaussian with the secondary Gaussian component further blueshifted away from the systematic velocity marked by the vertical red line, indicating that the region might actually contain some of the outflowing gas. We also found that the line profiles in the northeast are more complex than in the south. So line profiles from green regions 1 and 2 can be fitted with the weighted double Gaussian model while line profiles from green regions 4 and 5 can only be fitted with a single Gaussian. This again kind of reflects the 3D outflow geometry. Since the gas in the northeast is at the working surface of the ionized AGN wind, so they exhibit more complex line profiles. I also want to highlight these three regions which potentially indicate the boundaries of molecular outflows.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NL" dirty="0"/>
          </a:p>
          <a:p>
            <a:pPr marL="0" marR="0" lvl="0" indent="0" algn="l" defTabSz="914400" rtl="0" eaLnBrk="1" fontAlgn="auto" latinLnBrk="0" hangingPunct="1">
              <a:lnSpc>
                <a:spcPct val="100000"/>
              </a:lnSpc>
              <a:spcBef>
                <a:spcPts val="0"/>
              </a:spcBef>
              <a:spcAft>
                <a:spcPts val="0"/>
              </a:spcAft>
              <a:buClrTx/>
              <a:buSzTx/>
              <a:buFontTx/>
              <a:buNone/>
              <a:tabLst/>
              <a:defRPr/>
            </a:pPr>
            <a:r>
              <a:rPr lang="en-NL" dirty="0"/>
              <a:t>Here are the examples of the CO 2-1 line profiles. On the right are line profiles defined on a scale of 20 by 20 pc, and these 20 by 20 pc regions are centered at the midpoints of the original 40 by 40 pc regions. The systematic velocity of the galaxy is also marked  by red dashed lines within each inset plot. Again, I provided the AGN wind bicone with the two purple dashed lines. We found that most regions that can be fitted with the double gaussian are either within the bicone or along the edge of the bicone, while most of the regions outside the bicone can only be fitted with a single gaussian. We also found differences between the line profile behaviours in the northeastern and southern parts of the CND. The line profiles in green regions 1 and 2 can be fitted with a double gaussian while the line profile in green regions 4 and 5 can only be fitted with a single gaussian. This again reflects the three outflow geometry. The northeastern part of the CND is being directly swept by the ionized AGN wind, so the regions there have more complex line profiles compared to the southern regions. I also want to highlight these three regions. </a:t>
            </a:r>
            <a:r>
              <a:rPr lang="en-GB" dirty="0"/>
              <a:t>W</a:t>
            </a:r>
            <a:r>
              <a:rPr lang="en-NL" dirty="0"/>
              <a:t>hat we think marks the boundary of the molecular outflow, especially for orange region 1 outside the bicone. </a:t>
            </a:r>
            <a:r>
              <a:rPr lang="en-GB" dirty="0"/>
              <a:t>W</a:t>
            </a:r>
            <a:r>
              <a:rPr lang="en-NL" dirty="0"/>
              <a:t>hen we zoom to a smaller scale, it picks up the second gaussian component that is significantly blueshifted away from the systematic velocity as part of the molecular outflow.</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NL"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NL" dirty="0"/>
          </a:p>
          <a:p>
            <a:pPr marL="0" marR="0" lvl="0" indent="0" algn="l" defTabSz="914400" rtl="0" eaLnBrk="1" fontAlgn="auto" latinLnBrk="0" hangingPunct="1">
              <a:lnSpc>
                <a:spcPct val="100000"/>
              </a:lnSpc>
              <a:spcBef>
                <a:spcPts val="0"/>
              </a:spcBef>
              <a:spcAft>
                <a:spcPts val="0"/>
              </a:spcAft>
              <a:buClrTx/>
              <a:buSzTx/>
              <a:buFontTx/>
              <a:buNone/>
              <a:tabLst/>
              <a:defRPr/>
            </a:pPr>
            <a:r>
              <a:rPr lang="en-NL" dirty="0"/>
              <a:t>(just mention the direction of the outflow, where it is centered, don’t mention the region numbers)</a:t>
            </a:r>
          </a:p>
          <a:p>
            <a:endParaRPr lang="en-NL" dirty="0"/>
          </a:p>
        </p:txBody>
      </p:sp>
      <p:sp>
        <p:nvSpPr>
          <p:cNvPr id="4" name="Slide Number Placeholder 3"/>
          <p:cNvSpPr>
            <a:spLocks noGrp="1"/>
          </p:cNvSpPr>
          <p:nvPr>
            <p:ph type="sldNum" sz="quarter" idx="5"/>
          </p:nvPr>
        </p:nvSpPr>
        <p:spPr/>
        <p:txBody>
          <a:bodyPr/>
          <a:lstStyle/>
          <a:p>
            <a:fld id="{593B1A9A-E26B-F642-A812-A37CC24BECED}" type="slidenum">
              <a:rPr lang="en-NL" smtClean="0"/>
              <a:t>9</a:t>
            </a:fld>
            <a:endParaRPr lang="en-NL"/>
          </a:p>
        </p:txBody>
      </p:sp>
    </p:spTree>
    <p:extLst>
      <p:ext uri="{BB962C8B-B14F-4D97-AF65-F5344CB8AC3E}">
        <p14:creationId xmlns:p14="http://schemas.microsoft.com/office/powerpoint/2010/main" val="4766233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A0770F-59D9-0155-AF89-1B4C8B03B080}"/>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NL"/>
          </a:p>
        </p:txBody>
      </p:sp>
      <p:sp>
        <p:nvSpPr>
          <p:cNvPr id="3" name="Subtitle 2">
            <a:extLst>
              <a:ext uri="{FF2B5EF4-FFF2-40B4-BE49-F238E27FC236}">
                <a16:creationId xmlns:a16="http://schemas.microsoft.com/office/drawing/2014/main" id="{BD900FCB-970C-7D03-4324-95807F627FC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NL"/>
          </a:p>
        </p:txBody>
      </p:sp>
      <p:sp>
        <p:nvSpPr>
          <p:cNvPr id="4" name="Date Placeholder 3">
            <a:extLst>
              <a:ext uri="{FF2B5EF4-FFF2-40B4-BE49-F238E27FC236}">
                <a16:creationId xmlns:a16="http://schemas.microsoft.com/office/drawing/2014/main" id="{62A974B3-E495-004E-3502-2B835D4F311B}"/>
              </a:ext>
            </a:extLst>
          </p:cNvPr>
          <p:cNvSpPr>
            <a:spLocks noGrp="1"/>
          </p:cNvSpPr>
          <p:nvPr>
            <p:ph type="dt" sz="half" idx="10"/>
          </p:nvPr>
        </p:nvSpPr>
        <p:spPr/>
        <p:txBody>
          <a:bodyPr/>
          <a:lstStyle/>
          <a:p>
            <a:fld id="{E8528DFE-7F02-0846-A091-C84122E62201}" type="datetimeFigureOut">
              <a:rPr lang="en-NL" smtClean="0"/>
              <a:t>26/05/2025</a:t>
            </a:fld>
            <a:endParaRPr lang="en-NL"/>
          </a:p>
        </p:txBody>
      </p:sp>
      <p:sp>
        <p:nvSpPr>
          <p:cNvPr id="5" name="Footer Placeholder 4">
            <a:extLst>
              <a:ext uri="{FF2B5EF4-FFF2-40B4-BE49-F238E27FC236}">
                <a16:creationId xmlns:a16="http://schemas.microsoft.com/office/drawing/2014/main" id="{B96E80E0-7A2C-AC93-7A41-4FF4541DF86A}"/>
              </a:ext>
            </a:extLst>
          </p:cNvPr>
          <p:cNvSpPr>
            <a:spLocks noGrp="1"/>
          </p:cNvSpPr>
          <p:nvPr>
            <p:ph type="ftr" sz="quarter" idx="11"/>
          </p:nvPr>
        </p:nvSpPr>
        <p:spPr/>
        <p:txBody>
          <a:bodyPr/>
          <a:lstStyle/>
          <a:p>
            <a:endParaRPr lang="en-NL"/>
          </a:p>
        </p:txBody>
      </p:sp>
      <p:sp>
        <p:nvSpPr>
          <p:cNvPr id="6" name="Slide Number Placeholder 5">
            <a:extLst>
              <a:ext uri="{FF2B5EF4-FFF2-40B4-BE49-F238E27FC236}">
                <a16:creationId xmlns:a16="http://schemas.microsoft.com/office/drawing/2014/main" id="{C48F479B-5436-3D46-5FF6-A6FCADB152F3}"/>
              </a:ext>
            </a:extLst>
          </p:cNvPr>
          <p:cNvSpPr>
            <a:spLocks noGrp="1"/>
          </p:cNvSpPr>
          <p:nvPr>
            <p:ph type="sldNum" sz="quarter" idx="12"/>
          </p:nvPr>
        </p:nvSpPr>
        <p:spPr/>
        <p:txBody>
          <a:bodyPr/>
          <a:lstStyle/>
          <a:p>
            <a:fld id="{D74830AE-5ADC-E84C-A373-A82FA2384852}" type="slidenum">
              <a:rPr lang="en-NL" smtClean="0"/>
              <a:t>‹#›</a:t>
            </a:fld>
            <a:endParaRPr lang="en-NL"/>
          </a:p>
        </p:txBody>
      </p:sp>
    </p:spTree>
    <p:extLst>
      <p:ext uri="{BB962C8B-B14F-4D97-AF65-F5344CB8AC3E}">
        <p14:creationId xmlns:p14="http://schemas.microsoft.com/office/powerpoint/2010/main" val="6466822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11E698-857B-7C72-2F2A-0964698DD191}"/>
              </a:ext>
            </a:extLst>
          </p:cNvPr>
          <p:cNvSpPr>
            <a:spLocks noGrp="1"/>
          </p:cNvSpPr>
          <p:nvPr>
            <p:ph type="title"/>
          </p:nvPr>
        </p:nvSpPr>
        <p:spPr/>
        <p:txBody>
          <a:bodyPr/>
          <a:lstStyle/>
          <a:p>
            <a:r>
              <a:rPr lang="en-GB"/>
              <a:t>Click to edit Master title style</a:t>
            </a:r>
            <a:endParaRPr lang="en-NL"/>
          </a:p>
        </p:txBody>
      </p:sp>
      <p:sp>
        <p:nvSpPr>
          <p:cNvPr id="3" name="Vertical Text Placeholder 2">
            <a:extLst>
              <a:ext uri="{FF2B5EF4-FFF2-40B4-BE49-F238E27FC236}">
                <a16:creationId xmlns:a16="http://schemas.microsoft.com/office/drawing/2014/main" id="{D973EE26-7F6A-DFE7-2519-814BE1CDFA2A}"/>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4" name="Date Placeholder 3">
            <a:extLst>
              <a:ext uri="{FF2B5EF4-FFF2-40B4-BE49-F238E27FC236}">
                <a16:creationId xmlns:a16="http://schemas.microsoft.com/office/drawing/2014/main" id="{89D787AE-2550-B1A2-7E72-79ADABEB7901}"/>
              </a:ext>
            </a:extLst>
          </p:cNvPr>
          <p:cNvSpPr>
            <a:spLocks noGrp="1"/>
          </p:cNvSpPr>
          <p:nvPr>
            <p:ph type="dt" sz="half" idx="10"/>
          </p:nvPr>
        </p:nvSpPr>
        <p:spPr/>
        <p:txBody>
          <a:bodyPr/>
          <a:lstStyle/>
          <a:p>
            <a:fld id="{E8528DFE-7F02-0846-A091-C84122E62201}" type="datetimeFigureOut">
              <a:rPr lang="en-NL" smtClean="0"/>
              <a:t>26/05/2025</a:t>
            </a:fld>
            <a:endParaRPr lang="en-NL"/>
          </a:p>
        </p:txBody>
      </p:sp>
      <p:sp>
        <p:nvSpPr>
          <p:cNvPr id="5" name="Footer Placeholder 4">
            <a:extLst>
              <a:ext uri="{FF2B5EF4-FFF2-40B4-BE49-F238E27FC236}">
                <a16:creationId xmlns:a16="http://schemas.microsoft.com/office/drawing/2014/main" id="{B5D33594-3CC9-CADE-9AE6-E2449F09FA0C}"/>
              </a:ext>
            </a:extLst>
          </p:cNvPr>
          <p:cNvSpPr>
            <a:spLocks noGrp="1"/>
          </p:cNvSpPr>
          <p:nvPr>
            <p:ph type="ftr" sz="quarter" idx="11"/>
          </p:nvPr>
        </p:nvSpPr>
        <p:spPr/>
        <p:txBody>
          <a:bodyPr/>
          <a:lstStyle/>
          <a:p>
            <a:endParaRPr lang="en-NL"/>
          </a:p>
        </p:txBody>
      </p:sp>
      <p:sp>
        <p:nvSpPr>
          <p:cNvPr id="6" name="Slide Number Placeholder 5">
            <a:extLst>
              <a:ext uri="{FF2B5EF4-FFF2-40B4-BE49-F238E27FC236}">
                <a16:creationId xmlns:a16="http://schemas.microsoft.com/office/drawing/2014/main" id="{05F756A7-401C-869C-6239-868D68F58574}"/>
              </a:ext>
            </a:extLst>
          </p:cNvPr>
          <p:cNvSpPr>
            <a:spLocks noGrp="1"/>
          </p:cNvSpPr>
          <p:nvPr>
            <p:ph type="sldNum" sz="quarter" idx="12"/>
          </p:nvPr>
        </p:nvSpPr>
        <p:spPr/>
        <p:txBody>
          <a:bodyPr/>
          <a:lstStyle/>
          <a:p>
            <a:fld id="{D74830AE-5ADC-E84C-A373-A82FA2384852}" type="slidenum">
              <a:rPr lang="en-NL" smtClean="0"/>
              <a:t>‹#›</a:t>
            </a:fld>
            <a:endParaRPr lang="en-NL"/>
          </a:p>
        </p:txBody>
      </p:sp>
    </p:spTree>
    <p:extLst>
      <p:ext uri="{BB962C8B-B14F-4D97-AF65-F5344CB8AC3E}">
        <p14:creationId xmlns:p14="http://schemas.microsoft.com/office/powerpoint/2010/main" val="32370737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63BD50B-1376-1DDA-D9F9-488929BFDB95}"/>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NL"/>
          </a:p>
        </p:txBody>
      </p:sp>
      <p:sp>
        <p:nvSpPr>
          <p:cNvPr id="3" name="Vertical Text Placeholder 2">
            <a:extLst>
              <a:ext uri="{FF2B5EF4-FFF2-40B4-BE49-F238E27FC236}">
                <a16:creationId xmlns:a16="http://schemas.microsoft.com/office/drawing/2014/main" id="{DAE9999E-2354-B516-4279-833F5FFCC45C}"/>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4" name="Date Placeholder 3">
            <a:extLst>
              <a:ext uri="{FF2B5EF4-FFF2-40B4-BE49-F238E27FC236}">
                <a16:creationId xmlns:a16="http://schemas.microsoft.com/office/drawing/2014/main" id="{6CE6DCBE-3C3C-6BC1-3C08-4DC61430C38C}"/>
              </a:ext>
            </a:extLst>
          </p:cNvPr>
          <p:cNvSpPr>
            <a:spLocks noGrp="1"/>
          </p:cNvSpPr>
          <p:nvPr>
            <p:ph type="dt" sz="half" idx="10"/>
          </p:nvPr>
        </p:nvSpPr>
        <p:spPr/>
        <p:txBody>
          <a:bodyPr/>
          <a:lstStyle/>
          <a:p>
            <a:fld id="{E8528DFE-7F02-0846-A091-C84122E62201}" type="datetimeFigureOut">
              <a:rPr lang="en-NL" smtClean="0"/>
              <a:t>26/05/2025</a:t>
            </a:fld>
            <a:endParaRPr lang="en-NL"/>
          </a:p>
        </p:txBody>
      </p:sp>
      <p:sp>
        <p:nvSpPr>
          <p:cNvPr id="5" name="Footer Placeholder 4">
            <a:extLst>
              <a:ext uri="{FF2B5EF4-FFF2-40B4-BE49-F238E27FC236}">
                <a16:creationId xmlns:a16="http://schemas.microsoft.com/office/drawing/2014/main" id="{A1EE3623-4161-A695-414B-DE4D0AE1C26A}"/>
              </a:ext>
            </a:extLst>
          </p:cNvPr>
          <p:cNvSpPr>
            <a:spLocks noGrp="1"/>
          </p:cNvSpPr>
          <p:nvPr>
            <p:ph type="ftr" sz="quarter" idx="11"/>
          </p:nvPr>
        </p:nvSpPr>
        <p:spPr/>
        <p:txBody>
          <a:bodyPr/>
          <a:lstStyle/>
          <a:p>
            <a:endParaRPr lang="en-NL"/>
          </a:p>
        </p:txBody>
      </p:sp>
      <p:sp>
        <p:nvSpPr>
          <p:cNvPr id="6" name="Slide Number Placeholder 5">
            <a:extLst>
              <a:ext uri="{FF2B5EF4-FFF2-40B4-BE49-F238E27FC236}">
                <a16:creationId xmlns:a16="http://schemas.microsoft.com/office/drawing/2014/main" id="{BF211F83-E1BE-44BB-6CDE-1D21BD077818}"/>
              </a:ext>
            </a:extLst>
          </p:cNvPr>
          <p:cNvSpPr>
            <a:spLocks noGrp="1"/>
          </p:cNvSpPr>
          <p:nvPr>
            <p:ph type="sldNum" sz="quarter" idx="12"/>
          </p:nvPr>
        </p:nvSpPr>
        <p:spPr/>
        <p:txBody>
          <a:bodyPr/>
          <a:lstStyle/>
          <a:p>
            <a:fld id="{D74830AE-5ADC-E84C-A373-A82FA2384852}" type="slidenum">
              <a:rPr lang="en-NL" smtClean="0"/>
              <a:t>‹#›</a:t>
            </a:fld>
            <a:endParaRPr lang="en-NL"/>
          </a:p>
        </p:txBody>
      </p:sp>
    </p:spTree>
    <p:extLst>
      <p:ext uri="{BB962C8B-B14F-4D97-AF65-F5344CB8AC3E}">
        <p14:creationId xmlns:p14="http://schemas.microsoft.com/office/powerpoint/2010/main" val="41199539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69"/>
        <p:cNvGrpSpPr/>
        <p:nvPr/>
      </p:nvGrpSpPr>
      <p:grpSpPr>
        <a:xfrm>
          <a:off x="0" y="0"/>
          <a:ext cx="0" cy="0"/>
          <a:chOff x="0" y="0"/>
          <a:chExt cx="0" cy="0"/>
        </a:xfrm>
      </p:grpSpPr>
      <p:sp>
        <p:nvSpPr>
          <p:cNvPr id="70" name="Google Shape;70;p18"/>
          <p:cNvSpPr/>
          <p:nvPr/>
        </p:nvSpPr>
        <p:spPr>
          <a:xfrm>
            <a:off x="504900" y="416567"/>
            <a:ext cx="11182400" cy="6025200"/>
          </a:xfrm>
          <a:prstGeom prst="rect">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 name="Google Shape;71;p18"/>
          <p:cNvSpPr txBox="1">
            <a:spLocks noGrp="1"/>
          </p:cNvSpPr>
          <p:nvPr>
            <p:ph type="title"/>
          </p:nvPr>
        </p:nvSpPr>
        <p:spPr>
          <a:xfrm>
            <a:off x="1438656" y="1308381"/>
            <a:ext cx="9314800" cy="23776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1"/>
              </a:buClr>
              <a:buSzPts val="5600"/>
              <a:buNone/>
              <a:defRPr sz="8000">
                <a:solidFill>
                  <a:schemeClr val="l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endParaRPr/>
          </a:p>
        </p:txBody>
      </p:sp>
      <p:sp>
        <p:nvSpPr>
          <p:cNvPr id="72" name="Google Shape;72;p18"/>
          <p:cNvSpPr txBox="1">
            <a:spLocks noGrp="1"/>
          </p:cNvSpPr>
          <p:nvPr>
            <p:ph type="subTitle" idx="1"/>
          </p:nvPr>
        </p:nvSpPr>
        <p:spPr>
          <a:xfrm>
            <a:off x="3450336" y="3586819"/>
            <a:ext cx="5303600" cy="196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400"/>
              <a:buNone/>
              <a:defRPr sz="2133">
                <a:solidFill>
                  <a:schemeClr val="lt1"/>
                </a:solidFill>
              </a:defRPr>
            </a:lvl1pPr>
            <a:lvl2pPr lvl="1" rtl="0">
              <a:spcBef>
                <a:spcPts val="2133"/>
              </a:spcBef>
              <a:spcAft>
                <a:spcPts val="0"/>
              </a:spcAft>
              <a:buClr>
                <a:schemeClr val="lt1"/>
              </a:buClr>
              <a:buSzPts val="1400"/>
              <a:buNone/>
              <a:defRPr>
                <a:solidFill>
                  <a:schemeClr val="lt1"/>
                </a:solidFill>
              </a:defRPr>
            </a:lvl2pPr>
            <a:lvl3pPr lvl="2" rtl="0">
              <a:spcBef>
                <a:spcPts val="2133"/>
              </a:spcBef>
              <a:spcAft>
                <a:spcPts val="0"/>
              </a:spcAft>
              <a:buClr>
                <a:schemeClr val="lt1"/>
              </a:buClr>
              <a:buSzPts val="1400"/>
              <a:buNone/>
              <a:defRPr>
                <a:solidFill>
                  <a:schemeClr val="lt1"/>
                </a:solidFill>
              </a:defRPr>
            </a:lvl3pPr>
            <a:lvl4pPr lvl="3" rtl="0">
              <a:spcBef>
                <a:spcPts val="2133"/>
              </a:spcBef>
              <a:spcAft>
                <a:spcPts val="0"/>
              </a:spcAft>
              <a:buClr>
                <a:schemeClr val="lt1"/>
              </a:buClr>
              <a:buSzPts val="1400"/>
              <a:buNone/>
              <a:defRPr>
                <a:solidFill>
                  <a:schemeClr val="lt1"/>
                </a:solidFill>
              </a:defRPr>
            </a:lvl4pPr>
            <a:lvl5pPr lvl="4" rtl="0">
              <a:spcBef>
                <a:spcPts val="2133"/>
              </a:spcBef>
              <a:spcAft>
                <a:spcPts val="0"/>
              </a:spcAft>
              <a:buClr>
                <a:schemeClr val="lt1"/>
              </a:buClr>
              <a:buSzPts val="1400"/>
              <a:buNone/>
              <a:defRPr>
                <a:solidFill>
                  <a:schemeClr val="lt1"/>
                </a:solidFill>
              </a:defRPr>
            </a:lvl5pPr>
            <a:lvl6pPr lvl="5" rtl="0">
              <a:spcBef>
                <a:spcPts val="2133"/>
              </a:spcBef>
              <a:spcAft>
                <a:spcPts val="0"/>
              </a:spcAft>
              <a:buClr>
                <a:schemeClr val="lt1"/>
              </a:buClr>
              <a:buSzPts val="1400"/>
              <a:buNone/>
              <a:defRPr>
                <a:solidFill>
                  <a:schemeClr val="lt1"/>
                </a:solidFill>
              </a:defRPr>
            </a:lvl6pPr>
            <a:lvl7pPr lvl="6" rtl="0">
              <a:spcBef>
                <a:spcPts val="2133"/>
              </a:spcBef>
              <a:spcAft>
                <a:spcPts val="0"/>
              </a:spcAft>
              <a:buClr>
                <a:schemeClr val="lt1"/>
              </a:buClr>
              <a:buSzPts val="1400"/>
              <a:buNone/>
              <a:defRPr>
                <a:solidFill>
                  <a:schemeClr val="lt1"/>
                </a:solidFill>
              </a:defRPr>
            </a:lvl7pPr>
            <a:lvl8pPr lvl="7" rtl="0">
              <a:spcBef>
                <a:spcPts val="2133"/>
              </a:spcBef>
              <a:spcAft>
                <a:spcPts val="0"/>
              </a:spcAft>
              <a:buClr>
                <a:schemeClr val="lt1"/>
              </a:buClr>
              <a:buSzPts val="1400"/>
              <a:buNone/>
              <a:defRPr>
                <a:solidFill>
                  <a:schemeClr val="lt1"/>
                </a:solidFill>
              </a:defRPr>
            </a:lvl8pPr>
            <a:lvl9pPr lvl="8" rtl="0">
              <a:spcBef>
                <a:spcPts val="2133"/>
              </a:spcBef>
              <a:spcAft>
                <a:spcPts val="2133"/>
              </a:spcAft>
              <a:buClr>
                <a:schemeClr val="lt1"/>
              </a:buClr>
              <a:buSzPts val="1400"/>
              <a:buNone/>
              <a:defRPr>
                <a:solidFill>
                  <a:schemeClr val="lt1"/>
                </a:solidFill>
              </a:defRPr>
            </a:lvl9pPr>
          </a:lstStyle>
          <a:p>
            <a:endParaRPr/>
          </a:p>
        </p:txBody>
      </p:sp>
    </p:spTree>
    <p:extLst>
      <p:ext uri="{BB962C8B-B14F-4D97-AF65-F5344CB8AC3E}">
        <p14:creationId xmlns:p14="http://schemas.microsoft.com/office/powerpoint/2010/main" val="14424048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8"/>
        <p:cNvGrpSpPr/>
        <p:nvPr/>
      </p:nvGrpSpPr>
      <p:grpSpPr>
        <a:xfrm>
          <a:off x="0" y="0"/>
          <a:ext cx="0" cy="0"/>
          <a:chOff x="0" y="0"/>
          <a:chExt cx="0" cy="0"/>
        </a:xfrm>
      </p:grpSpPr>
      <p:sp>
        <p:nvSpPr>
          <p:cNvPr id="19" name="Google Shape;19;p4"/>
          <p:cNvSpPr txBox="1">
            <a:spLocks noGrp="1"/>
          </p:cNvSpPr>
          <p:nvPr>
            <p:ph type="title"/>
          </p:nvPr>
        </p:nvSpPr>
        <p:spPr>
          <a:xfrm>
            <a:off x="2348567" y="666500"/>
            <a:ext cx="7489600" cy="40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5600"/>
              <a:buNone/>
              <a:defRPr sz="3200"/>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a:endParaRPr/>
          </a:p>
        </p:txBody>
      </p:sp>
      <p:sp>
        <p:nvSpPr>
          <p:cNvPr id="20" name="Google Shape;20;p4"/>
          <p:cNvSpPr txBox="1">
            <a:spLocks noGrp="1"/>
          </p:cNvSpPr>
          <p:nvPr>
            <p:ph type="subTitle" idx="1"/>
          </p:nvPr>
        </p:nvSpPr>
        <p:spPr>
          <a:xfrm>
            <a:off x="950967" y="1409767"/>
            <a:ext cx="10290400" cy="47352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SzPts val="1800"/>
              <a:buAutoNum type="arabicPeriod"/>
              <a:defRPr sz="1600"/>
            </a:lvl1pPr>
            <a:lvl2pPr lvl="1">
              <a:spcBef>
                <a:spcPts val="2133"/>
              </a:spcBef>
              <a:spcAft>
                <a:spcPts val="0"/>
              </a:spcAft>
              <a:buSzPts val="1400"/>
              <a:buAutoNum type="alphaLcPeriod"/>
              <a:defRPr>
                <a:solidFill>
                  <a:schemeClr val="lt1"/>
                </a:solidFill>
              </a:defRPr>
            </a:lvl2pPr>
            <a:lvl3pPr lvl="2">
              <a:spcBef>
                <a:spcPts val="2133"/>
              </a:spcBef>
              <a:spcAft>
                <a:spcPts val="0"/>
              </a:spcAft>
              <a:buSzPts val="1400"/>
              <a:buAutoNum type="romanLcPeriod"/>
              <a:defRPr>
                <a:solidFill>
                  <a:schemeClr val="lt1"/>
                </a:solidFill>
              </a:defRPr>
            </a:lvl3pPr>
            <a:lvl4pPr lvl="3">
              <a:spcBef>
                <a:spcPts val="2133"/>
              </a:spcBef>
              <a:spcAft>
                <a:spcPts val="0"/>
              </a:spcAft>
              <a:buSzPts val="1400"/>
              <a:buAutoNum type="arabicPeriod"/>
              <a:defRPr>
                <a:solidFill>
                  <a:schemeClr val="lt1"/>
                </a:solidFill>
              </a:defRPr>
            </a:lvl4pPr>
            <a:lvl5pPr lvl="4">
              <a:spcBef>
                <a:spcPts val="2133"/>
              </a:spcBef>
              <a:spcAft>
                <a:spcPts val="0"/>
              </a:spcAft>
              <a:buSzPts val="1400"/>
              <a:buAutoNum type="alphaLcPeriod"/>
              <a:defRPr>
                <a:solidFill>
                  <a:schemeClr val="lt1"/>
                </a:solidFill>
              </a:defRPr>
            </a:lvl5pPr>
            <a:lvl6pPr lvl="5">
              <a:spcBef>
                <a:spcPts val="2133"/>
              </a:spcBef>
              <a:spcAft>
                <a:spcPts val="0"/>
              </a:spcAft>
              <a:buSzPts val="1400"/>
              <a:buAutoNum type="romanLcPeriod"/>
              <a:defRPr>
                <a:solidFill>
                  <a:schemeClr val="lt1"/>
                </a:solidFill>
              </a:defRPr>
            </a:lvl6pPr>
            <a:lvl7pPr lvl="6">
              <a:spcBef>
                <a:spcPts val="2133"/>
              </a:spcBef>
              <a:spcAft>
                <a:spcPts val="0"/>
              </a:spcAft>
              <a:buSzPts val="1400"/>
              <a:buAutoNum type="arabicPeriod"/>
              <a:defRPr>
                <a:solidFill>
                  <a:schemeClr val="lt1"/>
                </a:solidFill>
              </a:defRPr>
            </a:lvl7pPr>
            <a:lvl8pPr lvl="7">
              <a:spcBef>
                <a:spcPts val="2133"/>
              </a:spcBef>
              <a:spcAft>
                <a:spcPts val="0"/>
              </a:spcAft>
              <a:buSzPts val="1400"/>
              <a:buAutoNum type="alphaLcPeriod"/>
              <a:defRPr>
                <a:solidFill>
                  <a:schemeClr val="lt1"/>
                </a:solidFill>
              </a:defRPr>
            </a:lvl8pPr>
            <a:lvl9pPr lvl="8">
              <a:spcBef>
                <a:spcPts val="2133"/>
              </a:spcBef>
              <a:spcAft>
                <a:spcPts val="2133"/>
              </a:spcAft>
              <a:buSzPts val="1400"/>
              <a:buAutoNum type="romanLcPeriod"/>
              <a:defRPr>
                <a:solidFill>
                  <a:schemeClr val="lt1"/>
                </a:solidFill>
              </a:defRPr>
            </a:lvl9pPr>
          </a:lstStyle>
          <a:p>
            <a:endParaRPr dirty="0"/>
          </a:p>
        </p:txBody>
      </p:sp>
      <p:cxnSp>
        <p:nvCxnSpPr>
          <p:cNvPr id="21" name="Google Shape;21;p4"/>
          <p:cNvCxnSpPr/>
          <p:nvPr/>
        </p:nvCxnSpPr>
        <p:spPr>
          <a:xfrm>
            <a:off x="4315900" y="1230367"/>
            <a:ext cx="3519200" cy="0"/>
          </a:xfrm>
          <a:prstGeom prst="straightConnector1">
            <a:avLst/>
          </a:prstGeom>
          <a:noFill/>
          <a:ln w="19050" cap="flat" cmpd="sng">
            <a:solidFill>
              <a:schemeClr val="dk2"/>
            </a:solidFill>
            <a:prstDash val="solid"/>
            <a:round/>
            <a:headEnd type="none" w="med" len="med"/>
            <a:tailEnd type="none" w="med" len="med"/>
          </a:ln>
        </p:spPr>
      </p:cxnSp>
      <p:sp>
        <p:nvSpPr>
          <p:cNvPr id="2" name="Footer Placeholder 1">
            <a:extLst>
              <a:ext uri="{FF2B5EF4-FFF2-40B4-BE49-F238E27FC236}">
                <a16:creationId xmlns:a16="http://schemas.microsoft.com/office/drawing/2014/main" id="{98C91112-8A5C-C26B-C1D4-D63322455A1A}"/>
              </a:ext>
            </a:extLst>
          </p:cNvPr>
          <p:cNvSpPr>
            <a:spLocks noGrp="1"/>
          </p:cNvSpPr>
          <p:nvPr>
            <p:ph type="ftr" sz="quarter" idx="10"/>
          </p:nvPr>
        </p:nvSpPr>
        <p:spPr/>
        <p:txBody>
          <a:bodyPr/>
          <a:lstStyle>
            <a:lvl1pPr>
              <a:defRPr sz="1333">
                <a:solidFill>
                  <a:schemeClr val="bg2">
                    <a:lumMod val="60000"/>
                    <a:lumOff val="40000"/>
                  </a:schemeClr>
                </a:solidFill>
              </a:defRPr>
            </a:lvl1pPr>
          </a:lstStyle>
          <a:p>
            <a:r>
              <a:rPr lang="en-GB"/>
              <a:t>Louis Siebenaler - siebenaler@strw.leidenuniv.nl</a:t>
            </a:r>
            <a:endParaRPr lang="en-LU" dirty="0"/>
          </a:p>
        </p:txBody>
      </p:sp>
      <p:sp>
        <p:nvSpPr>
          <p:cNvPr id="3" name="Slide Number Placeholder 2">
            <a:extLst>
              <a:ext uri="{FF2B5EF4-FFF2-40B4-BE49-F238E27FC236}">
                <a16:creationId xmlns:a16="http://schemas.microsoft.com/office/drawing/2014/main" id="{A84BCF70-ABD7-6D05-B845-0B9169BE6B16}"/>
              </a:ext>
            </a:extLst>
          </p:cNvPr>
          <p:cNvSpPr>
            <a:spLocks noGrp="1"/>
          </p:cNvSpPr>
          <p:nvPr>
            <p:ph type="sldNum" sz="quarter" idx="11"/>
          </p:nvPr>
        </p:nvSpPr>
        <p:spPr/>
        <p:txBody>
          <a:bodyPr/>
          <a:lstStyle>
            <a:lvl1pPr>
              <a:defRPr sz="1333">
                <a:solidFill>
                  <a:schemeClr val="bg2">
                    <a:lumMod val="60000"/>
                    <a:lumOff val="40000"/>
                  </a:schemeClr>
                </a:solidFill>
              </a:defRPr>
            </a:lvl1pPr>
          </a:lstStyle>
          <a:p>
            <a:fld id="{7BE321D5-E1CD-AA49-811B-6D8E1549B5D9}" type="slidenum">
              <a:rPr lang="en-LU" smtClean="0"/>
              <a:pPr/>
              <a:t>‹#›</a:t>
            </a:fld>
            <a:endParaRPr lang="en-LU" dirty="0"/>
          </a:p>
        </p:txBody>
      </p:sp>
    </p:spTree>
    <p:extLst>
      <p:ext uri="{BB962C8B-B14F-4D97-AF65-F5344CB8AC3E}">
        <p14:creationId xmlns:p14="http://schemas.microsoft.com/office/powerpoint/2010/main" val="39704428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6E259C-419A-1BC2-83CD-7D0FF6C41B3C}"/>
              </a:ext>
            </a:extLst>
          </p:cNvPr>
          <p:cNvSpPr>
            <a:spLocks noGrp="1"/>
          </p:cNvSpPr>
          <p:nvPr>
            <p:ph type="title"/>
          </p:nvPr>
        </p:nvSpPr>
        <p:spPr/>
        <p:txBody>
          <a:bodyPr/>
          <a:lstStyle/>
          <a:p>
            <a:r>
              <a:rPr lang="en-GB"/>
              <a:t>Click to edit Master title style</a:t>
            </a:r>
            <a:endParaRPr lang="en-NL"/>
          </a:p>
        </p:txBody>
      </p:sp>
      <p:sp>
        <p:nvSpPr>
          <p:cNvPr id="3" name="Content Placeholder 2">
            <a:extLst>
              <a:ext uri="{FF2B5EF4-FFF2-40B4-BE49-F238E27FC236}">
                <a16:creationId xmlns:a16="http://schemas.microsoft.com/office/drawing/2014/main" id="{F39364CB-0BD1-F7DA-D600-BFF648CBE6E9}"/>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4" name="Date Placeholder 3">
            <a:extLst>
              <a:ext uri="{FF2B5EF4-FFF2-40B4-BE49-F238E27FC236}">
                <a16:creationId xmlns:a16="http://schemas.microsoft.com/office/drawing/2014/main" id="{976667CF-7CFB-A452-85E0-050F1946CE17}"/>
              </a:ext>
            </a:extLst>
          </p:cNvPr>
          <p:cNvSpPr>
            <a:spLocks noGrp="1"/>
          </p:cNvSpPr>
          <p:nvPr>
            <p:ph type="dt" sz="half" idx="10"/>
          </p:nvPr>
        </p:nvSpPr>
        <p:spPr/>
        <p:txBody>
          <a:bodyPr/>
          <a:lstStyle/>
          <a:p>
            <a:fld id="{E8528DFE-7F02-0846-A091-C84122E62201}" type="datetimeFigureOut">
              <a:rPr lang="en-NL" smtClean="0"/>
              <a:t>26/05/2025</a:t>
            </a:fld>
            <a:endParaRPr lang="en-NL"/>
          </a:p>
        </p:txBody>
      </p:sp>
      <p:sp>
        <p:nvSpPr>
          <p:cNvPr id="5" name="Footer Placeholder 4">
            <a:extLst>
              <a:ext uri="{FF2B5EF4-FFF2-40B4-BE49-F238E27FC236}">
                <a16:creationId xmlns:a16="http://schemas.microsoft.com/office/drawing/2014/main" id="{C6A4966A-9253-3B72-11B0-33249CE98125}"/>
              </a:ext>
            </a:extLst>
          </p:cNvPr>
          <p:cNvSpPr>
            <a:spLocks noGrp="1"/>
          </p:cNvSpPr>
          <p:nvPr>
            <p:ph type="ftr" sz="quarter" idx="11"/>
          </p:nvPr>
        </p:nvSpPr>
        <p:spPr/>
        <p:txBody>
          <a:bodyPr/>
          <a:lstStyle/>
          <a:p>
            <a:endParaRPr lang="en-NL"/>
          </a:p>
        </p:txBody>
      </p:sp>
      <p:sp>
        <p:nvSpPr>
          <p:cNvPr id="6" name="Slide Number Placeholder 5">
            <a:extLst>
              <a:ext uri="{FF2B5EF4-FFF2-40B4-BE49-F238E27FC236}">
                <a16:creationId xmlns:a16="http://schemas.microsoft.com/office/drawing/2014/main" id="{48FB12F3-72E5-DA36-38F1-3EE1BA7DCD45}"/>
              </a:ext>
            </a:extLst>
          </p:cNvPr>
          <p:cNvSpPr>
            <a:spLocks noGrp="1"/>
          </p:cNvSpPr>
          <p:nvPr>
            <p:ph type="sldNum" sz="quarter" idx="12"/>
          </p:nvPr>
        </p:nvSpPr>
        <p:spPr/>
        <p:txBody>
          <a:bodyPr/>
          <a:lstStyle/>
          <a:p>
            <a:fld id="{D74830AE-5ADC-E84C-A373-A82FA2384852}" type="slidenum">
              <a:rPr lang="en-NL" smtClean="0"/>
              <a:t>‹#›</a:t>
            </a:fld>
            <a:endParaRPr lang="en-NL"/>
          </a:p>
        </p:txBody>
      </p:sp>
    </p:spTree>
    <p:extLst>
      <p:ext uri="{BB962C8B-B14F-4D97-AF65-F5344CB8AC3E}">
        <p14:creationId xmlns:p14="http://schemas.microsoft.com/office/powerpoint/2010/main" val="29820189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BA4023-F1B7-7462-3B99-4CE185833D1D}"/>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NL"/>
          </a:p>
        </p:txBody>
      </p:sp>
      <p:sp>
        <p:nvSpPr>
          <p:cNvPr id="3" name="Text Placeholder 2">
            <a:extLst>
              <a:ext uri="{FF2B5EF4-FFF2-40B4-BE49-F238E27FC236}">
                <a16:creationId xmlns:a16="http://schemas.microsoft.com/office/drawing/2014/main" id="{526B2011-086A-6487-8384-823FECBBCB5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AF23A6C4-4A60-7345-B681-F6E8B9ADDB24}"/>
              </a:ext>
            </a:extLst>
          </p:cNvPr>
          <p:cNvSpPr>
            <a:spLocks noGrp="1"/>
          </p:cNvSpPr>
          <p:nvPr>
            <p:ph type="dt" sz="half" idx="10"/>
          </p:nvPr>
        </p:nvSpPr>
        <p:spPr/>
        <p:txBody>
          <a:bodyPr/>
          <a:lstStyle/>
          <a:p>
            <a:fld id="{E8528DFE-7F02-0846-A091-C84122E62201}" type="datetimeFigureOut">
              <a:rPr lang="en-NL" smtClean="0"/>
              <a:t>26/05/2025</a:t>
            </a:fld>
            <a:endParaRPr lang="en-NL"/>
          </a:p>
        </p:txBody>
      </p:sp>
      <p:sp>
        <p:nvSpPr>
          <p:cNvPr id="5" name="Footer Placeholder 4">
            <a:extLst>
              <a:ext uri="{FF2B5EF4-FFF2-40B4-BE49-F238E27FC236}">
                <a16:creationId xmlns:a16="http://schemas.microsoft.com/office/drawing/2014/main" id="{45EED869-B9C2-68C4-B4EB-26781DBF7D0A}"/>
              </a:ext>
            </a:extLst>
          </p:cNvPr>
          <p:cNvSpPr>
            <a:spLocks noGrp="1"/>
          </p:cNvSpPr>
          <p:nvPr>
            <p:ph type="ftr" sz="quarter" idx="11"/>
          </p:nvPr>
        </p:nvSpPr>
        <p:spPr/>
        <p:txBody>
          <a:bodyPr/>
          <a:lstStyle/>
          <a:p>
            <a:endParaRPr lang="en-NL"/>
          </a:p>
        </p:txBody>
      </p:sp>
      <p:sp>
        <p:nvSpPr>
          <p:cNvPr id="6" name="Slide Number Placeholder 5">
            <a:extLst>
              <a:ext uri="{FF2B5EF4-FFF2-40B4-BE49-F238E27FC236}">
                <a16:creationId xmlns:a16="http://schemas.microsoft.com/office/drawing/2014/main" id="{C63D485A-9929-9B6C-BBD0-06240FEBF2A2}"/>
              </a:ext>
            </a:extLst>
          </p:cNvPr>
          <p:cNvSpPr>
            <a:spLocks noGrp="1"/>
          </p:cNvSpPr>
          <p:nvPr>
            <p:ph type="sldNum" sz="quarter" idx="12"/>
          </p:nvPr>
        </p:nvSpPr>
        <p:spPr/>
        <p:txBody>
          <a:bodyPr/>
          <a:lstStyle/>
          <a:p>
            <a:fld id="{D74830AE-5ADC-E84C-A373-A82FA2384852}" type="slidenum">
              <a:rPr lang="en-NL" smtClean="0"/>
              <a:t>‹#›</a:t>
            </a:fld>
            <a:endParaRPr lang="en-NL"/>
          </a:p>
        </p:txBody>
      </p:sp>
    </p:spTree>
    <p:extLst>
      <p:ext uri="{BB962C8B-B14F-4D97-AF65-F5344CB8AC3E}">
        <p14:creationId xmlns:p14="http://schemas.microsoft.com/office/powerpoint/2010/main" val="8843230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75933A-2B29-54CB-FD91-0A5C8A47CB34}"/>
              </a:ext>
            </a:extLst>
          </p:cNvPr>
          <p:cNvSpPr>
            <a:spLocks noGrp="1"/>
          </p:cNvSpPr>
          <p:nvPr>
            <p:ph type="title"/>
          </p:nvPr>
        </p:nvSpPr>
        <p:spPr/>
        <p:txBody>
          <a:bodyPr/>
          <a:lstStyle/>
          <a:p>
            <a:r>
              <a:rPr lang="en-GB"/>
              <a:t>Click to edit Master title style</a:t>
            </a:r>
            <a:endParaRPr lang="en-NL"/>
          </a:p>
        </p:txBody>
      </p:sp>
      <p:sp>
        <p:nvSpPr>
          <p:cNvPr id="3" name="Content Placeholder 2">
            <a:extLst>
              <a:ext uri="{FF2B5EF4-FFF2-40B4-BE49-F238E27FC236}">
                <a16:creationId xmlns:a16="http://schemas.microsoft.com/office/drawing/2014/main" id="{50517048-9301-46AD-0F0E-B66C4E959BF6}"/>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4" name="Content Placeholder 3">
            <a:extLst>
              <a:ext uri="{FF2B5EF4-FFF2-40B4-BE49-F238E27FC236}">
                <a16:creationId xmlns:a16="http://schemas.microsoft.com/office/drawing/2014/main" id="{3880012E-48C6-DFD8-9894-98C8260BC6EB}"/>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5" name="Date Placeholder 4">
            <a:extLst>
              <a:ext uri="{FF2B5EF4-FFF2-40B4-BE49-F238E27FC236}">
                <a16:creationId xmlns:a16="http://schemas.microsoft.com/office/drawing/2014/main" id="{C6598D3B-2B77-88B7-64C9-D80F78BDED90}"/>
              </a:ext>
            </a:extLst>
          </p:cNvPr>
          <p:cNvSpPr>
            <a:spLocks noGrp="1"/>
          </p:cNvSpPr>
          <p:nvPr>
            <p:ph type="dt" sz="half" idx="10"/>
          </p:nvPr>
        </p:nvSpPr>
        <p:spPr/>
        <p:txBody>
          <a:bodyPr/>
          <a:lstStyle/>
          <a:p>
            <a:fld id="{E8528DFE-7F02-0846-A091-C84122E62201}" type="datetimeFigureOut">
              <a:rPr lang="en-NL" smtClean="0"/>
              <a:t>26/05/2025</a:t>
            </a:fld>
            <a:endParaRPr lang="en-NL"/>
          </a:p>
        </p:txBody>
      </p:sp>
      <p:sp>
        <p:nvSpPr>
          <p:cNvPr id="6" name="Footer Placeholder 5">
            <a:extLst>
              <a:ext uri="{FF2B5EF4-FFF2-40B4-BE49-F238E27FC236}">
                <a16:creationId xmlns:a16="http://schemas.microsoft.com/office/drawing/2014/main" id="{536CDFCC-2226-BE81-4BAF-50527FDC6067}"/>
              </a:ext>
            </a:extLst>
          </p:cNvPr>
          <p:cNvSpPr>
            <a:spLocks noGrp="1"/>
          </p:cNvSpPr>
          <p:nvPr>
            <p:ph type="ftr" sz="quarter" idx="11"/>
          </p:nvPr>
        </p:nvSpPr>
        <p:spPr/>
        <p:txBody>
          <a:bodyPr/>
          <a:lstStyle/>
          <a:p>
            <a:endParaRPr lang="en-NL"/>
          </a:p>
        </p:txBody>
      </p:sp>
      <p:sp>
        <p:nvSpPr>
          <p:cNvPr id="7" name="Slide Number Placeholder 6">
            <a:extLst>
              <a:ext uri="{FF2B5EF4-FFF2-40B4-BE49-F238E27FC236}">
                <a16:creationId xmlns:a16="http://schemas.microsoft.com/office/drawing/2014/main" id="{0142679E-643A-6059-4860-31833FE3EEA8}"/>
              </a:ext>
            </a:extLst>
          </p:cNvPr>
          <p:cNvSpPr>
            <a:spLocks noGrp="1"/>
          </p:cNvSpPr>
          <p:nvPr>
            <p:ph type="sldNum" sz="quarter" idx="12"/>
          </p:nvPr>
        </p:nvSpPr>
        <p:spPr/>
        <p:txBody>
          <a:bodyPr/>
          <a:lstStyle/>
          <a:p>
            <a:fld id="{D74830AE-5ADC-E84C-A373-A82FA2384852}" type="slidenum">
              <a:rPr lang="en-NL" smtClean="0"/>
              <a:t>‹#›</a:t>
            </a:fld>
            <a:endParaRPr lang="en-NL"/>
          </a:p>
        </p:txBody>
      </p:sp>
    </p:spTree>
    <p:extLst>
      <p:ext uri="{BB962C8B-B14F-4D97-AF65-F5344CB8AC3E}">
        <p14:creationId xmlns:p14="http://schemas.microsoft.com/office/powerpoint/2010/main" val="16559048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22D68F-CEAF-102A-3791-83533FD4784F}"/>
              </a:ext>
            </a:extLst>
          </p:cNvPr>
          <p:cNvSpPr>
            <a:spLocks noGrp="1"/>
          </p:cNvSpPr>
          <p:nvPr>
            <p:ph type="title"/>
          </p:nvPr>
        </p:nvSpPr>
        <p:spPr>
          <a:xfrm>
            <a:off x="839788" y="365125"/>
            <a:ext cx="10515600" cy="1325563"/>
          </a:xfrm>
        </p:spPr>
        <p:txBody>
          <a:bodyPr/>
          <a:lstStyle/>
          <a:p>
            <a:r>
              <a:rPr lang="en-GB"/>
              <a:t>Click to edit Master title style</a:t>
            </a:r>
            <a:endParaRPr lang="en-NL"/>
          </a:p>
        </p:txBody>
      </p:sp>
      <p:sp>
        <p:nvSpPr>
          <p:cNvPr id="3" name="Text Placeholder 2">
            <a:extLst>
              <a:ext uri="{FF2B5EF4-FFF2-40B4-BE49-F238E27FC236}">
                <a16:creationId xmlns:a16="http://schemas.microsoft.com/office/drawing/2014/main" id="{689DC09C-0448-F35F-131A-57F639CFE7D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7F50DB5B-80C4-3A9B-6DB1-5A3EFB35F55D}"/>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5" name="Text Placeholder 4">
            <a:extLst>
              <a:ext uri="{FF2B5EF4-FFF2-40B4-BE49-F238E27FC236}">
                <a16:creationId xmlns:a16="http://schemas.microsoft.com/office/drawing/2014/main" id="{B77ED69B-1028-24A7-479D-1B27810E741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8C5FC763-D64E-D8DA-98E5-DF6688D61226}"/>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7" name="Date Placeholder 6">
            <a:extLst>
              <a:ext uri="{FF2B5EF4-FFF2-40B4-BE49-F238E27FC236}">
                <a16:creationId xmlns:a16="http://schemas.microsoft.com/office/drawing/2014/main" id="{3B3F4183-C4DF-814D-2092-2F0DAAAA9B3E}"/>
              </a:ext>
            </a:extLst>
          </p:cNvPr>
          <p:cNvSpPr>
            <a:spLocks noGrp="1"/>
          </p:cNvSpPr>
          <p:nvPr>
            <p:ph type="dt" sz="half" idx="10"/>
          </p:nvPr>
        </p:nvSpPr>
        <p:spPr/>
        <p:txBody>
          <a:bodyPr/>
          <a:lstStyle/>
          <a:p>
            <a:fld id="{E8528DFE-7F02-0846-A091-C84122E62201}" type="datetimeFigureOut">
              <a:rPr lang="en-NL" smtClean="0"/>
              <a:t>26/05/2025</a:t>
            </a:fld>
            <a:endParaRPr lang="en-NL"/>
          </a:p>
        </p:txBody>
      </p:sp>
      <p:sp>
        <p:nvSpPr>
          <p:cNvPr id="8" name="Footer Placeholder 7">
            <a:extLst>
              <a:ext uri="{FF2B5EF4-FFF2-40B4-BE49-F238E27FC236}">
                <a16:creationId xmlns:a16="http://schemas.microsoft.com/office/drawing/2014/main" id="{E129A495-C500-122D-0E74-013EEEA5DA94}"/>
              </a:ext>
            </a:extLst>
          </p:cNvPr>
          <p:cNvSpPr>
            <a:spLocks noGrp="1"/>
          </p:cNvSpPr>
          <p:nvPr>
            <p:ph type="ftr" sz="quarter" idx="11"/>
          </p:nvPr>
        </p:nvSpPr>
        <p:spPr/>
        <p:txBody>
          <a:bodyPr/>
          <a:lstStyle/>
          <a:p>
            <a:endParaRPr lang="en-NL"/>
          </a:p>
        </p:txBody>
      </p:sp>
      <p:sp>
        <p:nvSpPr>
          <p:cNvPr id="9" name="Slide Number Placeholder 8">
            <a:extLst>
              <a:ext uri="{FF2B5EF4-FFF2-40B4-BE49-F238E27FC236}">
                <a16:creationId xmlns:a16="http://schemas.microsoft.com/office/drawing/2014/main" id="{47F692C7-00F9-4DDA-737B-DBBE3AA45EAF}"/>
              </a:ext>
            </a:extLst>
          </p:cNvPr>
          <p:cNvSpPr>
            <a:spLocks noGrp="1"/>
          </p:cNvSpPr>
          <p:nvPr>
            <p:ph type="sldNum" sz="quarter" idx="12"/>
          </p:nvPr>
        </p:nvSpPr>
        <p:spPr/>
        <p:txBody>
          <a:bodyPr/>
          <a:lstStyle/>
          <a:p>
            <a:fld id="{D74830AE-5ADC-E84C-A373-A82FA2384852}" type="slidenum">
              <a:rPr lang="en-NL" smtClean="0"/>
              <a:t>‹#›</a:t>
            </a:fld>
            <a:endParaRPr lang="en-NL"/>
          </a:p>
        </p:txBody>
      </p:sp>
    </p:spTree>
    <p:extLst>
      <p:ext uri="{BB962C8B-B14F-4D97-AF65-F5344CB8AC3E}">
        <p14:creationId xmlns:p14="http://schemas.microsoft.com/office/powerpoint/2010/main" val="27932414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2DF1ED-2424-BEC2-AF81-72C8793DEA5A}"/>
              </a:ext>
            </a:extLst>
          </p:cNvPr>
          <p:cNvSpPr>
            <a:spLocks noGrp="1"/>
          </p:cNvSpPr>
          <p:nvPr>
            <p:ph type="title"/>
          </p:nvPr>
        </p:nvSpPr>
        <p:spPr/>
        <p:txBody>
          <a:bodyPr/>
          <a:lstStyle/>
          <a:p>
            <a:r>
              <a:rPr lang="en-GB"/>
              <a:t>Click to edit Master title style</a:t>
            </a:r>
            <a:endParaRPr lang="en-NL"/>
          </a:p>
        </p:txBody>
      </p:sp>
      <p:sp>
        <p:nvSpPr>
          <p:cNvPr id="3" name="Date Placeholder 2">
            <a:extLst>
              <a:ext uri="{FF2B5EF4-FFF2-40B4-BE49-F238E27FC236}">
                <a16:creationId xmlns:a16="http://schemas.microsoft.com/office/drawing/2014/main" id="{89067D6A-C1EF-4506-B1FA-0D77D4FE572E}"/>
              </a:ext>
            </a:extLst>
          </p:cNvPr>
          <p:cNvSpPr>
            <a:spLocks noGrp="1"/>
          </p:cNvSpPr>
          <p:nvPr>
            <p:ph type="dt" sz="half" idx="10"/>
          </p:nvPr>
        </p:nvSpPr>
        <p:spPr/>
        <p:txBody>
          <a:bodyPr/>
          <a:lstStyle/>
          <a:p>
            <a:fld id="{E8528DFE-7F02-0846-A091-C84122E62201}" type="datetimeFigureOut">
              <a:rPr lang="en-NL" smtClean="0"/>
              <a:t>26/05/2025</a:t>
            </a:fld>
            <a:endParaRPr lang="en-NL"/>
          </a:p>
        </p:txBody>
      </p:sp>
      <p:sp>
        <p:nvSpPr>
          <p:cNvPr id="4" name="Footer Placeholder 3">
            <a:extLst>
              <a:ext uri="{FF2B5EF4-FFF2-40B4-BE49-F238E27FC236}">
                <a16:creationId xmlns:a16="http://schemas.microsoft.com/office/drawing/2014/main" id="{D22D096A-85C6-0186-DA06-2A2A8EB13F68}"/>
              </a:ext>
            </a:extLst>
          </p:cNvPr>
          <p:cNvSpPr>
            <a:spLocks noGrp="1"/>
          </p:cNvSpPr>
          <p:nvPr>
            <p:ph type="ftr" sz="quarter" idx="11"/>
          </p:nvPr>
        </p:nvSpPr>
        <p:spPr/>
        <p:txBody>
          <a:bodyPr/>
          <a:lstStyle/>
          <a:p>
            <a:endParaRPr lang="en-NL"/>
          </a:p>
        </p:txBody>
      </p:sp>
      <p:sp>
        <p:nvSpPr>
          <p:cNvPr id="5" name="Slide Number Placeholder 4">
            <a:extLst>
              <a:ext uri="{FF2B5EF4-FFF2-40B4-BE49-F238E27FC236}">
                <a16:creationId xmlns:a16="http://schemas.microsoft.com/office/drawing/2014/main" id="{1B84B5E9-8FE0-FDD6-C743-A6EDE3444898}"/>
              </a:ext>
            </a:extLst>
          </p:cNvPr>
          <p:cNvSpPr>
            <a:spLocks noGrp="1"/>
          </p:cNvSpPr>
          <p:nvPr>
            <p:ph type="sldNum" sz="quarter" idx="12"/>
          </p:nvPr>
        </p:nvSpPr>
        <p:spPr/>
        <p:txBody>
          <a:bodyPr/>
          <a:lstStyle/>
          <a:p>
            <a:fld id="{D74830AE-5ADC-E84C-A373-A82FA2384852}" type="slidenum">
              <a:rPr lang="en-NL" smtClean="0"/>
              <a:t>‹#›</a:t>
            </a:fld>
            <a:endParaRPr lang="en-NL"/>
          </a:p>
        </p:txBody>
      </p:sp>
    </p:spTree>
    <p:extLst>
      <p:ext uri="{BB962C8B-B14F-4D97-AF65-F5344CB8AC3E}">
        <p14:creationId xmlns:p14="http://schemas.microsoft.com/office/powerpoint/2010/main" val="11832892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86DE58A-C49B-59D6-B3C9-D49706BBACA4}"/>
              </a:ext>
            </a:extLst>
          </p:cNvPr>
          <p:cNvSpPr>
            <a:spLocks noGrp="1"/>
          </p:cNvSpPr>
          <p:nvPr>
            <p:ph type="dt" sz="half" idx="10"/>
          </p:nvPr>
        </p:nvSpPr>
        <p:spPr/>
        <p:txBody>
          <a:bodyPr/>
          <a:lstStyle/>
          <a:p>
            <a:fld id="{E8528DFE-7F02-0846-A091-C84122E62201}" type="datetimeFigureOut">
              <a:rPr lang="en-NL" smtClean="0"/>
              <a:t>26/05/2025</a:t>
            </a:fld>
            <a:endParaRPr lang="en-NL"/>
          </a:p>
        </p:txBody>
      </p:sp>
      <p:sp>
        <p:nvSpPr>
          <p:cNvPr id="3" name="Footer Placeholder 2">
            <a:extLst>
              <a:ext uri="{FF2B5EF4-FFF2-40B4-BE49-F238E27FC236}">
                <a16:creationId xmlns:a16="http://schemas.microsoft.com/office/drawing/2014/main" id="{374569BE-6690-77B2-9E5C-87106125931F}"/>
              </a:ext>
            </a:extLst>
          </p:cNvPr>
          <p:cNvSpPr>
            <a:spLocks noGrp="1"/>
          </p:cNvSpPr>
          <p:nvPr>
            <p:ph type="ftr" sz="quarter" idx="11"/>
          </p:nvPr>
        </p:nvSpPr>
        <p:spPr/>
        <p:txBody>
          <a:bodyPr/>
          <a:lstStyle/>
          <a:p>
            <a:endParaRPr lang="en-NL"/>
          </a:p>
        </p:txBody>
      </p:sp>
      <p:sp>
        <p:nvSpPr>
          <p:cNvPr id="4" name="Slide Number Placeholder 3">
            <a:extLst>
              <a:ext uri="{FF2B5EF4-FFF2-40B4-BE49-F238E27FC236}">
                <a16:creationId xmlns:a16="http://schemas.microsoft.com/office/drawing/2014/main" id="{B8D97EB1-E5F7-35CE-C2E3-8C2A49AD4793}"/>
              </a:ext>
            </a:extLst>
          </p:cNvPr>
          <p:cNvSpPr>
            <a:spLocks noGrp="1"/>
          </p:cNvSpPr>
          <p:nvPr>
            <p:ph type="sldNum" sz="quarter" idx="12"/>
          </p:nvPr>
        </p:nvSpPr>
        <p:spPr/>
        <p:txBody>
          <a:bodyPr/>
          <a:lstStyle/>
          <a:p>
            <a:fld id="{D74830AE-5ADC-E84C-A373-A82FA2384852}" type="slidenum">
              <a:rPr lang="en-NL" smtClean="0"/>
              <a:t>‹#›</a:t>
            </a:fld>
            <a:endParaRPr lang="en-NL"/>
          </a:p>
        </p:txBody>
      </p:sp>
    </p:spTree>
    <p:extLst>
      <p:ext uri="{BB962C8B-B14F-4D97-AF65-F5344CB8AC3E}">
        <p14:creationId xmlns:p14="http://schemas.microsoft.com/office/powerpoint/2010/main" val="32684856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0B5273-D4A2-1A50-65E8-63C15B5D204C}"/>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NL"/>
          </a:p>
        </p:txBody>
      </p:sp>
      <p:sp>
        <p:nvSpPr>
          <p:cNvPr id="3" name="Content Placeholder 2">
            <a:extLst>
              <a:ext uri="{FF2B5EF4-FFF2-40B4-BE49-F238E27FC236}">
                <a16:creationId xmlns:a16="http://schemas.microsoft.com/office/drawing/2014/main" id="{F217525D-2FA6-835A-D20A-106B5CFDAD2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4" name="Text Placeholder 3">
            <a:extLst>
              <a:ext uri="{FF2B5EF4-FFF2-40B4-BE49-F238E27FC236}">
                <a16:creationId xmlns:a16="http://schemas.microsoft.com/office/drawing/2014/main" id="{0129B304-1EC1-7E4B-0B31-5B52F04D630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B50F6386-295E-9F02-D96E-AE5BD7D8BFD8}"/>
              </a:ext>
            </a:extLst>
          </p:cNvPr>
          <p:cNvSpPr>
            <a:spLocks noGrp="1"/>
          </p:cNvSpPr>
          <p:nvPr>
            <p:ph type="dt" sz="half" idx="10"/>
          </p:nvPr>
        </p:nvSpPr>
        <p:spPr/>
        <p:txBody>
          <a:bodyPr/>
          <a:lstStyle/>
          <a:p>
            <a:fld id="{E8528DFE-7F02-0846-A091-C84122E62201}" type="datetimeFigureOut">
              <a:rPr lang="en-NL" smtClean="0"/>
              <a:t>26/05/2025</a:t>
            </a:fld>
            <a:endParaRPr lang="en-NL"/>
          </a:p>
        </p:txBody>
      </p:sp>
      <p:sp>
        <p:nvSpPr>
          <p:cNvPr id="6" name="Footer Placeholder 5">
            <a:extLst>
              <a:ext uri="{FF2B5EF4-FFF2-40B4-BE49-F238E27FC236}">
                <a16:creationId xmlns:a16="http://schemas.microsoft.com/office/drawing/2014/main" id="{19106CF2-70F9-F447-F90C-FC1E7C109B77}"/>
              </a:ext>
            </a:extLst>
          </p:cNvPr>
          <p:cNvSpPr>
            <a:spLocks noGrp="1"/>
          </p:cNvSpPr>
          <p:nvPr>
            <p:ph type="ftr" sz="quarter" idx="11"/>
          </p:nvPr>
        </p:nvSpPr>
        <p:spPr/>
        <p:txBody>
          <a:bodyPr/>
          <a:lstStyle/>
          <a:p>
            <a:endParaRPr lang="en-NL"/>
          </a:p>
        </p:txBody>
      </p:sp>
      <p:sp>
        <p:nvSpPr>
          <p:cNvPr id="7" name="Slide Number Placeholder 6">
            <a:extLst>
              <a:ext uri="{FF2B5EF4-FFF2-40B4-BE49-F238E27FC236}">
                <a16:creationId xmlns:a16="http://schemas.microsoft.com/office/drawing/2014/main" id="{80B2C4F5-72CB-A6DE-2D2D-1D237D56731E}"/>
              </a:ext>
            </a:extLst>
          </p:cNvPr>
          <p:cNvSpPr>
            <a:spLocks noGrp="1"/>
          </p:cNvSpPr>
          <p:nvPr>
            <p:ph type="sldNum" sz="quarter" idx="12"/>
          </p:nvPr>
        </p:nvSpPr>
        <p:spPr/>
        <p:txBody>
          <a:bodyPr/>
          <a:lstStyle/>
          <a:p>
            <a:fld id="{D74830AE-5ADC-E84C-A373-A82FA2384852}" type="slidenum">
              <a:rPr lang="en-NL" smtClean="0"/>
              <a:t>‹#›</a:t>
            </a:fld>
            <a:endParaRPr lang="en-NL"/>
          </a:p>
        </p:txBody>
      </p:sp>
    </p:spTree>
    <p:extLst>
      <p:ext uri="{BB962C8B-B14F-4D97-AF65-F5344CB8AC3E}">
        <p14:creationId xmlns:p14="http://schemas.microsoft.com/office/powerpoint/2010/main" val="3633810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0DD7FE-AAD9-E970-DB67-026BE1FBC7C8}"/>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NL"/>
          </a:p>
        </p:txBody>
      </p:sp>
      <p:sp>
        <p:nvSpPr>
          <p:cNvPr id="3" name="Picture Placeholder 2">
            <a:extLst>
              <a:ext uri="{FF2B5EF4-FFF2-40B4-BE49-F238E27FC236}">
                <a16:creationId xmlns:a16="http://schemas.microsoft.com/office/drawing/2014/main" id="{F29D445A-8E8C-7C9D-A801-ECE1FDE0737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NL"/>
          </a:p>
        </p:txBody>
      </p:sp>
      <p:sp>
        <p:nvSpPr>
          <p:cNvPr id="4" name="Text Placeholder 3">
            <a:extLst>
              <a:ext uri="{FF2B5EF4-FFF2-40B4-BE49-F238E27FC236}">
                <a16:creationId xmlns:a16="http://schemas.microsoft.com/office/drawing/2014/main" id="{47F31DA5-AE54-9944-34A1-2670C2AEBBD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BBD0376B-A220-5CAE-3C6D-858C9F33411E}"/>
              </a:ext>
            </a:extLst>
          </p:cNvPr>
          <p:cNvSpPr>
            <a:spLocks noGrp="1"/>
          </p:cNvSpPr>
          <p:nvPr>
            <p:ph type="dt" sz="half" idx="10"/>
          </p:nvPr>
        </p:nvSpPr>
        <p:spPr/>
        <p:txBody>
          <a:bodyPr/>
          <a:lstStyle/>
          <a:p>
            <a:fld id="{E8528DFE-7F02-0846-A091-C84122E62201}" type="datetimeFigureOut">
              <a:rPr lang="en-NL" smtClean="0"/>
              <a:t>26/05/2025</a:t>
            </a:fld>
            <a:endParaRPr lang="en-NL"/>
          </a:p>
        </p:txBody>
      </p:sp>
      <p:sp>
        <p:nvSpPr>
          <p:cNvPr id="6" name="Footer Placeholder 5">
            <a:extLst>
              <a:ext uri="{FF2B5EF4-FFF2-40B4-BE49-F238E27FC236}">
                <a16:creationId xmlns:a16="http://schemas.microsoft.com/office/drawing/2014/main" id="{57B05246-D203-3F85-3D7A-219D6AE8B0EA}"/>
              </a:ext>
            </a:extLst>
          </p:cNvPr>
          <p:cNvSpPr>
            <a:spLocks noGrp="1"/>
          </p:cNvSpPr>
          <p:nvPr>
            <p:ph type="ftr" sz="quarter" idx="11"/>
          </p:nvPr>
        </p:nvSpPr>
        <p:spPr/>
        <p:txBody>
          <a:bodyPr/>
          <a:lstStyle/>
          <a:p>
            <a:endParaRPr lang="en-NL"/>
          </a:p>
        </p:txBody>
      </p:sp>
      <p:sp>
        <p:nvSpPr>
          <p:cNvPr id="7" name="Slide Number Placeholder 6">
            <a:extLst>
              <a:ext uri="{FF2B5EF4-FFF2-40B4-BE49-F238E27FC236}">
                <a16:creationId xmlns:a16="http://schemas.microsoft.com/office/drawing/2014/main" id="{03150259-3FAD-1F11-3B16-3D488DFAD72B}"/>
              </a:ext>
            </a:extLst>
          </p:cNvPr>
          <p:cNvSpPr>
            <a:spLocks noGrp="1"/>
          </p:cNvSpPr>
          <p:nvPr>
            <p:ph type="sldNum" sz="quarter" idx="12"/>
          </p:nvPr>
        </p:nvSpPr>
        <p:spPr/>
        <p:txBody>
          <a:bodyPr/>
          <a:lstStyle/>
          <a:p>
            <a:fld id="{D74830AE-5ADC-E84C-A373-A82FA2384852}" type="slidenum">
              <a:rPr lang="en-NL" smtClean="0"/>
              <a:t>‹#›</a:t>
            </a:fld>
            <a:endParaRPr lang="en-NL"/>
          </a:p>
        </p:txBody>
      </p:sp>
    </p:spTree>
    <p:extLst>
      <p:ext uri="{BB962C8B-B14F-4D97-AF65-F5344CB8AC3E}">
        <p14:creationId xmlns:p14="http://schemas.microsoft.com/office/powerpoint/2010/main" val="477632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A9F488F-79D3-D788-A450-020CA22F8E4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NL"/>
          </a:p>
        </p:txBody>
      </p:sp>
      <p:sp>
        <p:nvSpPr>
          <p:cNvPr id="3" name="Text Placeholder 2">
            <a:extLst>
              <a:ext uri="{FF2B5EF4-FFF2-40B4-BE49-F238E27FC236}">
                <a16:creationId xmlns:a16="http://schemas.microsoft.com/office/drawing/2014/main" id="{D666371C-EFCB-CCAB-B553-3A28AB9E49E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4" name="Date Placeholder 3">
            <a:extLst>
              <a:ext uri="{FF2B5EF4-FFF2-40B4-BE49-F238E27FC236}">
                <a16:creationId xmlns:a16="http://schemas.microsoft.com/office/drawing/2014/main" id="{E79F7D10-19A6-FEE1-C780-949C86F9793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8528DFE-7F02-0846-A091-C84122E62201}" type="datetimeFigureOut">
              <a:rPr lang="en-NL" smtClean="0"/>
              <a:t>26/05/2025</a:t>
            </a:fld>
            <a:endParaRPr lang="en-NL"/>
          </a:p>
        </p:txBody>
      </p:sp>
      <p:sp>
        <p:nvSpPr>
          <p:cNvPr id="5" name="Footer Placeholder 4">
            <a:extLst>
              <a:ext uri="{FF2B5EF4-FFF2-40B4-BE49-F238E27FC236}">
                <a16:creationId xmlns:a16="http://schemas.microsoft.com/office/drawing/2014/main" id="{E80B7326-E473-284B-C699-41994A1D21B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NL"/>
          </a:p>
        </p:txBody>
      </p:sp>
      <p:sp>
        <p:nvSpPr>
          <p:cNvPr id="6" name="Slide Number Placeholder 5">
            <a:extLst>
              <a:ext uri="{FF2B5EF4-FFF2-40B4-BE49-F238E27FC236}">
                <a16:creationId xmlns:a16="http://schemas.microsoft.com/office/drawing/2014/main" id="{EC774BE2-5138-1DF4-EF5A-FAA489C9C69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74830AE-5ADC-E84C-A373-A82FA2384852}" type="slidenum">
              <a:rPr lang="en-NL" smtClean="0"/>
              <a:t>‹#›</a:t>
            </a:fld>
            <a:endParaRPr lang="en-NL"/>
          </a:p>
        </p:txBody>
      </p:sp>
    </p:spTree>
    <p:extLst>
      <p:ext uri="{BB962C8B-B14F-4D97-AF65-F5344CB8AC3E}">
        <p14:creationId xmlns:p14="http://schemas.microsoft.com/office/powerpoint/2010/main" val="109120755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27.png"/><Relationship Id="rId3" Type="http://schemas.microsoft.com/office/2007/relationships/media" Target="../media/media2.mp4"/><Relationship Id="rId7" Type="http://schemas.openxmlformats.org/officeDocument/2006/relationships/image" Target="../media/image26.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notesSlide" Target="../notesSlides/notesSlide22.xml"/><Relationship Id="rId5" Type="http://schemas.openxmlformats.org/officeDocument/2006/relationships/slideLayout" Target="../slideLayouts/slideLayout2.xml"/><Relationship Id="rId4" Type="http://schemas.openxmlformats.org/officeDocument/2006/relationships/video" Target="../media/media2.mp4"/></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Google Shape;342;p58"/>
          <p:cNvSpPr txBox="1">
            <a:spLocks noGrp="1"/>
          </p:cNvSpPr>
          <p:nvPr>
            <p:ph type="title"/>
          </p:nvPr>
        </p:nvSpPr>
        <p:spPr>
          <a:xfrm>
            <a:off x="566583" y="303293"/>
            <a:ext cx="11058833" cy="3446284"/>
          </a:xfrm>
          <a:prstGeom prst="rect">
            <a:avLst/>
          </a:prstGeom>
        </p:spPr>
        <p:txBody>
          <a:bodyPr spcFirstLastPara="1" vert="horz" wrap="square" lIns="121900" tIns="121900" rIns="121900" bIns="121900" rtlCol="0" anchor="b" anchorCtr="0">
            <a:noAutofit/>
          </a:bodyPr>
          <a:lstStyle/>
          <a:p>
            <a:r>
              <a:rPr lang="en-GB" sz="6000" dirty="0"/>
              <a:t>Unveiling the Secrets of </a:t>
            </a:r>
            <a:br>
              <a:rPr lang="en-GB" sz="6000" dirty="0"/>
            </a:br>
            <a:r>
              <a:rPr lang="en-GB" sz="6000" dirty="0"/>
              <a:t>Molecular Outflows in NGC1068's Circumnuclear Disk with ALMA</a:t>
            </a:r>
            <a:endParaRPr sz="6000" dirty="0"/>
          </a:p>
        </p:txBody>
      </p:sp>
      <p:sp>
        <p:nvSpPr>
          <p:cNvPr id="343" name="Google Shape;343;p58"/>
          <p:cNvSpPr txBox="1">
            <a:spLocks noGrp="1"/>
          </p:cNvSpPr>
          <p:nvPr>
            <p:ph type="subTitle" idx="1"/>
          </p:nvPr>
        </p:nvSpPr>
        <p:spPr>
          <a:xfrm>
            <a:off x="827733" y="5144899"/>
            <a:ext cx="10536534" cy="1962800"/>
          </a:xfrm>
          <a:prstGeom prst="rect">
            <a:avLst/>
          </a:prstGeom>
        </p:spPr>
        <p:txBody>
          <a:bodyPr spcFirstLastPara="1" vert="horz" wrap="square" lIns="121900" tIns="121900" rIns="121900" bIns="121900" rtlCol="0" anchor="t" anchorCtr="0">
            <a:noAutofit/>
          </a:bodyPr>
          <a:lstStyle/>
          <a:p>
            <a:pPr marL="0" indent="0">
              <a:spcBef>
                <a:spcPts val="2133"/>
              </a:spcBef>
              <a:buClr>
                <a:schemeClr val="dk1"/>
              </a:buClr>
              <a:buSzPts val="1100"/>
            </a:pPr>
            <a:r>
              <a:rPr lang="nl-NL" b="1" dirty="0" err="1"/>
              <a:t>Yuze</a:t>
            </a:r>
            <a:r>
              <a:rPr lang="nl-NL" b="1" dirty="0"/>
              <a:t> Zhang (</a:t>
            </a:r>
            <a:r>
              <a:rPr lang="nl-NL" b="1" dirty="0" err="1"/>
              <a:t>张宇泽</a:t>
            </a:r>
            <a:r>
              <a:rPr lang="nl-NL" b="1" dirty="0"/>
              <a:t>)</a:t>
            </a:r>
            <a:r>
              <a:rPr lang="nl-NL" dirty="0"/>
              <a:t>, Serena </a:t>
            </a:r>
            <a:r>
              <a:rPr lang="nl-NL" dirty="0" err="1"/>
              <a:t>Viti</a:t>
            </a:r>
            <a:r>
              <a:rPr lang="nl-NL" dirty="0"/>
              <a:t>, </a:t>
            </a:r>
            <a:r>
              <a:rPr lang="en-GB" dirty="0"/>
              <a:t>Santiago García-</a:t>
            </a:r>
            <a:r>
              <a:rPr lang="en-GB" dirty="0" err="1"/>
              <a:t>Burillo</a:t>
            </a:r>
            <a:r>
              <a:rPr lang="en-GB" dirty="0"/>
              <a:t> , and </a:t>
            </a:r>
            <a:r>
              <a:rPr lang="en-NL" dirty="0"/>
              <a:t>Ko-Yun Huang</a:t>
            </a:r>
            <a:endParaRPr dirty="0"/>
          </a:p>
        </p:txBody>
      </p:sp>
      <p:pic>
        <p:nvPicPr>
          <p:cNvPr id="3" name="Picture 2" descr="A black and white logo&#10;&#10;Description automatically generated">
            <a:extLst>
              <a:ext uri="{FF2B5EF4-FFF2-40B4-BE49-F238E27FC236}">
                <a16:creationId xmlns:a16="http://schemas.microsoft.com/office/drawing/2014/main" id="{BC09B56D-8390-258B-832D-605146891208}"/>
              </a:ext>
            </a:extLst>
          </p:cNvPr>
          <p:cNvPicPr>
            <a:picLocks noChangeAspect="1"/>
          </p:cNvPicPr>
          <p:nvPr/>
        </p:nvPicPr>
        <p:blipFill>
          <a:blip r:embed="rId3"/>
          <a:stretch>
            <a:fillRect/>
          </a:stretch>
        </p:blipFill>
        <p:spPr>
          <a:xfrm>
            <a:off x="2965393" y="3797030"/>
            <a:ext cx="1490725" cy="1490725"/>
          </a:xfrm>
          <a:prstGeom prst="rect">
            <a:avLst/>
          </a:prstGeom>
        </p:spPr>
      </p:pic>
      <p:pic>
        <p:nvPicPr>
          <p:cNvPr id="7" name="Picture 6" descr="A logo with white text&#10;&#10;Description automatically generated with medium confidence">
            <a:extLst>
              <a:ext uri="{FF2B5EF4-FFF2-40B4-BE49-F238E27FC236}">
                <a16:creationId xmlns:a16="http://schemas.microsoft.com/office/drawing/2014/main" id="{FD591B07-D1B1-2909-34D0-E6EF63987777}"/>
              </a:ext>
            </a:extLst>
          </p:cNvPr>
          <p:cNvPicPr>
            <a:picLocks noChangeAspect="1"/>
          </p:cNvPicPr>
          <p:nvPr/>
        </p:nvPicPr>
        <p:blipFill>
          <a:blip r:embed="rId4"/>
          <a:stretch>
            <a:fillRect/>
          </a:stretch>
        </p:blipFill>
        <p:spPr>
          <a:xfrm>
            <a:off x="4456118" y="3797030"/>
            <a:ext cx="1490726" cy="1484654"/>
          </a:xfrm>
          <a:prstGeom prst="rect">
            <a:avLst/>
          </a:prstGeom>
        </p:spPr>
      </p:pic>
      <p:pic>
        <p:nvPicPr>
          <p:cNvPr id="9" name="Picture 8" descr="A close-up of a logo&#10;&#10;Description automatically generated">
            <a:extLst>
              <a:ext uri="{FF2B5EF4-FFF2-40B4-BE49-F238E27FC236}">
                <a16:creationId xmlns:a16="http://schemas.microsoft.com/office/drawing/2014/main" id="{D7E877B2-E43B-4811-AF8C-F742372B3AE1}"/>
              </a:ext>
            </a:extLst>
          </p:cNvPr>
          <p:cNvPicPr>
            <a:picLocks noChangeAspect="1"/>
          </p:cNvPicPr>
          <p:nvPr/>
        </p:nvPicPr>
        <p:blipFill>
          <a:blip r:embed="rId5"/>
          <a:stretch>
            <a:fillRect/>
          </a:stretch>
        </p:blipFill>
        <p:spPr>
          <a:xfrm>
            <a:off x="6239444" y="3396357"/>
            <a:ext cx="3368675" cy="2376476"/>
          </a:xfrm>
          <a:prstGeom prst="rect">
            <a:avLst/>
          </a:prstGeom>
        </p:spPr>
      </p:pic>
    </p:spTree>
    <p:extLst>
      <p:ext uri="{BB962C8B-B14F-4D97-AF65-F5344CB8AC3E}">
        <p14:creationId xmlns:p14="http://schemas.microsoft.com/office/powerpoint/2010/main" val="40585423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descr="A screenshot of a graph&#10;&#10;Description automatically generated">
            <a:extLst>
              <a:ext uri="{FF2B5EF4-FFF2-40B4-BE49-F238E27FC236}">
                <a16:creationId xmlns:a16="http://schemas.microsoft.com/office/drawing/2014/main" id="{199DB678-32C1-7314-5510-BAE3533AADE5}"/>
              </a:ext>
            </a:extLst>
          </p:cNvPr>
          <p:cNvPicPr>
            <a:picLocks noChangeAspect="1"/>
          </p:cNvPicPr>
          <p:nvPr/>
        </p:nvPicPr>
        <p:blipFill>
          <a:blip r:embed="rId3"/>
          <a:stretch>
            <a:fillRect/>
          </a:stretch>
        </p:blipFill>
        <p:spPr>
          <a:xfrm>
            <a:off x="6900441" y="1316589"/>
            <a:ext cx="4432646" cy="5132755"/>
          </a:xfrm>
          <a:prstGeom prst="rect">
            <a:avLst/>
          </a:prstGeom>
        </p:spPr>
      </p:pic>
      <p:pic>
        <p:nvPicPr>
          <p:cNvPr id="3" name="Picture 2" descr="A screenshot of a graph&#10;&#10;Description automatically generated">
            <a:extLst>
              <a:ext uri="{FF2B5EF4-FFF2-40B4-BE49-F238E27FC236}">
                <a16:creationId xmlns:a16="http://schemas.microsoft.com/office/drawing/2014/main" id="{FC083919-A301-833E-692F-D033887AFD82}"/>
              </a:ext>
            </a:extLst>
          </p:cNvPr>
          <p:cNvPicPr>
            <a:picLocks noChangeAspect="1"/>
          </p:cNvPicPr>
          <p:nvPr/>
        </p:nvPicPr>
        <p:blipFill>
          <a:blip r:embed="rId4"/>
          <a:stretch>
            <a:fillRect/>
          </a:stretch>
        </p:blipFill>
        <p:spPr>
          <a:xfrm>
            <a:off x="922750" y="1316589"/>
            <a:ext cx="4432646" cy="5132755"/>
          </a:xfrm>
          <a:prstGeom prst="rect">
            <a:avLst/>
          </a:prstGeom>
        </p:spPr>
      </p:pic>
      <p:cxnSp>
        <p:nvCxnSpPr>
          <p:cNvPr id="11" name="Straight Connector 10">
            <a:extLst>
              <a:ext uri="{FF2B5EF4-FFF2-40B4-BE49-F238E27FC236}">
                <a16:creationId xmlns:a16="http://schemas.microsoft.com/office/drawing/2014/main" id="{7B80C0D5-CE73-DEEC-78C5-7063537124EE}"/>
              </a:ext>
            </a:extLst>
          </p:cNvPr>
          <p:cNvCxnSpPr>
            <a:cxnSpLocks/>
          </p:cNvCxnSpPr>
          <p:nvPr/>
        </p:nvCxnSpPr>
        <p:spPr>
          <a:xfrm flipH="1">
            <a:off x="2665539" y="1790700"/>
            <a:ext cx="743548" cy="4188601"/>
          </a:xfrm>
          <a:prstGeom prst="line">
            <a:avLst/>
          </a:prstGeom>
          <a:ln w="44450">
            <a:solidFill>
              <a:srgbClr val="7030A0"/>
            </a:solidFill>
            <a:prstDash val="sysDash"/>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FB879D2F-6F87-3D6C-3EDA-6851A910AF0A}"/>
              </a:ext>
            </a:extLst>
          </p:cNvPr>
          <p:cNvCxnSpPr>
            <a:cxnSpLocks/>
          </p:cNvCxnSpPr>
          <p:nvPr/>
        </p:nvCxnSpPr>
        <p:spPr>
          <a:xfrm>
            <a:off x="1447800" y="2674746"/>
            <a:ext cx="3867150" cy="1447973"/>
          </a:xfrm>
          <a:prstGeom prst="line">
            <a:avLst/>
          </a:prstGeom>
          <a:ln w="44450">
            <a:solidFill>
              <a:srgbClr val="7030A0"/>
            </a:solidFill>
            <a:prstDash val="sysDash"/>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E02D676B-E062-AD9F-A09E-1A4352FBB568}"/>
              </a:ext>
            </a:extLst>
          </p:cNvPr>
          <p:cNvCxnSpPr>
            <a:cxnSpLocks/>
          </p:cNvCxnSpPr>
          <p:nvPr/>
        </p:nvCxnSpPr>
        <p:spPr>
          <a:xfrm>
            <a:off x="7400925" y="2733675"/>
            <a:ext cx="3912704" cy="1375022"/>
          </a:xfrm>
          <a:prstGeom prst="line">
            <a:avLst/>
          </a:prstGeom>
          <a:ln w="44450">
            <a:solidFill>
              <a:srgbClr val="7030A0"/>
            </a:solidFill>
            <a:prstDash val="sysDash"/>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7944F10-FC22-9C85-1FA1-FCBE030A15DD}"/>
              </a:ext>
            </a:extLst>
          </p:cNvPr>
          <p:cNvCxnSpPr>
            <a:cxnSpLocks/>
          </p:cNvCxnSpPr>
          <p:nvPr/>
        </p:nvCxnSpPr>
        <p:spPr>
          <a:xfrm flipH="1">
            <a:off x="8613619" y="1800225"/>
            <a:ext cx="778031" cy="4184610"/>
          </a:xfrm>
          <a:prstGeom prst="line">
            <a:avLst/>
          </a:prstGeom>
          <a:ln w="44450">
            <a:solidFill>
              <a:srgbClr val="7030A0"/>
            </a:solidFill>
            <a:prstDash val="sysDash"/>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878F9422-D2BA-A7A2-7192-208EF1EDCA41}"/>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en-NL"/>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NL" sz="2000" dirty="0">
                <a:solidFill>
                  <a:srgbClr val="44536A"/>
                </a:solidFill>
              </a:rPr>
              <a:t>8</a:t>
            </a:r>
            <a:endParaRPr lang="en-LU" sz="2000" dirty="0">
              <a:solidFill>
                <a:srgbClr val="44536A"/>
              </a:solidFill>
            </a:endParaRPr>
          </a:p>
        </p:txBody>
      </p:sp>
      <p:cxnSp>
        <p:nvCxnSpPr>
          <p:cNvPr id="6" name="Straight Connector 5">
            <a:extLst>
              <a:ext uri="{FF2B5EF4-FFF2-40B4-BE49-F238E27FC236}">
                <a16:creationId xmlns:a16="http://schemas.microsoft.com/office/drawing/2014/main" id="{1F6C9526-21A8-3885-0317-C7E4E7680D5A}"/>
              </a:ext>
            </a:extLst>
          </p:cNvPr>
          <p:cNvCxnSpPr>
            <a:cxnSpLocks/>
          </p:cNvCxnSpPr>
          <p:nvPr/>
        </p:nvCxnSpPr>
        <p:spPr>
          <a:xfrm>
            <a:off x="4309070" y="1230691"/>
            <a:ext cx="3524092" cy="0"/>
          </a:xfrm>
          <a:prstGeom prst="line">
            <a:avLst/>
          </a:prstGeom>
          <a:ln w="25400">
            <a:solidFill>
              <a:srgbClr val="44536A"/>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4B6AFBB8-E3F5-A3AB-0D83-2DD2E758B1BA}"/>
              </a:ext>
            </a:extLst>
          </p:cNvPr>
          <p:cNvSpPr txBox="1"/>
          <p:nvPr/>
        </p:nvSpPr>
        <p:spPr>
          <a:xfrm>
            <a:off x="4101699" y="6371573"/>
            <a:ext cx="3983335" cy="323165"/>
          </a:xfrm>
          <a:prstGeom prst="rect">
            <a:avLst/>
          </a:prstGeom>
          <a:noFill/>
        </p:spPr>
        <p:txBody>
          <a:bodyPr wrap="none" rtlCol="0">
            <a:spAutoFit/>
          </a:bodyPr>
          <a:lstStyle/>
          <a:p>
            <a:r>
              <a:rPr lang="en-NL" sz="1500" dirty="0">
                <a:solidFill>
                  <a:srgbClr val="44536A"/>
                </a:solidFill>
              </a:rPr>
              <a:t>Yuze Zhang - </a:t>
            </a:r>
            <a:r>
              <a:rPr lang="en-GB" sz="1500" dirty="0" err="1">
                <a:solidFill>
                  <a:srgbClr val="44536A"/>
                </a:solidFill>
              </a:rPr>
              <a:t>yuzezhang@mail.strw.leidenuniv.nl</a:t>
            </a:r>
            <a:r>
              <a:rPr lang="en-NL" sz="1500" dirty="0">
                <a:solidFill>
                  <a:srgbClr val="44536A"/>
                </a:solidFill>
              </a:rPr>
              <a:t> </a:t>
            </a:r>
          </a:p>
        </p:txBody>
      </p:sp>
      <p:sp>
        <p:nvSpPr>
          <p:cNvPr id="36" name="Google Shape;335;p57">
            <a:extLst>
              <a:ext uri="{FF2B5EF4-FFF2-40B4-BE49-F238E27FC236}">
                <a16:creationId xmlns:a16="http://schemas.microsoft.com/office/drawing/2014/main" id="{DB9F2538-E697-93E0-7094-5FAE3BFED320}"/>
              </a:ext>
            </a:extLst>
          </p:cNvPr>
          <p:cNvSpPr txBox="1">
            <a:spLocks/>
          </p:cNvSpPr>
          <p:nvPr/>
        </p:nvSpPr>
        <p:spPr>
          <a:xfrm>
            <a:off x="438979" y="662906"/>
            <a:ext cx="11308772" cy="4024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5600"/>
              <a:buFont typeface="Barlow Semi Condensed SemiBold"/>
              <a:buNone/>
              <a:defRPr sz="2400" b="0" i="0" u="none" strike="noStrike" cap="none">
                <a:solidFill>
                  <a:schemeClr val="dk2"/>
                </a:solidFill>
                <a:latin typeface="Barlow Semi Condensed SemiBold"/>
                <a:ea typeface="Barlow Semi Condensed SemiBold"/>
                <a:cs typeface="Barlow Semi Condensed SemiBold"/>
                <a:sym typeface="Barlow Semi Condensed SemiBold"/>
              </a:defRPr>
            </a:lvl1pPr>
            <a:lvl2pPr marR="0" lvl="1"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2pPr>
            <a:lvl3pPr marR="0" lvl="2"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3pPr>
            <a:lvl4pPr marR="0" lvl="3"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4pPr>
            <a:lvl5pPr marR="0" lvl="4"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5pPr>
            <a:lvl6pPr marR="0" lvl="5"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6pPr>
            <a:lvl7pPr marR="0" lvl="6"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7pPr>
            <a:lvl8pPr marR="0" lvl="7"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8pPr>
            <a:lvl9pPr marR="0" lvl="8"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9pPr>
          </a:lstStyle>
          <a:p>
            <a:r>
              <a:rPr lang="en-GB" sz="3900" dirty="0"/>
              <a:t>Investigate Line Profiles: Small V.S. Large Regions</a:t>
            </a:r>
          </a:p>
        </p:txBody>
      </p:sp>
      <p:sp>
        <p:nvSpPr>
          <p:cNvPr id="24" name="Rectangle 23">
            <a:extLst>
              <a:ext uri="{FF2B5EF4-FFF2-40B4-BE49-F238E27FC236}">
                <a16:creationId xmlns:a16="http://schemas.microsoft.com/office/drawing/2014/main" id="{B5FDE711-CD87-17E0-3F3A-0523831A5852}"/>
              </a:ext>
            </a:extLst>
          </p:cNvPr>
          <p:cNvSpPr/>
          <p:nvPr/>
        </p:nvSpPr>
        <p:spPr>
          <a:xfrm>
            <a:off x="1923803" y="3095721"/>
            <a:ext cx="314887" cy="314887"/>
          </a:xfrm>
          <a:prstGeom prst="rect">
            <a:avLst/>
          </a:prstGeom>
          <a:noFill/>
          <a:ln w="38100">
            <a:solidFill>
              <a:schemeClr val="accent2"/>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25" name="Rectangle 24">
            <a:extLst>
              <a:ext uri="{FF2B5EF4-FFF2-40B4-BE49-F238E27FC236}">
                <a16:creationId xmlns:a16="http://schemas.microsoft.com/office/drawing/2014/main" id="{85B5E7AD-4BF0-A4A7-536E-0DCED50D14E3}"/>
              </a:ext>
            </a:extLst>
          </p:cNvPr>
          <p:cNvSpPr/>
          <p:nvPr/>
        </p:nvSpPr>
        <p:spPr>
          <a:xfrm>
            <a:off x="3168763" y="2223528"/>
            <a:ext cx="314887" cy="314887"/>
          </a:xfrm>
          <a:prstGeom prst="rect">
            <a:avLst/>
          </a:prstGeom>
          <a:noFill/>
          <a:ln w="38100">
            <a:solidFill>
              <a:schemeClr val="accent2"/>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28" name="Rectangle 27">
            <a:extLst>
              <a:ext uri="{FF2B5EF4-FFF2-40B4-BE49-F238E27FC236}">
                <a16:creationId xmlns:a16="http://schemas.microsoft.com/office/drawing/2014/main" id="{278F9ABE-E34B-2B1A-083B-5ADA94ADDDE2}"/>
              </a:ext>
            </a:extLst>
          </p:cNvPr>
          <p:cNvSpPr/>
          <p:nvPr/>
        </p:nvSpPr>
        <p:spPr>
          <a:xfrm>
            <a:off x="2728364" y="2674966"/>
            <a:ext cx="314887" cy="314887"/>
          </a:xfrm>
          <a:prstGeom prst="rect">
            <a:avLst/>
          </a:prstGeom>
          <a:noFill/>
          <a:ln w="38100">
            <a:solidFill>
              <a:schemeClr val="accent2"/>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29" name="Rectangle 28">
            <a:extLst>
              <a:ext uri="{FF2B5EF4-FFF2-40B4-BE49-F238E27FC236}">
                <a16:creationId xmlns:a16="http://schemas.microsoft.com/office/drawing/2014/main" id="{B0B627B0-15ED-7DF7-2DC9-BC83C2743120}"/>
              </a:ext>
            </a:extLst>
          </p:cNvPr>
          <p:cNvSpPr/>
          <p:nvPr/>
        </p:nvSpPr>
        <p:spPr>
          <a:xfrm>
            <a:off x="2198885" y="4225844"/>
            <a:ext cx="314887" cy="314887"/>
          </a:xfrm>
          <a:prstGeom prst="rect">
            <a:avLst/>
          </a:prstGeom>
          <a:noFill/>
          <a:ln w="38100">
            <a:solidFill>
              <a:schemeClr val="accent2"/>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30" name="Rectangle 29">
            <a:extLst>
              <a:ext uri="{FF2B5EF4-FFF2-40B4-BE49-F238E27FC236}">
                <a16:creationId xmlns:a16="http://schemas.microsoft.com/office/drawing/2014/main" id="{DBC04BE9-7430-5C2C-BC4C-EDCE48023162}"/>
              </a:ext>
            </a:extLst>
          </p:cNvPr>
          <p:cNvSpPr/>
          <p:nvPr/>
        </p:nvSpPr>
        <p:spPr>
          <a:xfrm>
            <a:off x="2553106" y="5006765"/>
            <a:ext cx="314887" cy="314887"/>
          </a:xfrm>
          <a:prstGeom prst="rect">
            <a:avLst/>
          </a:prstGeom>
          <a:noFill/>
          <a:ln w="38100">
            <a:solidFill>
              <a:schemeClr val="accent2"/>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31" name="Rectangle 30">
            <a:extLst>
              <a:ext uri="{FF2B5EF4-FFF2-40B4-BE49-F238E27FC236}">
                <a16:creationId xmlns:a16="http://schemas.microsoft.com/office/drawing/2014/main" id="{80853912-88B4-84CC-3E4D-36C9FAE736E0}"/>
              </a:ext>
            </a:extLst>
          </p:cNvPr>
          <p:cNvSpPr/>
          <p:nvPr/>
        </p:nvSpPr>
        <p:spPr>
          <a:xfrm>
            <a:off x="3198568" y="5473386"/>
            <a:ext cx="314887" cy="314887"/>
          </a:xfrm>
          <a:prstGeom prst="rect">
            <a:avLst/>
          </a:prstGeom>
          <a:noFill/>
          <a:ln w="38100">
            <a:solidFill>
              <a:schemeClr val="accent2"/>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32" name="Rectangle 31">
            <a:extLst>
              <a:ext uri="{FF2B5EF4-FFF2-40B4-BE49-F238E27FC236}">
                <a16:creationId xmlns:a16="http://schemas.microsoft.com/office/drawing/2014/main" id="{91F35953-632B-B34C-5B53-42DA7E43ED14}"/>
              </a:ext>
            </a:extLst>
          </p:cNvPr>
          <p:cNvSpPr/>
          <p:nvPr/>
        </p:nvSpPr>
        <p:spPr>
          <a:xfrm>
            <a:off x="4159557" y="5481290"/>
            <a:ext cx="314887" cy="314887"/>
          </a:xfrm>
          <a:prstGeom prst="rect">
            <a:avLst/>
          </a:prstGeom>
          <a:noFill/>
          <a:ln w="38100">
            <a:solidFill>
              <a:schemeClr val="accent2"/>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33" name="Rectangle 32">
            <a:extLst>
              <a:ext uri="{FF2B5EF4-FFF2-40B4-BE49-F238E27FC236}">
                <a16:creationId xmlns:a16="http://schemas.microsoft.com/office/drawing/2014/main" id="{F20CA4BF-857C-04B7-27A3-2D6855270C61}"/>
              </a:ext>
            </a:extLst>
          </p:cNvPr>
          <p:cNvSpPr/>
          <p:nvPr/>
        </p:nvSpPr>
        <p:spPr>
          <a:xfrm>
            <a:off x="4389147" y="4393057"/>
            <a:ext cx="314887" cy="314887"/>
          </a:xfrm>
          <a:prstGeom prst="rect">
            <a:avLst/>
          </a:prstGeom>
          <a:noFill/>
          <a:ln w="38100">
            <a:solidFill>
              <a:schemeClr val="accent2"/>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34" name="Rectangle 33">
            <a:extLst>
              <a:ext uri="{FF2B5EF4-FFF2-40B4-BE49-F238E27FC236}">
                <a16:creationId xmlns:a16="http://schemas.microsoft.com/office/drawing/2014/main" id="{834343B2-93C9-C86D-98A5-AFD175860753}"/>
              </a:ext>
            </a:extLst>
          </p:cNvPr>
          <p:cNvSpPr/>
          <p:nvPr/>
        </p:nvSpPr>
        <p:spPr>
          <a:xfrm>
            <a:off x="4474444" y="3930529"/>
            <a:ext cx="314887" cy="314887"/>
          </a:xfrm>
          <a:prstGeom prst="rect">
            <a:avLst/>
          </a:prstGeom>
          <a:noFill/>
          <a:ln w="38100">
            <a:solidFill>
              <a:schemeClr val="accent2"/>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cxnSp>
        <p:nvCxnSpPr>
          <p:cNvPr id="44" name="Straight Arrow Connector 43">
            <a:extLst>
              <a:ext uri="{FF2B5EF4-FFF2-40B4-BE49-F238E27FC236}">
                <a16:creationId xmlns:a16="http://schemas.microsoft.com/office/drawing/2014/main" id="{3F8BA5AB-A186-409C-A85E-29FDD18355C9}"/>
              </a:ext>
            </a:extLst>
          </p:cNvPr>
          <p:cNvCxnSpPr>
            <a:cxnSpLocks/>
          </p:cNvCxnSpPr>
          <p:nvPr/>
        </p:nvCxnSpPr>
        <p:spPr>
          <a:xfrm flipV="1">
            <a:off x="8622675" y="4077860"/>
            <a:ext cx="0" cy="251999"/>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59B4A6AE-0D9A-D38B-D126-5006D61B872B}"/>
              </a:ext>
            </a:extLst>
          </p:cNvPr>
          <p:cNvCxnSpPr>
            <a:cxnSpLocks/>
          </p:cNvCxnSpPr>
          <p:nvPr/>
        </p:nvCxnSpPr>
        <p:spPr>
          <a:xfrm flipV="1">
            <a:off x="8993928" y="4707944"/>
            <a:ext cx="0" cy="251999"/>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34BA00F4-B7A2-21BC-64A2-BE2B5C41A7D5}"/>
              </a:ext>
            </a:extLst>
          </p:cNvPr>
          <p:cNvCxnSpPr>
            <a:cxnSpLocks/>
          </p:cNvCxnSpPr>
          <p:nvPr/>
        </p:nvCxnSpPr>
        <p:spPr>
          <a:xfrm flipV="1">
            <a:off x="10125894" y="4414731"/>
            <a:ext cx="0" cy="251999"/>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C42D7567-41E7-5728-29C3-8FE65B936551}"/>
              </a:ext>
            </a:extLst>
          </p:cNvPr>
          <p:cNvCxnSpPr>
            <a:cxnSpLocks/>
          </p:cNvCxnSpPr>
          <p:nvPr/>
        </p:nvCxnSpPr>
        <p:spPr>
          <a:xfrm flipV="1">
            <a:off x="10110261" y="3792968"/>
            <a:ext cx="0" cy="251999"/>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0617B2F6-C04B-6570-B0B4-DD11D117A4E4}"/>
              </a:ext>
            </a:extLst>
          </p:cNvPr>
          <p:cNvCxnSpPr>
            <a:cxnSpLocks/>
          </p:cNvCxnSpPr>
          <p:nvPr/>
        </p:nvCxnSpPr>
        <p:spPr>
          <a:xfrm flipV="1">
            <a:off x="9481658" y="2733675"/>
            <a:ext cx="0" cy="251999"/>
          </a:xfrm>
          <a:prstGeom prst="straightConnector1">
            <a:avLst/>
          </a:prstGeom>
          <a:ln w="508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C9046DCC-6665-0212-09D7-7442F8B961ED}"/>
              </a:ext>
            </a:extLst>
          </p:cNvPr>
          <p:cNvCxnSpPr>
            <a:cxnSpLocks/>
          </p:cNvCxnSpPr>
          <p:nvPr/>
        </p:nvCxnSpPr>
        <p:spPr>
          <a:xfrm>
            <a:off x="9391650" y="4882080"/>
            <a:ext cx="0" cy="251999"/>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6C1BE627-716E-6B8C-F2EE-1099E9E63B1B}"/>
              </a:ext>
            </a:extLst>
          </p:cNvPr>
          <p:cNvCxnSpPr>
            <a:cxnSpLocks/>
          </p:cNvCxnSpPr>
          <p:nvPr/>
        </p:nvCxnSpPr>
        <p:spPr>
          <a:xfrm>
            <a:off x="9997245" y="4880765"/>
            <a:ext cx="0" cy="251999"/>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312766B4-812E-EA69-5AC4-3F5E481F334C}"/>
              </a:ext>
            </a:extLst>
          </p:cNvPr>
          <p:cNvSpPr txBox="1"/>
          <p:nvPr/>
        </p:nvSpPr>
        <p:spPr>
          <a:xfrm>
            <a:off x="8576016" y="2038862"/>
            <a:ext cx="292068" cy="369332"/>
          </a:xfrm>
          <a:prstGeom prst="rect">
            <a:avLst/>
          </a:prstGeom>
          <a:noFill/>
        </p:spPr>
        <p:txBody>
          <a:bodyPr wrap="none" rtlCol="0">
            <a:spAutoFit/>
          </a:bodyPr>
          <a:lstStyle/>
          <a:p>
            <a:pPr algn="ctr"/>
            <a:r>
              <a:rPr lang="en-NL" b="1" dirty="0">
                <a:solidFill>
                  <a:schemeClr val="accent2"/>
                </a:solidFill>
              </a:rPr>
              <a:t>?</a:t>
            </a:r>
          </a:p>
        </p:txBody>
      </p:sp>
    </p:spTree>
    <p:extLst>
      <p:ext uri="{BB962C8B-B14F-4D97-AF65-F5344CB8AC3E}">
        <p14:creationId xmlns:p14="http://schemas.microsoft.com/office/powerpoint/2010/main" val="2989084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childTnLst>
                                </p:cTn>
                              </p:par>
                              <p:par>
                                <p:cTn id="8" presetID="10" presetClass="entr" presetSubtype="0" fill="hold" nodeType="withEffect">
                                  <p:stCondLst>
                                    <p:cond delay="0"/>
                                  </p:stCondLst>
                                  <p:childTnLst>
                                    <p:set>
                                      <p:cBhvr>
                                        <p:cTn id="9" dur="1" fill="hold">
                                          <p:stCondLst>
                                            <p:cond delay="0"/>
                                          </p:stCondLst>
                                        </p:cTn>
                                        <p:tgtEl>
                                          <p:spTgt spid="45"/>
                                        </p:tgtEl>
                                        <p:attrNameLst>
                                          <p:attrName>style.visibility</p:attrName>
                                        </p:attrNameLst>
                                      </p:cBhvr>
                                      <p:to>
                                        <p:strVal val="visible"/>
                                      </p:to>
                                    </p:set>
                                    <p:animEffect transition="in" filter="fade">
                                      <p:cBhvr>
                                        <p:cTn id="10" dur="500"/>
                                        <p:tgtEl>
                                          <p:spTgt spid="45"/>
                                        </p:tgtEl>
                                      </p:cBhvr>
                                    </p:animEffect>
                                  </p:childTnLst>
                                </p:cTn>
                              </p:par>
                              <p:par>
                                <p:cTn id="11" presetID="10" presetClass="entr" presetSubtype="0" fill="hold" nodeType="withEffect">
                                  <p:stCondLst>
                                    <p:cond delay="0"/>
                                  </p:stCondLst>
                                  <p:childTnLst>
                                    <p:set>
                                      <p:cBhvr>
                                        <p:cTn id="12" dur="1" fill="hold">
                                          <p:stCondLst>
                                            <p:cond delay="0"/>
                                          </p:stCondLst>
                                        </p:cTn>
                                        <p:tgtEl>
                                          <p:spTgt spid="46"/>
                                        </p:tgtEl>
                                        <p:attrNameLst>
                                          <p:attrName>style.visibility</p:attrName>
                                        </p:attrNameLst>
                                      </p:cBhvr>
                                      <p:to>
                                        <p:strVal val="visible"/>
                                      </p:to>
                                    </p:set>
                                    <p:animEffect transition="in" filter="fade">
                                      <p:cBhvr>
                                        <p:cTn id="13" dur="500"/>
                                        <p:tgtEl>
                                          <p:spTgt spid="46"/>
                                        </p:tgtEl>
                                      </p:cBhvr>
                                    </p:animEffect>
                                  </p:childTnLst>
                                </p:cTn>
                              </p:par>
                              <p:par>
                                <p:cTn id="14" presetID="10" presetClass="entr" presetSubtype="0" fill="hold" nodeType="withEffect">
                                  <p:stCondLst>
                                    <p:cond delay="0"/>
                                  </p:stCondLst>
                                  <p:childTnLst>
                                    <p:set>
                                      <p:cBhvr>
                                        <p:cTn id="15" dur="1" fill="hold">
                                          <p:stCondLst>
                                            <p:cond delay="0"/>
                                          </p:stCondLst>
                                        </p:cTn>
                                        <p:tgtEl>
                                          <p:spTgt spid="47"/>
                                        </p:tgtEl>
                                        <p:attrNameLst>
                                          <p:attrName>style.visibility</p:attrName>
                                        </p:attrNameLst>
                                      </p:cBhvr>
                                      <p:to>
                                        <p:strVal val="visible"/>
                                      </p:to>
                                    </p:set>
                                    <p:animEffect transition="in" filter="fade">
                                      <p:cBhvr>
                                        <p:cTn id="16" dur="500"/>
                                        <p:tgtEl>
                                          <p:spTgt spid="47"/>
                                        </p:tgtEl>
                                      </p:cBhvr>
                                    </p:animEffect>
                                  </p:childTnLst>
                                </p:cTn>
                              </p:par>
                              <p:par>
                                <p:cTn id="17" presetID="10" presetClass="entr" presetSubtype="0" fill="hold" nodeType="withEffect">
                                  <p:stCondLst>
                                    <p:cond delay="0"/>
                                  </p:stCondLst>
                                  <p:childTnLst>
                                    <p:set>
                                      <p:cBhvr>
                                        <p:cTn id="18" dur="1" fill="hold">
                                          <p:stCondLst>
                                            <p:cond delay="0"/>
                                          </p:stCondLst>
                                        </p:cTn>
                                        <p:tgtEl>
                                          <p:spTgt spid="48"/>
                                        </p:tgtEl>
                                        <p:attrNameLst>
                                          <p:attrName>style.visibility</p:attrName>
                                        </p:attrNameLst>
                                      </p:cBhvr>
                                      <p:to>
                                        <p:strVal val="visible"/>
                                      </p:to>
                                    </p:set>
                                    <p:animEffect transition="in" filter="fade">
                                      <p:cBhvr>
                                        <p:cTn id="19" dur="500"/>
                                        <p:tgtEl>
                                          <p:spTgt spid="48"/>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49"/>
                                        </p:tgtEl>
                                        <p:attrNameLst>
                                          <p:attrName>style.visibility</p:attrName>
                                        </p:attrNameLst>
                                      </p:cBhvr>
                                      <p:to>
                                        <p:strVal val="visible"/>
                                      </p:to>
                                    </p:set>
                                    <p:animEffect transition="in" filter="fade">
                                      <p:cBhvr>
                                        <p:cTn id="24" dur="500"/>
                                        <p:tgtEl>
                                          <p:spTgt spid="49"/>
                                        </p:tgtEl>
                                      </p:cBhvr>
                                    </p:animEffect>
                                  </p:childTnLst>
                                </p:cTn>
                              </p:par>
                              <p:par>
                                <p:cTn id="25" presetID="10" presetClass="entr" presetSubtype="0" fill="hold" nodeType="withEffect">
                                  <p:stCondLst>
                                    <p:cond delay="0"/>
                                  </p:stCondLst>
                                  <p:childTnLst>
                                    <p:set>
                                      <p:cBhvr>
                                        <p:cTn id="26" dur="1" fill="hold">
                                          <p:stCondLst>
                                            <p:cond delay="0"/>
                                          </p:stCondLst>
                                        </p:cTn>
                                        <p:tgtEl>
                                          <p:spTgt spid="50"/>
                                        </p:tgtEl>
                                        <p:attrNameLst>
                                          <p:attrName>style.visibility</p:attrName>
                                        </p:attrNameLst>
                                      </p:cBhvr>
                                      <p:to>
                                        <p:strVal val="visible"/>
                                      </p:to>
                                    </p:set>
                                    <p:animEffect transition="in" filter="fade">
                                      <p:cBhvr>
                                        <p:cTn id="27" dur="500"/>
                                        <p:tgtEl>
                                          <p:spTgt spid="5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1"/>
                                        </p:tgtEl>
                                        <p:attrNameLst>
                                          <p:attrName>style.visibility</p:attrName>
                                        </p:attrNameLst>
                                      </p:cBhvr>
                                      <p:to>
                                        <p:strVal val="visible"/>
                                      </p:to>
                                    </p:set>
                                    <p:animEffect transition="in" filter="fade">
                                      <p:cBhvr>
                                        <p:cTn id="32"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descr="A screenshot of a graph&#10;&#10;Description automatically generated">
            <a:extLst>
              <a:ext uri="{FF2B5EF4-FFF2-40B4-BE49-F238E27FC236}">
                <a16:creationId xmlns:a16="http://schemas.microsoft.com/office/drawing/2014/main" id="{199DB678-32C1-7314-5510-BAE3533AADE5}"/>
              </a:ext>
            </a:extLst>
          </p:cNvPr>
          <p:cNvPicPr>
            <a:picLocks noChangeAspect="1"/>
          </p:cNvPicPr>
          <p:nvPr/>
        </p:nvPicPr>
        <p:blipFill>
          <a:blip r:embed="rId3"/>
          <a:stretch>
            <a:fillRect/>
          </a:stretch>
        </p:blipFill>
        <p:spPr>
          <a:xfrm>
            <a:off x="6900441" y="1316589"/>
            <a:ext cx="4432646" cy="5132755"/>
          </a:xfrm>
          <a:prstGeom prst="rect">
            <a:avLst/>
          </a:prstGeom>
        </p:spPr>
      </p:pic>
      <p:cxnSp>
        <p:nvCxnSpPr>
          <p:cNvPr id="13" name="Straight Connector 12">
            <a:extLst>
              <a:ext uri="{FF2B5EF4-FFF2-40B4-BE49-F238E27FC236}">
                <a16:creationId xmlns:a16="http://schemas.microsoft.com/office/drawing/2014/main" id="{E02D676B-E062-AD9F-A09E-1A4352FBB568}"/>
              </a:ext>
            </a:extLst>
          </p:cNvPr>
          <p:cNvCxnSpPr>
            <a:cxnSpLocks/>
          </p:cNvCxnSpPr>
          <p:nvPr/>
        </p:nvCxnSpPr>
        <p:spPr>
          <a:xfrm>
            <a:off x="7400925" y="2733675"/>
            <a:ext cx="3912704" cy="1375022"/>
          </a:xfrm>
          <a:prstGeom prst="line">
            <a:avLst/>
          </a:prstGeom>
          <a:ln w="44450">
            <a:solidFill>
              <a:srgbClr val="7030A0"/>
            </a:solidFill>
            <a:prstDash val="sysDash"/>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7944F10-FC22-9C85-1FA1-FCBE030A15DD}"/>
              </a:ext>
            </a:extLst>
          </p:cNvPr>
          <p:cNvCxnSpPr>
            <a:cxnSpLocks/>
          </p:cNvCxnSpPr>
          <p:nvPr/>
        </p:nvCxnSpPr>
        <p:spPr>
          <a:xfrm flipH="1">
            <a:off x="8613619" y="1800225"/>
            <a:ext cx="778031" cy="4184610"/>
          </a:xfrm>
          <a:prstGeom prst="line">
            <a:avLst/>
          </a:prstGeom>
          <a:ln w="44450">
            <a:solidFill>
              <a:srgbClr val="7030A0"/>
            </a:solidFill>
            <a:prstDash val="sysDash"/>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878F9422-D2BA-A7A2-7192-208EF1EDCA41}"/>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en-NL"/>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NL" sz="2000" dirty="0">
                <a:solidFill>
                  <a:srgbClr val="44536A"/>
                </a:solidFill>
              </a:rPr>
              <a:t>8</a:t>
            </a:r>
            <a:endParaRPr lang="en-LU" sz="2000" dirty="0">
              <a:solidFill>
                <a:srgbClr val="44536A"/>
              </a:solidFill>
            </a:endParaRPr>
          </a:p>
        </p:txBody>
      </p:sp>
      <p:cxnSp>
        <p:nvCxnSpPr>
          <p:cNvPr id="6" name="Straight Connector 5">
            <a:extLst>
              <a:ext uri="{FF2B5EF4-FFF2-40B4-BE49-F238E27FC236}">
                <a16:creationId xmlns:a16="http://schemas.microsoft.com/office/drawing/2014/main" id="{1F6C9526-21A8-3885-0317-C7E4E7680D5A}"/>
              </a:ext>
            </a:extLst>
          </p:cNvPr>
          <p:cNvCxnSpPr>
            <a:cxnSpLocks/>
          </p:cNvCxnSpPr>
          <p:nvPr/>
        </p:nvCxnSpPr>
        <p:spPr>
          <a:xfrm>
            <a:off x="4309070" y="1230691"/>
            <a:ext cx="3524092" cy="0"/>
          </a:xfrm>
          <a:prstGeom prst="line">
            <a:avLst/>
          </a:prstGeom>
          <a:ln w="25400">
            <a:solidFill>
              <a:srgbClr val="44536A"/>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4B6AFBB8-E3F5-A3AB-0D83-2DD2E758B1BA}"/>
              </a:ext>
            </a:extLst>
          </p:cNvPr>
          <p:cNvSpPr txBox="1"/>
          <p:nvPr/>
        </p:nvSpPr>
        <p:spPr>
          <a:xfrm>
            <a:off x="4101699" y="6371573"/>
            <a:ext cx="3983335" cy="323165"/>
          </a:xfrm>
          <a:prstGeom prst="rect">
            <a:avLst/>
          </a:prstGeom>
          <a:noFill/>
        </p:spPr>
        <p:txBody>
          <a:bodyPr wrap="none" rtlCol="0">
            <a:spAutoFit/>
          </a:bodyPr>
          <a:lstStyle/>
          <a:p>
            <a:r>
              <a:rPr lang="en-NL" sz="1500" dirty="0">
                <a:solidFill>
                  <a:srgbClr val="44536A"/>
                </a:solidFill>
              </a:rPr>
              <a:t>Yuze Zhang - </a:t>
            </a:r>
            <a:r>
              <a:rPr lang="en-GB" sz="1500" dirty="0" err="1">
                <a:solidFill>
                  <a:srgbClr val="44536A"/>
                </a:solidFill>
              </a:rPr>
              <a:t>yuzezhang@mail.strw.leidenuniv.nl</a:t>
            </a:r>
            <a:r>
              <a:rPr lang="en-NL" sz="1500" dirty="0">
                <a:solidFill>
                  <a:srgbClr val="44536A"/>
                </a:solidFill>
              </a:rPr>
              <a:t> </a:t>
            </a:r>
          </a:p>
        </p:txBody>
      </p:sp>
      <p:sp>
        <p:nvSpPr>
          <p:cNvPr id="36" name="Google Shape;335;p57">
            <a:extLst>
              <a:ext uri="{FF2B5EF4-FFF2-40B4-BE49-F238E27FC236}">
                <a16:creationId xmlns:a16="http://schemas.microsoft.com/office/drawing/2014/main" id="{DB9F2538-E697-93E0-7094-5FAE3BFED320}"/>
              </a:ext>
            </a:extLst>
          </p:cNvPr>
          <p:cNvSpPr txBox="1">
            <a:spLocks/>
          </p:cNvSpPr>
          <p:nvPr/>
        </p:nvSpPr>
        <p:spPr>
          <a:xfrm>
            <a:off x="438979" y="662906"/>
            <a:ext cx="11308772" cy="4024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5600"/>
              <a:buFont typeface="Barlow Semi Condensed SemiBold"/>
              <a:buNone/>
              <a:defRPr sz="2400" b="0" i="0" u="none" strike="noStrike" cap="none">
                <a:solidFill>
                  <a:schemeClr val="dk2"/>
                </a:solidFill>
                <a:latin typeface="Barlow Semi Condensed SemiBold"/>
                <a:ea typeface="Barlow Semi Condensed SemiBold"/>
                <a:cs typeface="Barlow Semi Condensed SemiBold"/>
                <a:sym typeface="Barlow Semi Condensed SemiBold"/>
              </a:defRPr>
            </a:lvl1pPr>
            <a:lvl2pPr marR="0" lvl="1"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2pPr>
            <a:lvl3pPr marR="0" lvl="2"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3pPr>
            <a:lvl4pPr marR="0" lvl="3"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4pPr>
            <a:lvl5pPr marR="0" lvl="4"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5pPr>
            <a:lvl6pPr marR="0" lvl="5"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6pPr>
            <a:lvl7pPr marR="0" lvl="6"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7pPr>
            <a:lvl8pPr marR="0" lvl="7"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8pPr>
            <a:lvl9pPr marR="0" lvl="8"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9pPr>
          </a:lstStyle>
          <a:p>
            <a:r>
              <a:rPr lang="en-GB" sz="3900" dirty="0"/>
              <a:t>Investigate Line Profiles: Asymmetric AGN Wind?</a:t>
            </a:r>
          </a:p>
        </p:txBody>
      </p:sp>
      <p:cxnSp>
        <p:nvCxnSpPr>
          <p:cNvPr id="44" name="Straight Arrow Connector 43">
            <a:extLst>
              <a:ext uri="{FF2B5EF4-FFF2-40B4-BE49-F238E27FC236}">
                <a16:creationId xmlns:a16="http://schemas.microsoft.com/office/drawing/2014/main" id="{3F8BA5AB-A186-409C-A85E-29FDD18355C9}"/>
              </a:ext>
            </a:extLst>
          </p:cNvPr>
          <p:cNvCxnSpPr>
            <a:cxnSpLocks/>
          </p:cNvCxnSpPr>
          <p:nvPr/>
        </p:nvCxnSpPr>
        <p:spPr>
          <a:xfrm flipV="1">
            <a:off x="8622675" y="4077860"/>
            <a:ext cx="0" cy="251999"/>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59B4A6AE-0D9A-D38B-D126-5006D61B872B}"/>
              </a:ext>
            </a:extLst>
          </p:cNvPr>
          <p:cNvCxnSpPr>
            <a:cxnSpLocks/>
          </p:cNvCxnSpPr>
          <p:nvPr/>
        </p:nvCxnSpPr>
        <p:spPr>
          <a:xfrm flipV="1">
            <a:off x="8993928" y="4707944"/>
            <a:ext cx="0" cy="251999"/>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34BA00F4-B7A2-21BC-64A2-BE2B5C41A7D5}"/>
              </a:ext>
            </a:extLst>
          </p:cNvPr>
          <p:cNvCxnSpPr>
            <a:cxnSpLocks/>
          </p:cNvCxnSpPr>
          <p:nvPr/>
        </p:nvCxnSpPr>
        <p:spPr>
          <a:xfrm flipV="1">
            <a:off x="10125894" y="4414731"/>
            <a:ext cx="0" cy="251999"/>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C42D7567-41E7-5728-29C3-8FE65B936551}"/>
              </a:ext>
            </a:extLst>
          </p:cNvPr>
          <p:cNvCxnSpPr>
            <a:cxnSpLocks/>
          </p:cNvCxnSpPr>
          <p:nvPr/>
        </p:nvCxnSpPr>
        <p:spPr>
          <a:xfrm flipV="1">
            <a:off x="10110261" y="3792968"/>
            <a:ext cx="0" cy="251999"/>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0617B2F6-C04B-6570-B0B4-DD11D117A4E4}"/>
              </a:ext>
            </a:extLst>
          </p:cNvPr>
          <p:cNvCxnSpPr>
            <a:cxnSpLocks/>
          </p:cNvCxnSpPr>
          <p:nvPr/>
        </p:nvCxnSpPr>
        <p:spPr>
          <a:xfrm flipV="1">
            <a:off x="9481658" y="2733675"/>
            <a:ext cx="0" cy="251999"/>
          </a:xfrm>
          <a:prstGeom prst="straightConnector1">
            <a:avLst/>
          </a:prstGeom>
          <a:ln w="508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C9046DCC-6665-0212-09D7-7442F8B961ED}"/>
              </a:ext>
            </a:extLst>
          </p:cNvPr>
          <p:cNvCxnSpPr>
            <a:cxnSpLocks/>
          </p:cNvCxnSpPr>
          <p:nvPr/>
        </p:nvCxnSpPr>
        <p:spPr>
          <a:xfrm>
            <a:off x="9391650" y="4882080"/>
            <a:ext cx="0" cy="251999"/>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6C1BE627-716E-6B8C-F2EE-1099E9E63B1B}"/>
              </a:ext>
            </a:extLst>
          </p:cNvPr>
          <p:cNvCxnSpPr>
            <a:cxnSpLocks/>
          </p:cNvCxnSpPr>
          <p:nvPr/>
        </p:nvCxnSpPr>
        <p:spPr>
          <a:xfrm>
            <a:off x="9997245" y="4880765"/>
            <a:ext cx="0" cy="251999"/>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312766B4-812E-EA69-5AC4-3F5E481F334C}"/>
              </a:ext>
            </a:extLst>
          </p:cNvPr>
          <p:cNvSpPr txBox="1"/>
          <p:nvPr/>
        </p:nvSpPr>
        <p:spPr>
          <a:xfrm>
            <a:off x="8576016" y="2038862"/>
            <a:ext cx="292068" cy="369332"/>
          </a:xfrm>
          <a:prstGeom prst="rect">
            <a:avLst/>
          </a:prstGeom>
          <a:noFill/>
        </p:spPr>
        <p:txBody>
          <a:bodyPr wrap="none" rtlCol="0">
            <a:spAutoFit/>
          </a:bodyPr>
          <a:lstStyle/>
          <a:p>
            <a:pPr algn="ctr"/>
            <a:r>
              <a:rPr lang="en-NL" b="1" dirty="0">
                <a:solidFill>
                  <a:schemeClr val="accent2"/>
                </a:solidFill>
              </a:rPr>
              <a:t>?</a:t>
            </a:r>
          </a:p>
        </p:txBody>
      </p:sp>
      <p:sp>
        <p:nvSpPr>
          <p:cNvPr id="2" name="Oval 1">
            <a:extLst>
              <a:ext uri="{FF2B5EF4-FFF2-40B4-BE49-F238E27FC236}">
                <a16:creationId xmlns:a16="http://schemas.microsoft.com/office/drawing/2014/main" id="{60164A33-7EBB-4C91-6C49-C9C0733CF3D3}"/>
              </a:ext>
            </a:extLst>
          </p:cNvPr>
          <p:cNvSpPr/>
          <p:nvPr/>
        </p:nvSpPr>
        <p:spPr>
          <a:xfrm>
            <a:off x="3707396" y="2770068"/>
            <a:ext cx="1273629" cy="710065"/>
          </a:xfrm>
          <a:prstGeom prst="ellipse">
            <a:avLst/>
          </a:prstGeom>
          <a:noFill/>
          <a:ln w="635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4" name="5-point Star 3">
            <a:extLst>
              <a:ext uri="{FF2B5EF4-FFF2-40B4-BE49-F238E27FC236}">
                <a16:creationId xmlns:a16="http://schemas.microsoft.com/office/drawing/2014/main" id="{875B2788-7861-E73F-0106-D742CBA0C641}"/>
              </a:ext>
            </a:extLst>
          </p:cNvPr>
          <p:cNvSpPr/>
          <p:nvPr/>
        </p:nvSpPr>
        <p:spPr>
          <a:xfrm>
            <a:off x="2254156" y="3004964"/>
            <a:ext cx="239486" cy="239486"/>
          </a:xfrm>
          <a:prstGeom prst="star5">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cxnSp>
        <p:nvCxnSpPr>
          <p:cNvPr id="8" name="Straight Connector 7">
            <a:extLst>
              <a:ext uri="{FF2B5EF4-FFF2-40B4-BE49-F238E27FC236}">
                <a16:creationId xmlns:a16="http://schemas.microsoft.com/office/drawing/2014/main" id="{51AD83CB-E26C-7AB7-C471-1E15C63978F5}"/>
              </a:ext>
            </a:extLst>
          </p:cNvPr>
          <p:cNvCxnSpPr>
            <a:cxnSpLocks/>
            <a:stCxn id="4" idx="0"/>
          </p:cNvCxnSpPr>
          <p:nvPr/>
        </p:nvCxnSpPr>
        <p:spPr>
          <a:xfrm flipV="1">
            <a:off x="2373899" y="1310988"/>
            <a:ext cx="2569029" cy="1693976"/>
          </a:xfrm>
          <a:prstGeom prst="line">
            <a:avLst/>
          </a:prstGeom>
          <a:ln w="63500">
            <a:prstDash val="dash"/>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BC3E15EE-8EAB-31A2-4FDA-D3E87920770E}"/>
              </a:ext>
            </a:extLst>
          </p:cNvPr>
          <p:cNvCxnSpPr>
            <a:cxnSpLocks/>
            <a:stCxn id="4" idx="3"/>
          </p:cNvCxnSpPr>
          <p:nvPr/>
        </p:nvCxnSpPr>
        <p:spPr>
          <a:xfrm flipV="1">
            <a:off x="2447904" y="2564945"/>
            <a:ext cx="2952224" cy="679504"/>
          </a:xfrm>
          <a:prstGeom prst="line">
            <a:avLst/>
          </a:prstGeom>
          <a:ln w="63500">
            <a:prstDash val="dash"/>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037B7460-7F30-AEEB-274B-38FAA8D31A3A}"/>
              </a:ext>
            </a:extLst>
          </p:cNvPr>
          <p:cNvSpPr txBox="1"/>
          <p:nvPr/>
        </p:nvSpPr>
        <p:spPr>
          <a:xfrm>
            <a:off x="3943300" y="2940041"/>
            <a:ext cx="801823" cy="369332"/>
          </a:xfrm>
          <a:prstGeom prst="rect">
            <a:avLst/>
          </a:prstGeom>
          <a:noFill/>
        </p:spPr>
        <p:txBody>
          <a:bodyPr wrap="none" rtlCol="0">
            <a:spAutoFit/>
          </a:bodyPr>
          <a:lstStyle/>
          <a:p>
            <a:pPr algn="ctr"/>
            <a:r>
              <a:rPr lang="en-NL" dirty="0">
                <a:solidFill>
                  <a:schemeClr val="accent2"/>
                </a:solidFill>
              </a:rPr>
              <a:t>N CND</a:t>
            </a:r>
          </a:p>
        </p:txBody>
      </p:sp>
      <p:sp>
        <p:nvSpPr>
          <p:cNvPr id="15" name="TextBox 14">
            <a:extLst>
              <a:ext uri="{FF2B5EF4-FFF2-40B4-BE49-F238E27FC236}">
                <a16:creationId xmlns:a16="http://schemas.microsoft.com/office/drawing/2014/main" id="{45152813-0329-CCE5-5A2C-003CD4E1E2F8}"/>
              </a:ext>
            </a:extLst>
          </p:cNvPr>
          <p:cNvSpPr txBox="1"/>
          <p:nvPr/>
        </p:nvSpPr>
        <p:spPr>
          <a:xfrm>
            <a:off x="1644946" y="2726322"/>
            <a:ext cx="611001" cy="369332"/>
          </a:xfrm>
          <a:prstGeom prst="rect">
            <a:avLst/>
          </a:prstGeom>
          <a:noFill/>
        </p:spPr>
        <p:txBody>
          <a:bodyPr wrap="none" rtlCol="0">
            <a:spAutoFit/>
          </a:bodyPr>
          <a:lstStyle/>
          <a:p>
            <a:pPr algn="ctr"/>
            <a:r>
              <a:rPr lang="en-NL" dirty="0"/>
              <a:t>AGN</a:t>
            </a:r>
          </a:p>
        </p:txBody>
      </p:sp>
      <p:cxnSp>
        <p:nvCxnSpPr>
          <p:cNvPr id="16" name="Straight Arrow Connector 15">
            <a:extLst>
              <a:ext uri="{FF2B5EF4-FFF2-40B4-BE49-F238E27FC236}">
                <a16:creationId xmlns:a16="http://schemas.microsoft.com/office/drawing/2014/main" id="{6BB9065B-0D43-65C0-2C0D-2AFFB88C4817}"/>
              </a:ext>
            </a:extLst>
          </p:cNvPr>
          <p:cNvCxnSpPr>
            <a:cxnSpLocks/>
          </p:cNvCxnSpPr>
          <p:nvPr/>
        </p:nvCxnSpPr>
        <p:spPr>
          <a:xfrm flipV="1">
            <a:off x="3488135" y="3244449"/>
            <a:ext cx="147651" cy="233377"/>
          </a:xfrm>
          <a:prstGeom prst="straightConnector1">
            <a:avLst/>
          </a:prstGeom>
          <a:ln w="508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837E2827-58FD-36FD-7FE0-5AD39B5CDE34}"/>
              </a:ext>
            </a:extLst>
          </p:cNvPr>
          <p:cNvSpPr txBox="1"/>
          <p:nvPr/>
        </p:nvSpPr>
        <p:spPr>
          <a:xfrm>
            <a:off x="2988053" y="3448082"/>
            <a:ext cx="851515" cy="369332"/>
          </a:xfrm>
          <a:prstGeom prst="rect">
            <a:avLst/>
          </a:prstGeom>
          <a:noFill/>
        </p:spPr>
        <p:txBody>
          <a:bodyPr wrap="none" rtlCol="0">
            <a:spAutoFit/>
          </a:bodyPr>
          <a:lstStyle/>
          <a:p>
            <a:pPr algn="ctr"/>
            <a:r>
              <a:rPr lang="en-NL" b="1" dirty="0">
                <a:solidFill>
                  <a:schemeClr val="accent6"/>
                </a:solidFill>
              </a:rPr>
              <a:t>R2(DR)</a:t>
            </a:r>
          </a:p>
        </p:txBody>
      </p:sp>
      <p:sp>
        <p:nvSpPr>
          <p:cNvPr id="42" name="5-point Star 41">
            <a:extLst>
              <a:ext uri="{FF2B5EF4-FFF2-40B4-BE49-F238E27FC236}">
                <a16:creationId xmlns:a16="http://schemas.microsoft.com/office/drawing/2014/main" id="{5BCF859A-ACBB-7FE7-D876-EFBF6AB1FB2F}"/>
              </a:ext>
            </a:extLst>
          </p:cNvPr>
          <p:cNvSpPr/>
          <p:nvPr/>
        </p:nvSpPr>
        <p:spPr>
          <a:xfrm>
            <a:off x="5028054" y="4536778"/>
            <a:ext cx="239486" cy="239486"/>
          </a:xfrm>
          <a:prstGeom prst="star5">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43" name="Oval 42">
            <a:extLst>
              <a:ext uri="{FF2B5EF4-FFF2-40B4-BE49-F238E27FC236}">
                <a16:creationId xmlns:a16="http://schemas.microsoft.com/office/drawing/2014/main" id="{072093B1-4ED6-7538-E8C0-0466208BCC64}"/>
              </a:ext>
            </a:extLst>
          </p:cNvPr>
          <p:cNvSpPr/>
          <p:nvPr/>
        </p:nvSpPr>
        <p:spPr>
          <a:xfrm>
            <a:off x="2393708" y="4284309"/>
            <a:ext cx="1273629" cy="710065"/>
          </a:xfrm>
          <a:prstGeom prst="ellipse">
            <a:avLst/>
          </a:prstGeom>
          <a:noFill/>
          <a:ln w="635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52" name="TextBox 51">
            <a:extLst>
              <a:ext uri="{FF2B5EF4-FFF2-40B4-BE49-F238E27FC236}">
                <a16:creationId xmlns:a16="http://schemas.microsoft.com/office/drawing/2014/main" id="{CE5910B6-E3CE-2819-0E94-4681324EA98C}"/>
              </a:ext>
            </a:extLst>
          </p:cNvPr>
          <p:cNvSpPr txBox="1"/>
          <p:nvPr/>
        </p:nvSpPr>
        <p:spPr>
          <a:xfrm>
            <a:off x="2651253" y="4454282"/>
            <a:ext cx="758542" cy="369332"/>
          </a:xfrm>
          <a:prstGeom prst="rect">
            <a:avLst/>
          </a:prstGeom>
          <a:noFill/>
        </p:spPr>
        <p:txBody>
          <a:bodyPr wrap="none" rtlCol="0">
            <a:spAutoFit/>
          </a:bodyPr>
          <a:lstStyle/>
          <a:p>
            <a:pPr algn="ctr"/>
            <a:r>
              <a:rPr lang="en-NL" dirty="0">
                <a:solidFill>
                  <a:schemeClr val="accent2"/>
                </a:solidFill>
              </a:rPr>
              <a:t>S CND</a:t>
            </a:r>
          </a:p>
        </p:txBody>
      </p:sp>
      <p:cxnSp>
        <p:nvCxnSpPr>
          <p:cNvPr id="53" name="Straight Connector 52">
            <a:extLst>
              <a:ext uri="{FF2B5EF4-FFF2-40B4-BE49-F238E27FC236}">
                <a16:creationId xmlns:a16="http://schemas.microsoft.com/office/drawing/2014/main" id="{DDBF4A6B-1C87-E4B1-ACF1-1DDE6171624E}"/>
              </a:ext>
            </a:extLst>
          </p:cNvPr>
          <p:cNvCxnSpPr>
            <a:cxnSpLocks/>
            <a:endCxn id="42" idx="1"/>
          </p:cNvCxnSpPr>
          <p:nvPr/>
        </p:nvCxnSpPr>
        <p:spPr>
          <a:xfrm flipV="1">
            <a:off x="1762333" y="4628253"/>
            <a:ext cx="3265721" cy="152748"/>
          </a:xfrm>
          <a:prstGeom prst="line">
            <a:avLst/>
          </a:prstGeom>
          <a:ln w="63500">
            <a:prstDash val="dash"/>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50A3D67E-6C01-72ED-5898-D60600093FCF}"/>
              </a:ext>
            </a:extLst>
          </p:cNvPr>
          <p:cNvCxnSpPr>
            <a:cxnSpLocks/>
            <a:endCxn id="42" idx="3"/>
          </p:cNvCxnSpPr>
          <p:nvPr/>
        </p:nvCxnSpPr>
        <p:spPr>
          <a:xfrm flipV="1">
            <a:off x="2001819" y="4776263"/>
            <a:ext cx="3219983" cy="1259529"/>
          </a:xfrm>
          <a:prstGeom prst="line">
            <a:avLst/>
          </a:prstGeom>
          <a:ln w="63500">
            <a:prstDash val="dash"/>
          </a:ln>
        </p:spPr>
        <p:style>
          <a:lnRef idx="1">
            <a:schemeClr val="accent1"/>
          </a:lnRef>
          <a:fillRef idx="0">
            <a:schemeClr val="accent1"/>
          </a:fillRef>
          <a:effectRef idx="0">
            <a:schemeClr val="accent1"/>
          </a:effectRef>
          <a:fontRef idx="minor">
            <a:schemeClr val="tx1"/>
          </a:fontRef>
        </p:style>
      </p:cxnSp>
      <p:sp>
        <p:nvSpPr>
          <p:cNvPr id="55" name="TextBox 54">
            <a:extLst>
              <a:ext uri="{FF2B5EF4-FFF2-40B4-BE49-F238E27FC236}">
                <a16:creationId xmlns:a16="http://schemas.microsoft.com/office/drawing/2014/main" id="{0045F2AC-F929-587D-87DD-AC7DB7584E58}"/>
              </a:ext>
            </a:extLst>
          </p:cNvPr>
          <p:cNvSpPr txBox="1"/>
          <p:nvPr/>
        </p:nvSpPr>
        <p:spPr>
          <a:xfrm>
            <a:off x="5147797" y="4258921"/>
            <a:ext cx="611001" cy="369332"/>
          </a:xfrm>
          <a:prstGeom prst="rect">
            <a:avLst/>
          </a:prstGeom>
          <a:noFill/>
        </p:spPr>
        <p:txBody>
          <a:bodyPr wrap="none" rtlCol="0">
            <a:spAutoFit/>
          </a:bodyPr>
          <a:lstStyle/>
          <a:p>
            <a:r>
              <a:rPr lang="en-NL" dirty="0"/>
              <a:t>AGN</a:t>
            </a:r>
          </a:p>
        </p:txBody>
      </p:sp>
    </p:spTree>
    <p:extLst>
      <p:ext uri="{BB962C8B-B14F-4D97-AF65-F5344CB8AC3E}">
        <p14:creationId xmlns:p14="http://schemas.microsoft.com/office/powerpoint/2010/main" val="2137812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3"/>
                                        </p:tgtEl>
                                        <p:attrNameLst>
                                          <p:attrName>style.visibility</p:attrName>
                                        </p:attrNameLst>
                                      </p:cBhvr>
                                      <p:to>
                                        <p:strVal val="visible"/>
                                      </p:to>
                                    </p:set>
                                    <p:animEffect transition="in" filter="fade">
                                      <p:cBhvr>
                                        <p:cTn id="15" dur="500"/>
                                        <p:tgtEl>
                                          <p:spTgt spid="4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2"/>
                                        </p:tgtEl>
                                        <p:attrNameLst>
                                          <p:attrName>style.visibility</p:attrName>
                                        </p:attrNameLst>
                                      </p:cBhvr>
                                      <p:to>
                                        <p:strVal val="visible"/>
                                      </p:to>
                                    </p:set>
                                    <p:animEffect transition="in" filter="fade">
                                      <p:cBhvr>
                                        <p:cTn id="18" dur="500"/>
                                        <p:tgtEl>
                                          <p:spTgt spid="52"/>
                                        </p:tgtEl>
                                      </p:cBhvr>
                                    </p:animEffect>
                                  </p:childTnLst>
                                </p:cTn>
                              </p:par>
                              <p:par>
                                <p:cTn id="19" presetID="10" presetClass="entr" presetSubtype="0" fill="hold" nodeType="withEffect">
                                  <p:stCondLst>
                                    <p:cond delay="0"/>
                                  </p:stCondLst>
                                  <p:childTnLst>
                                    <p:set>
                                      <p:cBhvr>
                                        <p:cTn id="20" dur="1" fill="hold">
                                          <p:stCondLst>
                                            <p:cond delay="0"/>
                                          </p:stCondLst>
                                        </p:cTn>
                                        <p:tgtEl>
                                          <p:spTgt spid="53"/>
                                        </p:tgtEl>
                                        <p:attrNameLst>
                                          <p:attrName>style.visibility</p:attrName>
                                        </p:attrNameLst>
                                      </p:cBhvr>
                                      <p:to>
                                        <p:strVal val="visible"/>
                                      </p:to>
                                    </p:set>
                                    <p:animEffect transition="in" filter="fade">
                                      <p:cBhvr>
                                        <p:cTn id="21" dur="500"/>
                                        <p:tgtEl>
                                          <p:spTgt spid="53"/>
                                        </p:tgtEl>
                                      </p:cBhvr>
                                    </p:animEffect>
                                  </p:childTnLst>
                                </p:cTn>
                              </p:par>
                              <p:par>
                                <p:cTn id="22" presetID="10" presetClass="entr" presetSubtype="0" fill="hold" nodeType="withEffect">
                                  <p:stCondLst>
                                    <p:cond delay="0"/>
                                  </p:stCondLst>
                                  <p:childTnLst>
                                    <p:set>
                                      <p:cBhvr>
                                        <p:cTn id="23" dur="1" fill="hold">
                                          <p:stCondLst>
                                            <p:cond delay="0"/>
                                          </p:stCondLst>
                                        </p:cTn>
                                        <p:tgtEl>
                                          <p:spTgt spid="54"/>
                                        </p:tgtEl>
                                        <p:attrNameLst>
                                          <p:attrName>style.visibility</p:attrName>
                                        </p:attrNameLst>
                                      </p:cBhvr>
                                      <p:to>
                                        <p:strVal val="visible"/>
                                      </p:to>
                                    </p:set>
                                    <p:animEffect transition="in" filter="fade">
                                      <p:cBhvr>
                                        <p:cTn id="24" dur="500"/>
                                        <p:tgtEl>
                                          <p:spTgt spid="54"/>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42"/>
                                        </p:tgtEl>
                                        <p:attrNameLst>
                                          <p:attrName>style.visibility</p:attrName>
                                        </p:attrNameLst>
                                      </p:cBhvr>
                                      <p:to>
                                        <p:strVal val="visible"/>
                                      </p:to>
                                    </p:set>
                                    <p:animEffect transition="in" filter="fade">
                                      <p:cBhvr>
                                        <p:cTn id="27" dur="500"/>
                                        <p:tgtEl>
                                          <p:spTgt spid="42"/>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55"/>
                                        </p:tgtEl>
                                        <p:attrNameLst>
                                          <p:attrName>style.visibility</p:attrName>
                                        </p:attrNameLst>
                                      </p:cBhvr>
                                      <p:to>
                                        <p:strVal val="visible"/>
                                      </p:to>
                                    </p:set>
                                    <p:animEffect transition="in" filter="fade">
                                      <p:cBhvr>
                                        <p:cTn id="30"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42" grpId="0" animBg="1"/>
      <p:bldP spid="43" grpId="0" animBg="1"/>
      <p:bldP spid="52" grpId="0"/>
      <p:bldP spid="5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267B11D5-7B53-0E6A-A7D6-1F84D53F7ECD}"/>
              </a:ext>
            </a:extLst>
          </p:cNvPr>
          <p:cNvPicPr>
            <a:picLocks noChangeAspect="1"/>
          </p:cNvPicPr>
          <p:nvPr/>
        </p:nvPicPr>
        <p:blipFill>
          <a:blip r:embed="rId3"/>
          <a:stretch>
            <a:fillRect/>
          </a:stretch>
        </p:blipFill>
        <p:spPr>
          <a:xfrm>
            <a:off x="2960876" y="2924321"/>
            <a:ext cx="6264977" cy="3432029"/>
          </a:xfrm>
          <a:prstGeom prst="rect">
            <a:avLst/>
          </a:prstGeom>
        </p:spPr>
      </p:pic>
      <p:sp>
        <p:nvSpPr>
          <p:cNvPr id="4" name="Google Shape;335;p57">
            <a:extLst>
              <a:ext uri="{FF2B5EF4-FFF2-40B4-BE49-F238E27FC236}">
                <a16:creationId xmlns:a16="http://schemas.microsoft.com/office/drawing/2014/main" id="{9E41B532-8A75-F273-3378-BFE834CA4EB7}"/>
              </a:ext>
            </a:extLst>
          </p:cNvPr>
          <p:cNvSpPr txBox="1">
            <a:spLocks/>
          </p:cNvSpPr>
          <p:nvPr/>
        </p:nvSpPr>
        <p:spPr>
          <a:xfrm>
            <a:off x="1695524" y="666500"/>
            <a:ext cx="8795683" cy="4024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5600"/>
              <a:buFont typeface="Barlow Semi Condensed SemiBold"/>
              <a:buNone/>
              <a:defRPr sz="2400" b="0" i="0" u="none" strike="noStrike" cap="none">
                <a:solidFill>
                  <a:schemeClr val="dk2"/>
                </a:solidFill>
                <a:latin typeface="Barlow Semi Condensed SemiBold"/>
                <a:ea typeface="Barlow Semi Condensed SemiBold"/>
                <a:cs typeface="Barlow Semi Condensed SemiBold"/>
                <a:sym typeface="Barlow Semi Condensed SemiBold"/>
              </a:defRPr>
            </a:lvl1pPr>
            <a:lvl2pPr marR="0" lvl="1"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2pPr>
            <a:lvl3pPr marR="0" lvl="2"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3pPr>
            <a:lvl4pPr marR="0" lvl="3"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4pPr>
            <a:lvl5pPr marR="0" lvl="4"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5pPr>
            <a:lvl6pPr marR="0" lvl="5"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6pPr>
            <a:lvl7pPr marR="0" lvl="6"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7pPr>
            <a:lvl8pPr marR="0" lvl="7"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8pPr>
            <a:lvl9pPr marR="0" lvl="8"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9pPr>
          </a:lstStyle>
          <a:p>
            <a:r>
              <a:rPr lang="en-GB" sz="3900" dirty="0"/>
              <a:t>X</a:t>
            </a:r>
            <a:r>
              <a:rPr lang="en-GB" sz="3900" baseline="-25000" dirty="0"/>
              <a:t>CO</a:t>
            </a:r>
            <a:r>
              <a:rPr lang="en-GB" sz="3900" dirty="0"/>
              <a:t> Factor in the CND</a:t>
            </a:r>
          </a:p>
        </p:txBody>
      </p:sp>
      <p:sp>
        <p:nvSpPr>
          <p:cNvPr id="5" name="Slide Number Placeholder 4">
            <a:extLst>
              <a:ext uri="{FF2B5EF4-FFF2-40B4-BE49-F238E27FC236}">
                <a16:creationId xmlns:a16="http://schemas.microsoft.com/office/drawing/2014/main" id="{566D0CD0-0F3D-8BE4-DC2C-72D3D65580CF}"/>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en-NL"/>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NL" sz="2000" dirty="0">
                <a:solidFill>
                  <a:srgbClr val="44536A"/>
                </a:solidFill>
              </a:rPr>
              <a:t>9</a:t>
            </a:r>
            <a:endParaRPr lang="en-LU" sz="2000" dirty="0">
              <a:solidFill>
                <a:srgbClr val="44536A"/>
              </a:solidFill>
            </a:endParaRPr>
          </a:p>
        </p:txBody>
      </p:sp>
      <p:cxnSp>
        <p:nvCxnSpPr>
          <p:cNvPr id="6" name="Straight Connector 5">
            <a:extLst>
              <a:ext uri="{FF2B5EF4-FFF2-40B4-BE49-F238E27FC236}">
                <a16:creationId xmlns:a16="http://schemas.microsoft.com/office/drawing/2014/main" id="{194972B8-8D3C-F653-B849-67022E84CABC}"/>
              </a:ext>
            </a:extLst>
          </p:cNvPr>
          <p:cNvCxnSpPr>
            <a:cxnSpLocks/>
          </p:cNvCxnSpPr>
          <p:nvPr/>
        </p:nvCxnSpPr>
        <p:spPr>
          <a:xfrm>
            <a:off x="4309070" y="1230691"/>
            <a:ext cx="3524092" cy="0"/>
          </a:xfrm>
          <a:prstGeom prst="line">
            <a:avLst/>
          </a:prstGeom>
          <a:ln w="25400">
            <a:solidFill>
              <a:srgbClr val="44536A"/>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09CC163F-A299-B02D-420B-57F363214EF6}"/>
              </a:ext>
            </a:extLst>
          </p:cNvPr>
          <p:cNvSpPr txBox="1"/>
          <p:nvPr/>
        </p:nvSpPr>
        <p:spPr>
          <a:xfrm>
            <a:off x="4101699" y="6371573"/>
            <a:ext cx="3983335" cy="323165"/>
          </a:xfrm>
          <a:prstGeom prst="rect">
            <a:avLst/>
          </a:prstGeom>
          <a:noFill/>
        </p:spPr>
        <p:txBody>
          <a:bodyPr wrap="none" rtlCol="0">
            <a:spAutoFit/>
          </a:bodyPr>
          <a:lstStyle/>
          <a:p>
            <a:r>
              <a:rPr lang="en-NL" sz="1500" dirty="0">
                <a:solidFill>
                  <a:srgbClr val="44536A"/>
                </a:solidFill>
              </a:rPr>
              <a:t>Yuze Zhang - </a:t>
            </a:r>
            <a:r>
              <a:rPr lang="en-GB" sz="1500" dirty="0" err="1">
                <a:solidFill>
                  <a:srgbClr val="44536A"/>
                </a:solidFill>
              </a:rPr>
              <a:t>yuzezhang@mail.strw.leidenuniv.nl</a:t>
            </a:r>
            <a:r>
              <a:rPr lang="en-NL" sz="1500" dirty="0">
                <a:solidFill>
                  <a:srgbClr val="44536A"/>
                </a:solidFill>
              </a:rPr>
              <a:t> </a:t>
            </a:r>
          </a:p>
        </p:txBody>
      </p:sp>
      <p:sp>
        <p:nvSpPr>
          <p:cNvPr id="2" name="TextBox 1">
            <a:extLst>
              <a:ext uri="{FF2B5EF4-FFF2-40B4-BE49-F238E27FC236}">
                <a16:creationId xmlns:a16="http://schemas.microsoft.com/office/drawing/2014/main" id="{E5BCA0F9-02E1-E337-04C9-E25089999F8E}"/>
              </a:ext>
            </a:extLst>
          </p:cNvPr>
          <p:cNvSpPr txBox="1"/>
          <p:nvPr/>
        </p:nvSpPr>
        <p:spPr>
          <a:xfrm>
            <a:off x="1133391" y="2270490"/>
            <a:ext cx="3970189" cy="523220"/>
          </a:xfrm>
          <a:prstGeom prst="rect">
            <a:avLst/>
          </a:prstGeom>
          <a:noFill/>
        </p:spPr>
        <p:txBody>
          <a:bodyPr wrap="none" rtlCol="0">
            <a:spAutoFit/>
          </a:bodyPr>
          <a:lstStyle/>
          <a:p>
            <a:pPr algn="ctr"/>
            <a:r>
              <a:rPr lang="en-NL" sz="2800" dirty="0">
                <a:solidFill>
                  <a:schemeClr val="tx2"/>
                </a:solidFill>
              </a:rPr>
              <a:t>Most CO gas optically thin</a:t>
            </a:r>
          </a:p>
        </p:txBody>
      </p:sp>
      <p:sp>
        <p:nvSpPr>
          <p:cNvPr id="8" name="TextBox 7">
            <a:extLst>
              <a:ext uri="{FF2B5EF4-FFF2-40B4-BE49-F238E27FC236}">
                <a16:creationId xmlns:a16="http://schemas.microsoft.com/office/drawing/2014/main" id="{A2C3CC42-B519-4D7D-B767-428FB613BA88}"/>
              </a:ext>
            </a:extLst>
          </p:cNvPr>
          <p:cNvSpPr txBox="1"/>
          <p:nvPr/>
        </p:nvSpPr>
        <p:spPr>
          <a:xfrm>
            <a:off x="1133391" y="1650186"/>
            <a:ext cx="2549288" cy="523220"/>
          </a:xfrm>
          <a:prstGeom prst="rect">
            <a:avLst/>
          </a:prstGeom>
          <a:noFill/>
        </p:spPr>
        <p:txBody>
          <a:bodyPr wrap="none" rtlCol="0">
            <a:spAutoFit/>
          </a:bodyPr>
          <a:lstStyle/>
          <a:p>
            <a:pPr algn="ctr"/>
            <a:r>
              <a:rPr lang="en-NL" sz="2800" i="1" dirty="0">
                <a:solidFill>
                  <a:schemeClr val="tx2"/>
                </a:solidFill>
              </a:rPr>
              <a:t>X</a:t>
            </a:r>
            <a:r>
              <a:rPr lang="en-NL" sz="2800" baseline="-25000" dirty="0">
                <a:solidFill>
                  <a:schemeClr val="tx2"/>
                </a:solidFill>
              </a:rPr>
              <a:t>CO</a:t>
            </a:r>
            <a:r>
              <a:rPr lang="en-NL" sz="2800" dirty="0">
                <a:solidFill>
                  <a:schemeClr val="tx2"/>
                </a:solidFill>
              </a:rPr>
              <a:t> =  </a:t>
            </a:r>
            <a:r>
              <a:rPr lang="en-NL" sz="2800" i="1" dirty="0">
                <a:solidFill>
                  <a:schemeClr val="tx2"/>
                </a:solidFill>
              </a:rPr>
              <a:t>N</a:t>
            </a:r>
            <a:r>
              <a:rPr lang="en-NL" sz="2800" baseline="-25000" dirty="0">
                <a:solidFill>
                  <a:schemeClr val="tx2"/>
                </a:solidFill>
              </a:rPr>
              <a:t>H2</a:t>
            </a:r>
            <a:r>
              <a:rPr lang="en-NL" sz="2800" dirty="0">
                <a:solidFill>
                  <a:schemeClr val="tx2"/>
                </a:solidFill>
              </a:rPr>
              <a:t>/</a:t>
            </a:r>
            <a:r>
              <a:rPr lang="en-NL" sz="2800" i="1" dirty="0">
                <a:solidFill>
                  <a:schemeClr val="tx2"/>
                </a:solidFill>
              </a:rPr>
              <a:t>I</a:t>
            </a:r>
            <a:r>
              <a:rPr lang="en-NL" sz="2800" baseline="-25000" dirty="0">
                <a:solidFill>
                  <a:schemeClr val="tx2"/>
                </a:solidFill>
              </a:rPr>
              <a:t>CO(1-0)</a:t>
            </a:r>
            <a:endParaRPr lang="en-NL" sz="2800" dirty="0">
              <a:solidFill>
                <a:schemeClr val="tx2"/>
              </a:solidFill>
            </a:endParaRPr>
          </a:p>
        </p:txBody>
      </p:sp>
      <p:cxnSp>
        <p:nvCxnSpPr>
          <p:cNvPr id="9" name="Straight Arrow Connector 8">
            <a:extLst>
              <a:ext uri="{FF2B5EF4-FFF2-40B4-BE49-F238E27FC236}">
                <a16:creationId xmlns:a16="http://schemas.microsoft.com/office/drawing/2014/main" id="{54E42A12-5842-CE87-6798-A262AFD35563}"/>
              </a:ext>
            </a:extLst>
          </p:cNvPr>
          <p:cNvCxnSpPr>
            <a:cxnSpLocks/>
          </p:cNvCxnSpPr>
          <p:nvPr/>
        </p:nvCxnSpPr>
        <p:spPr>
          <a:xfrm flipV="1">
            <a:off x="3136275" y="1446313"/>
            <a:ext cx="0" cy="251999"/>
          </a:xfrm>
          <a:prstGeom prst="straightConnector1">
            <a:avLst/>
          </a:prstGeom>
          <a:ln w="508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14F731F7-30BC-0D0F-4B38-780CE4F733BC}"/>
              </a:ext>
            </a:extLst>
          </p:cNvPr>
          <p:cNvCxnSpPr>
            <a:cxnSpLocks/>
          </p:cNvCxnSpPr>
          <p:nvPr/>
        </p:nvCxnSpPr>
        <p:spPr>
          <a:xfrm>
            <a:off x="1444792" y="1446313"/>
            <a:ext cx="0" cy="251999"/>
          </a:xfrm>
          <a:prstGeom prst="straightConnector1">
            <a:avLst/>
          </a:prstGeom>
          <a:ln w="50800">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17" name="Down Arrow 16">
            <a:extLst>
              <a:ext uri="{FF2B5EF4-FFF2-40B4-BE49-F238E27FC236}">
                <a16:creationId xmlns:a16="http://schemas.microsoft.com/office/drawing/2014/main" id="{B8698EF7-41DA-3B49-75C2-EFD742311552}"/>
              </a:ext>
            </a:extLst>
          </p:cNvPr>
          <p:cNvSpPr/>
          <p:nvPr/>
        </p:nvSpPr>
        <p:spPr>
          <a:xfrm rot="16200000">
            <a:off x="5104750" y="2366505"/>
            <a:ext cx="318061" cy="320400"/>
          </a:xfrm>
          <a:prstGeom prst="downArrow">
            <a:avLst/>
          </a:prstGeom>
          <a:solidFill>
            <a:srgbClr val="44536A"/>
          </a:solidFill>
          <a:ln>
            <a:solidFill>
              <a:srgbClr val="44536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8" name="TextBox 17">
            <a:extLst>
              <a:ext uri="{FF2B5EF4-FFF2-40B4-BE49-F238E27FC236}">
                <a16:creationId xmlns:a16="http://schemas.microsoft.com/office/drawing/2014/main" id="{E27FAD80-1600-DBE0-C7BF-6677550CBE74}"/>
              </a:ext>
            </a:extLst>
          </p:cNvPr>
          <p:cNvSpPr txBox="1"/>
          <p:nvPr/>
        </p:nvSpPr>
        <p:spPr>
          <a:xfrm>
            <a:off x="5423981" y="2265095"/>
            <a:ext cx="2621743" cy="523220"/>
          </a:xfrm>
          <a:prstGeom prst="rect">
            <a:avLst/>
          </a:prstGeom>
          <a:noFill/>
        </p:spPr>
        <p:txBody>
          <a:bodyPr wrap="none" rtlCol="0">
            <a:spAutoFit/>
          </a:bodyPr>
          <a:lstStyle/>
          <a:p>
            <a:pPr algn="ctr"/>
            <a:r>
              <a:rPr lang="en-NL" sz="2800" dirty="0">
                <a:solidFill>
                  <a:schemeClr val="tx2"/>
                </a:solidFill>
              </a:rPr>
              <a:t>Lower </a:t>
            </a:r>
            <a:r>
              <a:rPr lang="en-NL" sz="2800" i="1" dirty="0">
                <a:solidFill>
                  <a:schemeClr val="tx2"/>
                </a:solidFill>
              </a:rPr>
              <a:t>X</a:t>
            </a:r>
            <a:r>
              <a:rPr lang="en-NL" sz="2800" baseline="-25000" dirty="0">
                <a:solidFill>
                  <a:schemeClr val="tx2"/>
                </a:solidFill>
              </a:rPr>
              <a:t>CO</a:t>
            </a:r>
            <a:r>
              <a:rPr lang="en-NL" sz="2800" dirty="0">
                <a:solidFill>
                  <a:schemeClr val="tx2"/>
                </a:solidFill>
              </a:rPr>
              <a:t> values</a:t>
            </a:r>
          </a:p>
        </p:txBody>
      </p:sp>
    </p:spTree>
    <p:extLst>
      <p:ext uri="{BB962C8B-B14F-4D97-AF65-F5344CB8AC3E}">
        <p14:creationId xmlns:p14="http://schemas.microsoft.com/office/powerpoint/2010/main" val="3709605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fade">
                                      <p:cBhvr>
                                        <p:cTn id="20" dur="500"/>
                                        <p:tgtEl>
                                          <p:spTgt spid="18"/>
                                        </p:tgtEl>
                                      </p:cBhvr>
                                    </p:animEffect>
                                  </p:childTnLst>
                                </p:cTn>
                              </p:par>
                              <p:par>
                                <p:cTn id="21" presetID="10" presetClass="entr" presetSubtype="0"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par>
                                <p:cTn id="24" presetID="10" presetClass="entr" presetSubtype="0" fill="hold" nodeType="with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fade">
                                      <p:cBhvr>
                                        <p:cTn id="2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7" grpId="0" animBg="1"/>
      <p:bldP spid="1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335;p57">
            <a:extLst>
              <a:ext uri="{FF2B5EF4-FFF2-40B4-BE49-F238E27FC236}">
                <a16:creationId xmlns:a16="http://schemas.microsoft.com/office/drawing/2014/main" id="{9E41B532-8A75-F273-3378-BFE834CA4EB7}"/>
              </a:ext>
            </a:extLst>
          </p:cNvPr>
          <p:cNvSpPr txBox="1">
            <a:spLocks/>
          </p:cNvSpPr>
          <p:nvPr/>
        </p:nvSpPr>
        <p:spPr>
          <a:xfrm>
            <a:off x="1695524" y="666500"/>
            <a:ext cx="8795683" cy="4024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5600"/>
              <a:buFont typeface="Barlow Semi Condensed SemiBold"/>
              <a:buNone/>
              <a:defRPr sz="2400" b="0" i="0" u="none" strike="noStrike" cap="none">
                <a:solidFill>
                  <a:schemeClr val="dk2"/>
                </a:solidFill>
                <a:latin typeface="Barlow Semi Condensed SemiBold"/>
                <a:ea typeface="Barlow Semi Condensed SemiBold"/>
                <a:cs typeface="Barlow Semi Condensed SemiBold"/>
                <a:sym typeface="Barlow Semi Condensed SemiBold"/>
              </a:defRPr>
            </a:lvl1pPr>
            <a:lvl2pPr marR="0" lvl="1"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2pPr>
            <a:lvl3pPr marR="0" lvl="2"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3pPr>
            <a:lvl4pPr marR="0" lvl="3"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4pPr>
            <a:lvl5pPr marR="0" lvl="4"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5pPr>
            <a:lvl6pPr marR="0" lvl="5"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6pPr>
            <a:lvl7pPr marR="0" lvl="6"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7pPr>
            <a:lvl8pPr marR="0" lvl="7"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8pPr>
            <a:lvl9pPr marR="0" lvl="8"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9pPr>
          </a:lstStyle>
          <a:p>
            <a:r>
              <a:rPr lang="en-GB" sz="3900" dirty="0"/>
              <a:t>Molecular Mass Outflow Rate</a:t>
            </a:r>
          </a:p>
        </p:txBody>
      </p:sp>
      <p:sp>
        <p:nvSpPr>
          <p:cNvPr id="5" name="Slide Number Placeholder 4">
            <a:extLst>
              <a:ext uri="{FF2B5EF4-FFF2-40B4-BE49-F238E27FC236}">
                <a16:creationId xmlns:a16="http://schemas.microsoft.com/office/drawing/2014/main" id="{566D0CD0-0F3D-8BE4-DC2C-72D3D65580CF}"/>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en-NL"/>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NL" sz="2000" dirty="0">
                <a:solidFill>
                  <a:srgbClr val="44536A"/>
                </a:solidFill>
              </a:rPr>
              <a:t>10</a:t>
            </a:r>
            <a:endParaRPr lang="en-LU" sz="2000" dirty="0">
              <a:solidFill>
                <a:srgbClr val="44536A"/>
              </a:solidFill>
            </a:endParaRPr>
          </a:p>
        </p:txBody>
      </p:sp>
      <p:cxnSp>
        <p:nvCxnSpPr>
          <p:cNvPr id="6" name="Straight Connector 5">
            <a:extLst>
              <a:ext uri="{FF2B5EF4-FFF2-40B4-BE49-F238E27FC236}">
                <a16:creationId xmlns:a16="http://schemas.microsoft.com/office/drawing/2014/main" id="{194972B8-8D3C-F653-B849-67022E84CABC}"/>
              </a:ext>
            </a:extLst>
          </p:cNvPr>
          <p:cNvCxnSpPr>
            <a:cxnSpLocks/>
          </p:cNvCxnSpPr>
          <p:nvPr/>
        </p:nvCxnSpPr>
        <p:spPr>
          <a:xfrm>
            <a:off x="4309070" y="1230691"/>
            <a:ext cx="3524092" cy="0"/>
          </a:xfrm>
          <a:prstGeom prst="line">
            <a:avLst/>
          </a:prstGeom>
          <a:ln w="25400">
            <a:solidFill>
              <a:srgbClr val="44536A"/>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09CC163F-A299-B02D-420B-57F363214EF6}"/>
              </a:ext>
            </a:extLst>
          </p:cNvPr>
          <p:cNvSpPr txBox="1"/>
          <p:nvPr/>
        </p:nvSpPr>
        <p:spPr>
          <a:xfrm>
            <a:off x="4101699" y="6371573"/>
            <a:ext cx="3983335" cy="323165"/>
          </a:xfrm>
          <a:prstGeom prst="rect">
            <a:avLst/>
          </a:prstGeom>
          <a:noFill/>
        </p:spPr>
        <p:txBody>
          <a:bodyPr wrap="none" rtlCol="0">
            <a:spAutoFit/>
          </a:bodyPr>
          <a:lstStyle/>
          <a:p>
            <a:r>
              <a:rPr lang="en-NL" sz="1500" dirty="0">
                <a:solidFill>
                  <a:srgbClr val="44536A"/>
                </a:solidFill>
              </a:rPr>
              <a:t>Yuze Zhang - </a:t>
            </a:r>
            <a:r>
              <a:rPr lang="en-GB" sz="1500" dirty="0" err="1">
                <a:solidFill>
                  <a:srgbClr val="44536A"/>
                </a:solidFill>
              </a:rPr>
              <a:t>yuzezhang@mail.strw.leidenuniv.nl</a:t>
            </a:r>
            <a:r>
              <a:rPr lang="en-NL" sz="1500" dirty="0">
                <a:solidFill>
                  <a:srgbClr val="44536A"/>
                </a:solidFill>
              </a:rPr>
              <a:t> </a:t>
            </a:r>
          </a:p>
        </p:txBody>
      </p:sp>
      <p:sp>
        <p:nvSpPr>
          <p:cNvPr id="2" name="TextBox 1">
            <a:extLst>
              <a:ext uri="{FF2B5EF4-FFF2-40B4-BE49-F238E27FC236}">
                <a16:creationId xmlns:a16="http://schemas.microsoft.com/office/drawing/2014/main" id="{E5BCA0F9-02E1-E337-04C9-E25089999F8E}"/>
              </a:ext>
            </a:extLst>
          </p:cNvPr>
          <p:cNvSpPr txBox="1"/>
          <p:nvPr/>
        </p:nvSpPr>
        <p:spPr>
          <a:xfrm>
            <a:off x="700250" y="2270490"/>
            <a:ext cx="4055982" cy="523220"/>
          </a:xfrm>
          <a:prstGeom prst="rect">
            <a:avLst/>
          </a:prstGeom>
          <a:noFill/>
        </p:spPr>
        <p:txBody>
          <a:bodyPr wrap="none" rtlCol="0">
            <a:spAutoFit/>
          </a:bodyPr>
          <a:lstStyle/>
          <a:p>
            <a:r>
              <a:rPr lang="en-NL" sz="2800" dirty="0">
                <a:solidFill>
                  <a:schemeClr val="tx2"/>
                </a:solidFill>
              </a:rPr>
              <a:t>Smaller mass outflow rate</a:t>
            </a:r>
          </a:p>
        </p:txBody>
      </p:sp>
      <p:sp>
        <p:nvSpPr>
          <p:cNvPr id="8" name="TextBox 7">
            <a:extLst>
              <a:ext uri="{FF2B5EF4-FFF2-40B4-BE49-F238E27FC236}">
                <a16:creationId xmlns:a16="http://schemas.microsoft.com/office/drawing/2014/main" id="{A2C3CC42-B519-4D7D-B767-428FB613BA88}"/>
              </a:ext>
            </a:extLst>
          </p:cNvPr>
          <p:cNvSpPr txBox="1"/>
          <p:nvPr/>
        </p:nvSpPr>
        <p:spPr>
          <a:xfrm>
            <a:off x="700250" y="1650186"/>
            <a:ext cx="1621919" cy="523220"/>
          </a:xfrm>
          <a:prstGeom prst="rect">
            <a:avLst/>
          </a:prstGeom>
          <a:noFill/>
        </p:spPr>
        <p:txBody>
          <a:bodyPr wrap="none" rtlCol="0">
            <a:spAutoFit/>
          </a:bodyPr>
          <a:lstStyle/>
          <a:p>
            <a:r>
              <a:rPr lang="en-NL" sz="2800" dirty="0">
                <a:solidFill>
                  <a:schemeClr val="tx2"/>
                </a:solidFill>
              </a:rPr>
              <a:t>Lower </a:t>
            </a:r>
            <a:r>
              <a:rPr lang="en-NL" sz="2800" i="1" dirty="0">
                <a:solidFill>
                  <a:schemeClr val="tx2"/>
                </a:solidFill>
              </a:rPr>
              <a:t>X</a:t>
            </a:r>
            <a:r>
              <a:rPr lang="en-NL" sz="2800" baseline="-25000" dirty="0">
                <a:solidFill>
                  <a:schemeClr val="tx2"/>
                </a:solidFill>
              </a:rPr>
              <a:t>CO</a:t>
            </a:r>
            <a:endParaRPr lang="en-NL" sz="2800" dirty="0">
              <a:solidFill>
                <a:schemeClr val="tx2"/>
              </a:solidFill>
            </a:endParaRPr>
          </a:p>
        </p:txBody>
      </p:sp>
      <p:sp>
        <p:nvSpPr>
          <p:cNvPr id="17" name="Down Arrow 16">
            <a:extLst>
              <a:ext uri="{FF2B5EF4-FFF2-40B4-BE49-F238E27FC236}">
                <a16:creationId xmlns:a16="http://schemas.microsoft.com/office/drawing/2014/main" id="{B8698EF7-41DA-3B49-75C2-EFD742311552}"/>
              </a:ext>
            </a:extLst>
          </p:cNvPr>
          <p:cNvSpPr/>
          <p:nvPr/>
        </p:nvSpPr>
        <p:spPr>
          <a:xfrm rot="16200000">
            <a:off x="4671609" y="2366505"/>
            <a:ext cx="318061" cy="320400"/>
          </a:xfrm>
          <a:prstGeom prst="downArrow">
            <a:avLst/>
          </a:prstGeom>
          <a:solidFill>
            <a:srgbClr val="44536A"/>
          </a:solidFill>
          <a:ln>
            <a:solidFill>
              <a:srgbClr val="44536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8" name="TextBox 17">
            <a:extLst>
              <a:ext uri="{FF2B5EF4-FFF2-40B4-BE49-F238E27FC236}">
                <a16:creationId xmlns:a16="http://schemas.microsoft.com/office/drawing/2014/main" id="{E27FAD80-1600-DBE0-C7BF-6677550CBE74}"/>
              </a:ext>
            </a:extLst>
          </p:cNvPr>
          <p:cNvSpPr txBox="1"/>
          <p:nvPr/>
        </p:nvSpPr>
        <p:spPr>
          <a:xfrm>
            <a:off x="4990840" y="2265095"/>
            <a:ext cx="6650603" cy="523220"/>
          </a:xfrm>
          <a:prstGeom prst="rect">
            <a:avLst/>
          </a:prstGeom>
          <a:noFill/>
        </p:spPr>
        <p:txBody>
          <a:bodyPr wrap="none" rtlCol="0">
            <a:spAutoFit/>
          </a:bodyPr>
          <a:lstStyle/>
          <a:p>
            <a:r>
              <a:rPr lang="en-NL" sz="2800" dirty="0">
                <a:solidFill>
                  <a:schemeClr val="tx2"/>
                </a:solidFill>
              </a:rPr>
              <a:t>Less dynamical impact from ionized outflow</a:t>
            </a:r>
          </a:p>
        </p:txBody>
      </p:sp>
      <p:sp>
        <p:nvSpPr>
          <p:cNvPr id="11" name="Down Arrow 10">
            <a:extLst>
              <a:ext uri="{FF2B5EF4-FFF2-40B4-BE49-F238E27FC236}">
                <a16:creationId xmlns:a16="http://schemas.microsoft.com/office/drawing/2014/main" id="{45C3DD4B-5B2A-54D2-92F0-2EB091F4AFFE}"/>
              </a:ext>
            </a:extLst>
          </p:cNvPr>
          <p:cNvSpPr/>
          <p:nvPr/>
        </p:nvSpPr>
        <p:spPr>
          <a:xfrm rot="16200000">
            <a:off x="2323339" y="1751595"/>
            <a:ext cx="318061" cy="320400"/>
          </a:xfrm>
          <a:prstGeom prst="downArrow">
            <a:avLst/>
          </a:prstGeom>
          <a:solidFill>
            <a:srgbClr val="44536A"/>
          </a:solidFill>
          <a:ln>
            <a:solidFill>
              <a:srgbClr val="44536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2" name="TextBox 11">
            <a:extLst>
              <a:ext uri="{FF2B5EF4-FFF2-40B4-BE49-F238E27FC236}">
                <a16:creationId xmlns:a16="http://schemas.microsoft.com/office/drawing/2014/main" id="{7E86AC9E-101B-5157-14F6-78230E727E00}"/>
              </a:ext>
            </a:extLst>
          </p:cNvPr>
          <p:cNvSpPr txBox="1"/>
          <p:nvPr/>
        </p:nvSpPr>
        <p:spPr>
          <a:xfrm>
            <a:off x="2642570" y="1647438"/>
            <a:ext cx="6600333" cy="523220"/>
          </a:xfrm>
          <a:prstGeom prst="rect">
            <a:avLst/>
          </a:prstGeom>
          <a:noFill/>
        </p:spPr>
        <p:txBody>
          <a:bodyPr wrap="none" rtlCol="0">
            <a:spAutoFit/>
          </a:bodyPr>
          <a:lstStyle/>
          <a:p>
            <a:r>
              <a:rPr lang="en-NL" sz="2800" dirty="0">
                <a:solidFill>
                  <a:schemeClr val="tx2"/>
                </a:solidFill>
              </a:rPr>
              <a:t>Less molecular gas entrained in the outflow</a:t>
            </a:r>
          </a:p>
        </p:txBody>
      </p:sp>
      <p:pic>
        <p:nvPicPr>
          <p:cNvPr id="13" name="Picture 12">
            <a:extLst>
              <a:ext uri="{FF2B5EF4-FFF2-40B4-BE49-F238E27FC236}">
                <a16:creationId xmlns:a16="http://schemas.microsoft.com/office/drawing/2014/main" id="{FB02E108-DEFF-459F-695F-492CF1B57569}"/>
              </a:ext>
            </a:extLst>
          </p:cNvPr>
          <p:cNvPicPr>
            <a:picLocks noChangeAspect="1"/>
          </p:cNvPicPr>
          <p:nvPr/>
        </p:nvPicPr>
        <p:blipFill>
          <a:blip r:embed="rId3"/>
          <a:stretch>
            <a:fillRect/>
          </a:stretch>
        </p:blipFill>
        <p:spPr>
          <a:xfrm>
            <a:off x="1478601" y="2793710"/>
            <a:ext cx="4464135" cy="3609755"/>
          </a:xfrm>
          <a:prstGeom prst="rect">
            <a:avLst/>
          </a:prstGeom>
        </p:spPr>
      </p:pic>
      <p:sp>
        <p:nvSpPr>
          <p:cNvPr id="14" name="TextBox 13">
            <a:extLst>
              <a:ext uri="{FF2B5EF4-FFF2-40B4-BE49-F238E27FC236}">
                <a16:creationId xmlns:a16="http://schemas.microsoft.com/office/drawing/2014/main" id="{439EAF64-5908-DC2B-C5E7-D561A1E48422}"/>
              </a:ext>
            </a:extLst>
          </p:cNvPr>
          <p:cNvSpPr txBox="1"/>
          <p:nvPr/>
        </p:nvSpPr>
        <p:spPr>
          <a:xfrm>
            <a:off x="6996925" y="4092060"/>
            <a:ext cx="3281668" cy="523220"/>
          </a:xfrm>
          <a:prstGeom prst="rect">
            <a:avLst/>
          </a:prstGeom>
          <a:noFill/>
        </p:spPr>
        <p:txBody>
          <a:bodyPr wrap="none" rtlCol="0">
            <a:spAutoFit/>
          </a:bodyPr>
          <a:lstStyle/>
          <a:p>
            <a:r>
              <a:rPr lang="en-NL" sz="2800" dirty="0">
                <a:solidFill>
                  <a:schemeClr val="tx2"/>
                </a:solidFill>
              </a:rPr>
              <a:t>d</a:t>
            </a:r>
            <a:r>
              <a:rPr lang="en-NL" sz="2800" i="1" dirty="0">
                <a:solidFill>
                  <a:schemeClr val="tx2"/>
                </a:solidFill>
              </a:rPr>
              <a:t>M</a:t>
            </a:r>
            <a:r>
              <a:rPr lang="en-NL" sz="2800" dirty="0">
                <a:solidFill>
                  <a:schemeClr val="tx2"/>
                </a:solidFill>
              </a:rPr>
              <a:t>/d</a:t>
            </a:r>
            <a:r>
              <a:rPr lang="en-NL" sz="2800" i="1" dirty="0">
                <a:solidFill>
                  <a:schemeClr val="tx2"/>
                </a:solidFill>
              </a:rPr>
              <a:t>t</a:t>
            </a:r>
            <a:r>
              <a:rPr lang="en-NL" sz="2800" baseline="-25000" dirty="0">
                <a:solidFill>
                  <a:schemeClr val="tx2"/>
                </a:solidFill>
              </a:rPr>
              <a:t>CND</a:t>
            </a:r>
            <a:r>
              <a:rPr lang="en-NL" sz="2800" dirty="0">
                <a:solidFill>
                  <a:schemeClr val="tx2"/>
                </a:solidFill>
              </a:rPr>
              <a:t>∼ 63 M</a:t>
            </a:r>
            <a:r>
              <a:rPr lang="en-NL" sz="2800" baseline="-25000" dirty="0">
                <a:solidFill>
                  <a:schemeClr val="tx2"/>
                </a:solidFill>
              </a:rPr>
              <a:t>☉</a:t>
            </a:r>
            <a:r>
              <a:rPr lang="en-NL" sz="2800" dirty="0">
                <a:solidFill>
                  <a:schemeClr val="tx2"/>
                </a:solidFill>
              </a:rPr>
              <a:t>/yr</a:t>
            </a:r>
          </a:p>
        </p:txBody>
      </p:sp>
      <p:sp>
        <p:nvSpPr>
          <p:cNvPr id="21" name="TextBox 20">
            <a:extLst>
              <a:ext uri="{FF2B5EF4-FFF2-40B4-BE49-F238E27FC236}">
                <a16:creationId xmlns:a16="http://schemas.microsoft.com/office/drawing/2014/main" id="{73C83576-F5E6-3AF1-5803-F0F9D0D60D22}"/>
              </a:ext>
            </a:extLst>
          </p:cNvPr>
          <p:cNvSpPr txBox="1"/>
          <p:nvPr/>
        </p:nvSpPr>
        <p:spPr>
          <a:xfrm>
            <a:off x="7130426" y="3869569"/>
            <a:ext cx="3014663" cy="369332"/>
          </a:xfrm>
          <a:prstGeom prst="rect">
            <a:avLst/>
          </a:prstGeom>
          <a:noFill/>
        </p:spPr>
        <p:txBody>
          <a:bodyPr wrap="square">
            <a:spAutoFit/>
          </a:bodyPr>
          <a:lstStyle/>
          <a:p>
            <a:pPr algn="ctr"/>
            <a:r>
              <a:rPr lang="en-GB" dirty="0">
                <a:solidFill>
                  <a:schemeClr val="accent1">
                    <a:lumMod val="60000"/>
                    <a:lumOff val="40000"/>
                  </a:schemeClr>
                </a:solidFill>
                <a:effectLst/>
                <a:latin typeface="Helvetica" pitchFamily="2" charset="0"/>
              </a:rPr>
              <a:t>García-</a:t>
            </a:r>
            <a:r>
              <a:rPr lang="en-GB" dirty="0" err="1">
                <a:solidFill>
                  <a:schemeClr val="accent1">
                    <a:lumMod val="60000"/>
                    <a:lumOff val="40000"/>
                  </a:schemeClr>
                </a:solidFill>
                <a:effectLst/>
                <a:latin typeface="Helvetica" pitchFamily="2" charset="0"/>
              </a:rPr>
              <a:t>Burillo</a:t>
            </a:r>
            <a:r>
              <a:rPr lang="en-GB" dirty="0">
                <a:solidFill>
                  <a:schemeClr val="accent1">
                    <a:lumMod val="60000"/>
                    <a:lumOff val="40000"/>
                  </a:schemeClr>
                </a:solidFill>
                <a:effectLst/>
                <a:latin typeface="Helvetica" pitchFamily="2" charset="0"/>
              </a:rPr>
              <a:t> et al. 2014</a:t>
            </a:r>
          </a:p>
        </p:txBody>
      </p:sp>
    </p:spTree>
    <p:extLst>
      <p:ext uri="{BB962C8B-B14F-4D97-AF65-F5344CB8AC3E}">
        <p14:creationId xmlns:p14="http://schemas.microsoft.com/office/powerpoint/2010/main" val="3827389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par>
                                <p:cTn id="16" presetID="10" presetClass="entr" presetSubtype="0"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fade">
                                      <p:cBhvr>
                                        <p:cTn id="26" dur="500"/>
                                        <p:tgtEl>
                                          <p:spTgt spid="21"/>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500"/>
                                        <p:tgtEl>
                                          <p:spTgt spid="17"/>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7" grpId="0" animBg="1"/>
      <p:bldP spid="18" grpId="0"/>
      <p:bldP spid="11" grpId="0" animBg="1"/>
      <p:bldP spid="12" grpId="0"/>
      <p:bldP spid="14" grpId="0"/>
      <p:bldP spid="2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4A367CD-B502-68D9-5B9F-9CDCF42B42E4}"/>
              </a:ext>
            </a:extLst>
          </p:cNvPr>
          <p:cNvPicPr>
            <a:picLocks noChangeAspect="1"/>
          </p:cNvPicPr>
          <p:nvPr/>
        </p:nvPicPr>
        <p:blipFill>
          <a:blip r:embed="rId3"/>
          <a:stretch>
            <a:fillRect/>
          </a:stretch>
        </p:blipFill>
        <p:spPr>
          <a:xfrm>
            <a:off x="3392066" y="3479101"/>
            <a:ext cx="5402599" cy="3054054"/>
          </a:xfrm>
          <a:prstGeom prst="rect">
            <a:avLst/>
          </a:prstGeom>
        </p:spPr>
      </p:pic>
      <p:sp>
        <p:nvSpPr>
          <p:cNvPr id="4" name="Slide Number Placeholder 4">
            <a:extLst>
              <a:ext uri="{FF2B5EF4-FFF2-40B4-BE49-F238E27FC236}">
                <a16:creationId xmlns:a16="http://schemas.microsoft.com/office/drawing/2014/main" id="{CF46864C-8A94-1F28-222C-B7B8EB4586C8}"/>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en-NL"/>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NL" sz="2000" dirty="0">
                <a:solidFill>
                  <a:srgbClr val="44536A"/>
                </a:solidFill>
              </a:rPr>
              <a:t>11</a:t>
            </a:r>
            <a:endParaRPr lang="en-LU" sz="2000" dirty="0">
              <a:solidFill>
                <a:srgbClr val="44536A"/>
              </a:solidFill>
            </a:endParaRPr>
          </a:p>
        </p:txBody>
      </p:sp>
      <p:cxnSp>
        <p:nvCxnSpPr>
          <p:cNvPr id="5" name="Straight Connector 4">
            <a:extLst>
              <a:ext uri="{FF2B5EF4-FFF2-40B4-BE49-F238E27FC236}">
                <a16:creationId xmlns:a16="http://schemas.microsoft.com/office/drawing/2014/main" id="{F345B9B2-A694-9B1E-87B9-145673D6477F}"/>
              </a:ext>
            </a:extLst>
          </p:cNvPr>
          <p:cNvCxnSpPr>
            <a:cxnSpLocks/>
          </p:cNvCxnSpPr>
          <p:nvPr/>
        </p:nvCxnSpPr>
        <p:spPr>
          <a:xfrm>
            <a:off x="4309070" y="1230691"/>
            <a:ext cx="3524092" cy="0"/>
          </a:xfrm>
          <a:prstGeom prst="line">
            <a:avLst/>
          </a:prstGeom>
          <a:ln w="25400">
            <a:solidFill>
              <a:srgbClr val="44536A"/>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6638A6DA-B8B1-EC1D-ACA9-1399C11A8BF8}"/>
              </a:ext>
            </a:extLst>
          </p:cNvPr>
          <p:cNvSpPr txBox="1"/>
          <p:nvPr/>
        </p:nvSpPr>
        <p:spPr>
          <a:xfrm>
            <a:off x="4101699" y="6371573"/>
            <a:ext cx="3983335" cy="323165"/>
          </a:xfrm>
          <a:prstGeom prst="rect">
            <a:avLst/>
          </a:prstGeom>
          <a:noFill/>
        </p:spPr>
        <p:txBody>
          <a:bodyPr wrap="none" rtlCol="0">
            <a:spAutoFit/>
          </a:bodyPr>
          <a:lstStyle/>
          <a:p>
            <a:r>
              <a:rPr lang="en-NL" sz="1500" dirty="0">
                <a:solidFill>
                  <a:srgbClr val="44536A"/>
                </a:solidFill>
              </a:rPr>
              <a:t>Yuze Zhang - </a:t>
            </a:r>
            <a:r>
              <a:rPr lang="en-GB" sz="1500" dirty="0" err="1">
                <a:solidFill>
                  <a:srgbClr val="44536A"/>
                </a:solidFill>
              </a:rPr>
              <a:t>yuzezhang@mail.strw.leidenuniv.nl</a:t>
            </a:r>
            <a:r>
              <a:rPr lang="en-NL" sz="1500" dirty="0">
                <a:solidFill>
                  <a:srgbClr val="44536A"/>
                </a:solidFill>
              </a:rPr>
              <a:t> </a:t>
            </a:r>
          </a:p>
        </p:txBody>
      </p:sp>
      <p:sp>
        <p:nvSpPr>
          <p:cNvPr id="7" name="Google Shape;335;p57">
            <a:extLst>
              <a:ext uri="{FF2B5EF4-FFF2-40B4-BE49-F238E27FC236}">
                <a16:creationId xmlns:a16="http://schemas.microsoft.com/office/drawing/2014/main" id="{9BC5CEAB-C98D-2F6A-A403-FDE2017D1943}"/>
              </a:ext>
            </a:extLst>
          </p:cNvPr>
          <p:cNvSpPr txBox="1">
            <a:spLocks/>
          </p:cNvSpPr>
          <p:nvPr/>
        </p:nvSpPr>
        <p:spPr>
          <a:xfrm>
            <a:off x="4113821" y="666500"/>
            <a:ext cx="3914590" cy="4024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5600"/>
              <a:buFont typeface="Barlow Semi Condensed SemiBold"/>
              <a:buNone/>
              <a:defRPr sz="2400" b="0" i="0" u="none" strike="noStrike" cap="none">
                <a:solidFill>
                  <a:schemeClr val="dk2"/>
                </a:solidFill>
                <a:latin typeface="Barlow Semi Condensed SemiBold"/>
                <a:ea typeface="Barlow Semi Condensed SemiBold"/>
                <a:cs typeface="Barlow Semi Condensed SemiBold"/>
                <a:sym typeface="Barlow Semi Condensed SemiBold"/>
              </a:defRPr>
            </a:lvl1pPr>
            <a:lvl2pPr marR="0" lvl="1"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2pPr>
            <a:lvl3pPr marR="0" lvl="2"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3pPr>
            <a:lvl4pPr marR="0" lvl="3"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4pPr>
            <a:lvl5pPr marR="0" lvl="4"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5pPr>
            <a:lvl6pPr marR="0" lvl="5"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6pPr>
            <a:lvl7pPr marR="0" lvl="6"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7pPr>
            <a:lvl8pPr marR="0" lvl="7"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8pPr>
            <a:lvl9pPr marR="0" lvl="8"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9pPr>
          </a:lstStyle>
          <a:p>
            <a:r>
              <a:rPr lang="en-GB" sz="3900" dirty="0"/>
              <a:t>Main Conclusions</a:t>
            </a:r>
          </a:p>
        </p:txBody>
      </p:sp>
      <p:sp>
        <p:nvSpPr>
          <p:cNvPr id="10" name="Content Placeholder 2">
            <a:extLst>
              <a:ext uri="{FF2B5EF4-FFF2-40B4-BE49-F238E27FC236}">
                <a16:creationId xmlns:a16="http://schemas.microsoft.com/office/drawing/2014/main" id="{250D3206-49E0-7C08-9A22-B82745FC97FF}"/>
              </a:ext>
            </a:extLst>
          </p:cNvPr>
          <p:cNvSpPr>
            <a:spLocks noGrp="1"/>
          </p:cNvSpPr>
          <p:nvPr>
            <p:ph idx="1"/>
          </p:nvPr>
        </p:nvSpPr>
        <p:spPr>
          <a:xfrm>
            <a:off x="835566" y="1580580"/>
            <a:ext cx="10515600" cy="4351338"/>
          </a:xfrm>
        </p:spPr>
        <p:txBody>
          <a:bodyPr/>
          <a:lstStyle/>
          <a:p>
            <a:r>
              <a:rPr lang="en-NL" b="1" dirty="0">
                <a:solidFill>
                  <a:srgbClr val="44536A"/>
                </a:solidFill>
              </a:rPr>
              <a:t>Asymmetry</a:t>
            </a:r>
            <a:r>
              <a:rPr lang="en-NL" dirty="0">
                <a:solidFill>
                  <a:srgbClr val="44536A"/>
                </a:solidFill>
              </a:rPr>
              <a:t> between the Northern and the Southern Outflow</a:t>
            </a:r>
            <a:endParaRPr lang="en-NL" b="1" dirty="0">
              <a:solidFill>
                <a:srgbClr val="44536A"/>
              </a:solidFill>
            </a:endParaRPr>
          </a:p>
          <a:p>
            <a:r>
              <a:rPr lang="en-NL" b="1" dirty="0">
                <a:solidFill>
                  <a:srgbClr val="44536A"/>
                </a:solidFill>
              </a:rPr>
              <a:t>Mismatch</a:t>
            </a:r>
            <a:r>
              <a:rPr lang="en-NL" dirty="0">
                <a:solidFill>
                  <a:srgbClr val="44536A"/>
                </a:solidFill>
              </a:rPr>
              <a:t> between the </a:t>
            </a:r>
            <a:r>
              <a:rPr lang="en-NL" dirty="0">
                <a:solidFill>
                  <a:schemeClr val="accent2"/>
                </a:solidFill>
              </a:rPr>
              <a:t>AGN wind bicone </a:t>
            </a:r>
            <a:r>
              <a:rPr lang="en-NL" dirty="0">
                <a:solidFill>
                  <a:srgbClr val="44536A"/>
                </a:solidFill>
              </a:rPr>
              <a:t>and</a:t>
            </a:r>
            <a:r>
              <a:rPr lang="en-NL" dirty="0"/>
              <a:t> </a:t>
            </a:r>
            <a:r>
              <a:rPr lang="en-NL" dirty="0">
                <a:solidFill>
                  <a:schemeClr val="accent2"/>
                </a:solidFill>
              </a:rPr>
              <a:t>molecular outflow</a:t>
            </a:r>
          </a:p>
          <a:p>
            <a:r>
              <a:rPr lang="en-NL" b="1" dirty="0">
                <a:solidFill>
                  <a:schemeClr val="tx2"/>
                </a:solidFill>
              </a:rPr>
              <a:t>Lower</a:t>
            </a:r>
            <a:r>
              <a:rPr lang="en-NL" dirty="0">
                <a:solidFill>
                  <a:schemeClr val="tx2"/>
                </a:solidFill>
              </a:rPr>
              <a:t> </a:t>
            </a:r>
            <a:r>
              <a:rPr lang="en-NL" i="1" dirty="0">
                <a:solidFill>
                  <a:schemeClr val="tx2"/>
                </a:solidFill>
              </a:rPr>
              <a:t>X</a:t>
            </a:r>
            <a:r>
              <a:rPr lang="en-NL" baseline="-25000" dirty="0">
                <a:solidFill>
                  <a:schemeClr val="tx2"/>
                </a:solidFill>
              </a:rPr>
              <a:t>CO</a:t>
            </a:r>
            <a:r>
              <a:rPr lang="en-NL" dirty="0">
                <a:solidFill>
                  <a:schemeClr val="tx2"/>
                </a:solidFill>
              </a:rPr>
              <a:t> inside the CND</a:t>
            </a:r>
          </a:p>
          <a:p>
            <a:r>
              <a:rPr lang="en-NL" b="1" dirty="0">
                <a:solidFill>
                  <a:schemeClr val="tx2"/>
                </a:solidFill>
              </a:rPr>
              <a:t>Small</a:t>
            </a:r>
            <a:r>
              <a:rPr lang="en-NL" dirty="0">
                <a:solidFill>
                  <a:schemeClr val="tx2"/>
                </a:solidFill>
              </a:rPr>
              <a:t> molecular mass outflow rate in most of CND (except </a:t>
            </a:r>
            <a:r>
              <a:rPr lang="en-NL" b="1" dirty="0">
                <a:solidFill>
                  <a:schemeClr val="accent6"/>
                </a:solidFill>
              </a:rPr>
              <a:t>R1</a:t>
            </a:r>
            <a:r>
              <a:rPr lang="en-NL" dirty="0">
                <a:solidFill>
                  <a:schemeClr val="tx2"/>
                </a:solidFill>
              </a:rPr>
              <a:t>)</a:t>
            </a:r>
          </a:p>
        </p:txBody>
      </p:sp>
      <p:pic>
        <p:nvPicPr>
          <p:cNvPr id="9" name="Picture 8" descr="A map of the sea&#10;&#10;Description automatically generated">
            <a:extLst>
              <a:ext uri="{FF2B5EF4-FFF2-40B4-BE49-F238E27FC236}">
                <a16:creationId xmlns:a16="http://schemas.microsoft.com/office/drawing/2014/main" id="{4B2DDF9D-1055-F47F-E92E-3FA8F7EE597A}"/>
              </a:ext>
            </a:extLst>
          </p:cNvPr>
          <p:cNvPicPr>
            <a:picLocks noChangeAspect="1"/>
          </p:cNvPicPr>
          <p:nvPr/>
        </p:nvPicPr>
        <p:blipFill>
          <a:blip r:embed="rId4"/>
          <a:stretch>
            <a:fillRect/>
          </a:stretch>
        </p:blipFill>
        <p:spPr>
          <a:xfrm>
            <a:off x="2858595" y="166654"/>
            <a:ext cx="5752005" cy="6204919"/>
          </a:xfrm>
          <a:prstGeom prst="rect">
            <a:avLst/>
          </a:prstGeom>
        </p:spPr>
      </p:pic>
      <p:sp>
        <p:nvSpPr>
          <p:cNvPr id="11" name="Rectangle 10">
            <a:extLst>
              <a:ext uri="{FF2B5EF4-FFF2-40B4-BE49-F238E27FC236}">
                <a16:creationId xmlns:a16="http://schemas.microsoft.com/office/drawing/2014/main" id="{08657560-C325-E548-1180-CAB4C5C71DC9}"/>
              </a:ext>
            </a:extLst>
          </p:cNvPr>
          <p:cNvSpPr/>
          <p:nvPr/>
        </p:nvSpPr>
        <p:spPr>
          <a:xfrm>
            <a:off x="5147120" y="3011836"/>
            <a:ext cx="240440" cy="240440"/>
          </a:xfrm>
          <a:prstGeom prst="rect">
            <a:avLst/>
          </a:prstGeom>
          <a:noFill/>
          <a:ln w="63500">
            <a:solidFill>
              <a:srgbClr val="1B9E7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2" name="TextBox 11">
            <a:extLst>
              <a:ext uri="{FF2B5EF4-FFF2-40B4-BE49-F238E27FC236}">
                <a16:creationId xmlns:a16="http://schemas.microsoft.com/office/drawing/2014/main" id="{4A50E9AA-3A01-DD95-9809-8ED1F0279143}"/>
              </a:ext>
            </a:extLst>
          </p:cNvPr>
          <p:cNvSpPr txBox="1"/>
          <p:nvPr/>
        </p:nvSpPr>
        <p:spPr>
          <a:xfrm>
            <a:off x="4779712" y="3169358"/>
            <a:ext cx="367408" cy="523220"/>
          </a:xfrm>
          <a:prstGeom prst="rect">
            <a:avLst/>
          </a:prstGeom>
          <a:noFill/>
        </p:spPr>
        <p:txBody>
          <a:bodyPr wrap="none" rtlCol="0">
            <a:spAutoFit/>
          </a:bodyPr>
          <a:lstStyle/>
          <a:p>
            <a:r>
              <a:rPr lang="en-NL" sz="2800" b="1" dirty="0">
                <a:solidFill>
                  <a:srgbClr val="1B9E77"/>
                </a:solidFill>
              </a:rPr>
              <a:t>1</a:t>
            </a:r>
          </a:p>
        </p:txBody>
      </p:sp>
      <p:sp>
        <p:nvSpPr>
          <p:cNvPr id="13" name="TextBox 12">
            <a:extLst>
              <a:ext uri="{FF2B5EF4-FFF2-40B4-BE49-F238E27FC236}">
                <a16:creationId xmlns:a16="http://schemas.microsoft.com/office/drawing/2014/main" id="{130ED53E-293E-A1FF-C967-E0F829C21D5C}"/>
              </a:ext>
            </a:extLst>
          </p:cNvPr>
          <p:cNvSpPr txBox="1"/>
          <p:nvPr/>
        </p:nvSpPr>
        <p:spPr>
          <a:xfrm>
            <a:off x="5027911" y="3782669"/>
            <a:ext cx="367408" cy="523220"/>
          </a:xfrm>
          <a:prstGeom prst="rect">
            <a:avLst/>
          </a:prstGeom>
          <a:noFill/>
        </p:spPr>
        <p:txBody>
          <a:bodyPr wrap="none" rtlCol="0">
            <a:spAutoFit/>
          </a:bodyPr>
          <a:lstStyle/>
          <a:p>
            <a:r>
              <a:rPr lang="en-NL" sz="2800" b="1" dirty="0">
                <a:solidFill>
                  <a:srgbClr val="1B9E77"/>
                </a:solidFill>
              </a:rPr>
              <a:t>5</a:t>
            </a:r>
          </a:p>
        </p:txBody>
      </p:sp>
      <p:sp>
        <p:nvSpPr>
          <p:cNvPr id="14" name="Rectangle 13">
            <a:extLst>
              <a:ext uri="{FF2B5EF4-FFF2-40B4-BE49-F238E27FC236}">
                <a16:creationId xmlns:a16="http://schemas.microsoft.com/office/drawing/2014/main" id="{0C5CAA37-82A5-731C-17B4-A3362025EDF3}"/>
              </a:ext>
            </a:extLst>
          </p:cNvPr>
          <p:cNvSpPr/>
          <p:nvPr/>
        </p:nvSpPr>
        <p:spPr>
          <a:xfrm>
            <a:off x="5395319" y="3625794"/>
            <a:ext cx="240440" cy="240440"/>
          </a:xfrm>
          <a:prstGeom prst="rect">
            <a:avLst/>
          </a:prstGeom>
          <a:noFill/>
          <a:ln w="63500">
            <a:solidFill>
              <a:srgbClr val="1B9E7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5" name="Oval 14">
            <a:extLst>
              <a:ext uri="{FF2B5EF4-FFF2-40B4-BE49-F238E27FC236}">
                <a16:creationId xmlns:a16="http://schemas.microsoft.com/office/drawing/2014/main" id="{D8B07730-0019-C880-5F35-CA5FCA7799C8}"/>
              </a:ext>
            </a:extLst>
          </p:cNvPr>
          <p:cNvSpPr/>
          <p:nvPr/>
        </p:nvSpPr>
        <p:spPr>
          <a:xfrm>
            <a:off x="5447790" y="3224253"/>
            <a:ext cx="117000" cy="117000"/>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6" name="TextBox 15">
            <a:extLst>
              <a:ext uri="{FF2B5EF4-FFF2-40B4-BE49-F238E27FC236}">
                <a16:creationId xmlns:a16="http://schemas.microsoft.com/office/drawing/2014/main" id="{4BE7A21E-8C7B-4904-8C4E-36DCFD320E93}"/>
              </a:ext>
            </a:extLst>
          </p:cNvPr>
          <p:cNvSpPr txBox="1"/>
          <p:nvPr/>
        </p:nvSpPr>
        <p:spPr>
          <a:xfrm>
            <a:off x="5564790" y="2924529"/>
            <a:ext cx="864789" cy="523220"/>
          </a:xfrm>
          <a:prstGeom prst="rect">
            <a:avLst/>
          </a:prstGeom>
          <a:noFill/>
        </p:spPr>
        <p:txBody>
          <a:bodyPr wrap="none" rtlCol="0">
            <a:spAutoFit/>
          </a:bodyPr>
          <a:lstStyle/>
          <a:p>
            <a:r>
              <a:rPr lang="en-NL" sz="2800" b="1" dirty="0">
                <a:solidFill>
                  <a:srgbClr val="FF0000"/>
                </a:solidFill>
              </a:rPr>
              <a:t>AGN</a:t>
            </a:r>
          </a:p>
        </p:txBody>
      </p:sp>
      <p:sp>
        <p:nvSpPr>
          <p:cNvPr id="2" name="TextBox 1">
            <a:extLst>
              <a:ext uri="{FF2B5EF4-FFF2-40B4-BE49-F238E27FC236}">
                <a16:creationId xmlns:a16="http://schemas.microsoft.com/office/drawing/2014/main" id="{7B454E53-355E-28FD-145D-FE97654D1526}"/>
              </a:ext>
            </a:extLst>
          </p:cNvPr>
          <p:cNvSpPr txBox="1"/>
          <p:nvPr/>
        </p:nvSpPr>
        <p:spPr>
          <a:xfrm>
            <a:off x="8449793" y="5277420"/>
            <a:ext cx="2065808" cy="369332"/>
          </a:xfrm>
          <a:prstGeom prst="rect">
            <a:avLst/>
          </a:prstGeom>
          <a:noFill/>
        </p:spPr>
        <p:txBody>
          <a:bodyPr wrap="square">
            <a:spAutoFit/>
          </a:bodyPr>
          <a:lstStyle/>
          <a:p>
            <a:pPr algn="ctr"/>
            <a:r>
              <a:rPr lang="en-GB" dirty="0">
                <a:solidFill>
                  <a:schemeClr val="accent1">
                    <a:lumMod val="60000"/>
                    <a:lumOff val="40000"/>
                  </a:schemeClr>
                </a:solidFill>
                <a:effectLst/>
                <a:latin typeface="Helvetica" pitchFamily="2" charset="0"/>
              </a:rPr>
              <a:t>Mutie et al. 2024</a:t>
            </a:r>
          </a:p>
        </p:txBody>
      </p:sp>
    </p:spTree>
    <p:extLst>
      <p:ext uri="{BB962C8B-B14F-4D97-AF65-F5344CB8AC3E}">
        <p14:creationId xmlns:p14="http://schemas.microsoft.com/office/powerpoint/2010/main" val="1528841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par>
                                <p:cTn id="20" presetID="10" presetClass="entr" presetSubtype="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500"/>
                                        <p:tgtEl>
                                          <p:spTgt spid="14"/>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3" grpId="0"/>
      <p:bldP spid="14" grpId="0" animBg="1"/>
      <p:bldP spid="15" grpId="0" animBg="1"/>
      <p:bldP spid="16" grpId="0"/>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diagram of a satellite&#10;&#10;Description automatically generated with medium confidence">
            <a:extLst>
              <a:ext uri="{FF2B5EF4-FFF2-40B4-BE49-F238E27FC236}">
                <a16:creationId xmlns:a16="http://schemas.microsoft.com/office/drawing/2014/main" id="{D2765CDC-95F0-9BE8-0278-0C055E753199}"/>
              </a:ext>
            </a:extLst>
          </p:cNvPr>
          <p:cNvPicPr>
            <a:picLocks noChangeAspect="1"/>
          </p:cNvPicPr>
          <p:nvPr/>
        </p:nvPicPr>
        <p:blipFill>
          <a:blip r:embed="rId3"/>
          <a:stretch>
            <a:fillRect/>
          </a:stretch>
        </p:blipFill>
        <p:spPr>
          <a:xfrm>
            <a:off x="2463943" y="1254790"/>
            <a:ext cx="3632057" cy="4846088"/>
          </a:xfrm>
          <a:prstGeom prst="rect">
            <a:avLst/>
          </a:prstGeom>
        </p:spPr>
      </p:pic>
      <p:sp>
        <p:nvSpPr>
          <p:cNvPr id="6" name="TextBox 5">
            <a:extLst>
              <a:ext uri="{FF2B5EF4-FFF2-40B4-BE49-F238E27FC236}">
                <a16:creationId xmlns:a16="http://schemas.microsoft.com/office/drawing/2014/main" id="{55E11C74-18D8-A6AD-6602-1AD4C7E7CAA4}"/>
              </a:ext>
            </a:extLst>
          </p:cNvPr>
          <p:cNvSpPr txBox="1"/>
          <p:nvPr/>
        </p:nvSpPr>
        <p:spPr>
          <a:xfrm>
            <a:off x="3028956" y="5997542"/>
            <a:ext cx="3014663" cy="369332"/>
          </a:xfrm>
          <a:prstGeom prst="rect">
            <a:avLst/>
          </a:prstGeom>
          <a:noFill/>
        </p:spPr>
        <p:txBody>
          <a:bodyPr wrap="square">
            <a:spAutoFit/>
          </a:bodyPr>
          <a:lstStyle/>
          <a:p>
            <a:pPr algn="ctr"/>
            <a:r>
              <a:rPr lang="en-GB" dirty="0">
                <a:solidFill>
                  <a:schemeClr val="accent5"/>
                </a:solidFill>
                <a:effectLst/>
                <a:latin typeface="Helvetica" pitchFamily="2" charset="0"/>
              </a:rPr>
              <a:t>García-</a:t>
            </a:r>
            <a:r>
              <a:rPr lang="en-GB" dirty="0" err="1">
                <a:solidFill>
                  <a:schemeClr val="accent5"/>
                </a:solidFill>
                <a:effectLst/>
                <a:latin typeface="Helvetica" pitchFamily="2" charset="0"/>
              </a:rPr>
              <a:t>Burillo</a:t>
            </a:r>
            <a:r>
              <a:rPr lang="en-GB" dirty="0">
                <a:solidFill>
                  <a:schemeClr val="accent5"/>
                </a:solidFill>
                <a:effectLst/>
                <a:latin typeface="Helvetica" pitchFamily="2" charset="0"/>
              </a:rPr>
              <a:t> et al. 2019</a:t>
            </a:r>
          </a:p>
        </p:txBody>
      </p:sp>
      <p:cxnSp>
        <p:nvCxnSpPr>
          <p:cNvPr id="10" name="Straight Arrow Connector 9">
            <a:extLst>
              <a:ext uri="{FF2B5EF4-FFF2-40B4-BE49-F238E27FC236}">
                <a16:creationId xmlns:a16="http://schemas.microsoft.com/office/drawing/2014/main" id="{BB2B9BAA-9DDA-F8CC-3F0D-8EE0584D887C}"/>
              </a:ext>
            </a:extLst>
          </p:cNvPr>
          <p:cNvCxnSpPr>
            <a:cxnSpLocks/>
          </p:cNvCxnSpPr>
          <p:nvPr/>
        </p:nvCxnSpPr>
        <p:spPr>
          <a:xfrm flipH="1" flipV="1">
            <a:off x="5366343" y="3896704"/>
            <a:ext cx="1264644" cy="1257013"/>
          </a:xfrm>
          <a:prstGeom prst="straightConnector1">
            <a:avLst/>
          </a:prstGeom>
          <a:ln w="635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27BE31FD-4406-5AA4-4B84-ED54358616F8}"/>
              </a:ext>
            </a:extLst>
          </p:cNvPr>
          <p:cNvCxnSpPr>
            <a:cxnSpLocks/>
          </p:cNvCxnSpPr>
          <p:nvPr/>
        </p:nvCxnSpPr>
        <p:spPr>
          <a:xfrm flipH="1" flipV="1">
            <a:off x="4101699" y="3242363"/>
            <a:ext cx="2529288" cy="1911354"/>
          </a:xfrm>
          <a:prstGeom prst="straightConnector1">
            <a:avLst/>
          </a:prstGeom>
          <a:ln w="635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9DBDC1BA-9EE8-61A9-2CFE-10A20271FC5D}"/>
              </a:ext>
            </a:extLst>
          </p:cNvPr>
          <p:cNvSpPr txBox="1"/>
          <p:nvPr/>
        </p:nvSpPr>
        <p:spPr>
          <a:xfrm>
            <a:off x="6380295" y="5108747"/>
            <a:ext cx="3071546" cy="523220"/>
          </a:xfrm>
          <a:prstGeom prst="rect">
            <a:avLst/>
          </a:prstGeom>
          <a:noFill/>
        </p:spPr>
        <p:txBody>
          <a:bodyPr wrap="none" rtlCol="0">
            <a:spAutoFit/>
          </a:bodyPr>
          <a:lstStyle/>
          <a:p>
            <a:r>
              <a:rPr lang="en-NL" sz="2800" dirty="0">
                <a:solidFill>
                  <a:srgbClr val="44536A"/>
                </a:solidFill>
              </a:rPr>
              <a:t>Large portion of gas</a:t>
            </a:r>
          </a:p>
        </p:txBody>
      </p:sp>
      <p:cxnSp>
        <p:nvCxnSpPr>
          <p:cNvPr id="18" name="Straight Arrow Connector 17">
            <a:extLst>
              <a:ext uri="{FF2B5EF4-FFF2-40B4-BE49-F238E27FC236}">
                <a16:creationId xmlns:a16="http://schemas.microsoft.com/office/drawing/2014/main" id="{D099DDEC-75A0-FAD0-9120-D7C7EF10DBDD}"/>
              </a:ext>
            </a:extLst>
          </p:cNvPr>
          <p:cNvCxnSpPr>
            <a:cxnSpLocks/>
          </p:cNvCxnSpPr>
          <p:nvPr/>
        </p:nvCxnSpPr>
        <p:spPr>
          <a:xfrm flipH="1">
            <a:off x="5145087" y="2911592"/>
            <a:ext cx="1235208" cy="141287"/>
          </a:xfrm>
          <a:prstGeom prst="straightConnector1">
            <a:avLst/>
          </a:prstGeom>
          <a:ln w="635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4F8B76B9-071C-F19C-E58C-4EAF58364E52}"/>
              </a:ext>
            </a:extLst>
          </p:cNvPr>
          <p:cNvSpPr txBox="1"/>
          <p:nvPr/>
        </p:nvSpPr>
        <p:spPr>
          <a:xfrm>
            <a:off x="6430479" y="2219094"/>
            <a:ext cx="2515432" cy="1384995"/>
          </a:xfrm>
          <a:prstGeom prst="rect">
            <a:avLst/>
          </a:prstGeom>
          <a:noFill/>
        </p:spPr>
        <p:txBody>
          <a:bodyPr wrap="none" rtlCol="0">
            <a:spAutoFit/>
          </a:bodyPr>
          <a:lstStyle/>
          <a:p>
            <a:pPr algn="ctr"/>
            <a:r>
              <a:rPr lang="en-NL" sz="2800" dirty="0">
                <a:solidFill>
                  <a:srgbClr val="44536A"/>
                </a:solidFill>
              </a:rPr>
              <a:t>Keplerian</a:t>
            </a:r>
          </a:p>
          <a:p>
            <a:pPr algn="ctr"/>
            <a:r>
              <a:rPr lang="en-NL" sz="2800" dirty="0">
                <a:solidFill>
                  <a:srgbClr val="44536A"/>
                </a:solidFill>
              </a:rPr>
              <a:t>&amp; sub-Keplerian</a:t>
            </a:r>
          </a:p>
          <a:p>
            <a:pPr algn="ctr"/>
            <a:r>
              <a:rPr lang="en-GB" sz="2800" dirty="0">
                <a:solidFill>
                  <a:srgbClr val="44536A"/>
                </a:solidFill>
              </a:rPr>
              <a:t>r</a:t>
            </a:r>
            <a:r>
              <a:rPr lang="en-NL" sz="2800" dirty="0">
                <a:solidFill>
                  <a:srgbClr val="44536A"/>
                </a:solidFill>
              </a:rPr>
              <a:t>otation curves</a:t>
            </a:r>
          </a:p>
        </p:txBody>
      </p:sp>
      <p:sp>
        <p:nvSpPr>
          <p:cNvPr id="3" name="Slide Number Placeholder 2">
            <a:extLst>
              <a:ext uri="{FF2B5EF4-FFF2-40B4-BE49-F238E27FC236}">
                <a16:creationId xmlns:a16="http://schemas.microsoft.com/office/drawing/2014/main" id="{AE30647B-83B7-D631-C373-17F9EE236021}"/>
              </a:ext>
            </a:extLst>
          </p:cNvPr>
          <p:cNvSpPr>
            <a:spLocks noGrp="1"/>
          </p:cNvSpPr>
          <p:nvPr>
            <p:ph type="sldNum" sz="quarter" idx="12"/>
          </p:nvPr>
        </p:nvSpPr>
        <p:spPr/>
        <p:txBody>
          <a:bodyPr/>
          <a:lstStyle/>
          <a:p>
            <a:r>
              <a:rPr lang="en-NL" sz="2000" dirty="0">
                <a:solidFill>
                  <a:srgbClr val="44536A"/>
                </a:solidFill>
              </a:rPr>
              <a:t>12</a:t>
            </a:r>
          </a:p>
        </p:txBody>
      </p:sp>
      <p:cxnSp>
        <p:nvCxnSpPr>
          <p:cNvPr id="11" name="Straight Connector 10">
            <a:extLst>
              <a:ext uri="{FF2B5EF4-FFF2-40B4-BE49-F238E27FC236}">
                <a16:creationId xmlns:a16="http://schemas.microsoft.com/office/drawing/2014/main" id="{9ADC39AF-6E9D-D091-91C1-8DE46AD1530B}"/>
              </a:ext>
            </a:extLst>
          </p:cNvPr>
          <p:cNvCxnSpPr>
            <a:cxnSpLocks/>
          </p:cNvCxnSpPr>
          <p:nvPr/>
        </p:nvCxnSpPr>
        <p:spPr>
          <a:xfrm>
            <a:off x="4309070" y="1230691"/>
            <a:ext cx="3524092" cy="0"/>
          </a:xfrm>
          <a:prstGeom prst="line">
            <a:avLst/>
          </a:prstGeom>
          <a:ln w="25400">
            <a:solidFill>
              <a:srgbClr val="44536A"/>
            </a:solidFill>
          </a:ln>
        </p:spPr>
        <p:style>
          <a:lnRef idx="1">
            <a:schemeClr val="accent1"/>
          </a:lnRef>
          <a:fillRef idx="0">
            <a:schemeClr val="accent1"/>
          </a:fillRef>
          <a:effectRef idx="0">
            <a:schemeClr val="accent1"/>
          </a:effectRef>
          <a:fontRef idx="minor">
            <a:schemeClr val="tx1"/>
          </a:fontRef>
        </p:style>
      </p:cxnSp>
      <p:sp>
        <p:nvSpPr>
          <p:cNvPr id="12" name="Google Shape;335;p57">
            <a:extLst>
              <a:ext uri="{FF2B5EF4-FFF2-40B4-BE49-F238E27FC236}">
                <a16:creationId xmlns:a16="http://schemas.microsoft.com/office/drawing/2014/main" id="{36170A36-A1BB-9196-B623-B322E815F791}"/>
              </a:ext>
            </a:extLst>
          </p:cNvPr>
          <p:cNvSpPr txBox="1">
            <a:spLocks/>
          </p:cNvSpPr>
          <p:nvPr/>
        </p:nvSpPr>
        <p:spPr>
          <a:xfrm>
            <a:off x="438979" y="662906"/>
            <a:ext cx="11308772" cy="4024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5600"/>
              <a:buFont typeface="Barlow Semi Condensed SemiBold"/>
              <a:buNone/>
              <a:defRPr sz="2400" b="0" i="0" u="none" strike="noStrike" cap="none">
                <a:solidFill>
                  <a:schemeClr val="dk2"/>
                </a:solidFill>
                <a:latin typeface="Barlow Semi Condensed SemiBold"/>
                <a:ea typeface="Barlow Semi Condensed SemiBold"/>
                <a:cs typeface="Barlow Semi Condensed SemiBold"/>
                <a:sym typeface="Barlow Semi Condensed SemiBold"/>
              </a:defRPr>
            </a:lvl1pPr>
            <a:lvl2pPr marR="0" lvl="1"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2pPr>
            <a:lvl3pPr marR="0" lvl="2"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3pPr>
            <a:lvl4pPr marR="0" lvl="3"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4pPr>
            <a:lvl5pPr marR="0" lvl="4"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5pPr>
            <a:lvl6pPr marR="0" lvl="5"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6pPr>
            <a:lvl7pPr marR="0" lvl="6"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7pPr>
            <a:lvl8pPr marR="0" lvl="7"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8pPr>
            <a:lvl9pPr marR="0" lvl="8"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9pPr>
          </a:lstStyle>
          <a:p>
            <a:r>
              <a:rPr lang="en-GB" sz="3900" dirty="0"/>
              <a:t>Kinematics of the Torus</a:t>
            </a:r>
          </a:p>
        </p:txBody>
      </p:sp>
      <p:sp>
        <p:nvSpPr>
          <p:cNvPr id="13" name="TextBox 12">
            <a:extLst>
              <a:ext uri="{FF2B5EF4-FFF2-40B4-BE49-F238E27FC236}">
                <a16:creationId xmlns:a16="http://schemas.microsoft.com/office/drawing/2014/main" id="{73EC2461-A5CB-79C0-2BCD-50B3A35A2BC5}"/>
              </a:ext>
            </a:extLst>
          </p:cNvPr>
          <p:cNvSpPr txBox="1"/>
          <p:nvPr/>
        </p:nvSpPr>
        <p:spPr>
          <a:xfrm>
            <a:off x="4101699" y="6371573"/>
            <a:ext cx="3983335" cy="323165"/>
          </a:xfrm>
          <a:prstGeom prst="rect">
            <a:avLst/>
          </a:prstGeom>
          <a:noFill/>
        </p:spPr>
        <p:txBody>
          <a:bodyPr wrap="none" rtlCol="0">
            <a:spAutoFit/>
          </a:bodyPr>
          <a:lstStyle/>
          <a:p>
            <a:r>
              <a:rPr lang="en-NL" sz="1500" dirty="0">
                <a:solidFill>
                  <a:srgbClr val="44536A"/>
                </a:solidFill>
              </a:rPr>
              <a:t>Yuze Zhang - </a:t>
            </a:r>
            <a:r>
              <a:rPr lang="en-GB" sz="1500" dirty="0" err="1">
                <a:solidFill>
                  <a:srgbClr val="44536A"/>
                </a:solidFill>
              </a:rPr>
              <a:t>yuzezhang@mail.strw.leidenuniv.nl</a:t>
            </a:r>
            <a:r>
              <a:rPr lang="en-NL" sz="1500" dirty="0">
                <a:solidFill>
                  <a:srgbClr val="44536A"/>
                </a:solidFill>
              </a:rPr>
              <a:t> </a:t>
            </a:r>
          </a:p>
        </p:txBody>
      </p:sp>
    </p:spTree>
    <p:extLst>
      <p:ext uri="{BB962C8B-B14F-4D97-AF65-F5344CB8AC3E}">
        <p14:creationId xmlns:p14="http://schemas.microsoft.com/office/powerpoint/2010/main" val="3927135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map of the earth&#10;&#10;Description automatically generated with medium confidence">
            <a:extLst>
              <a:ext uri="{FF2B5EF4-FFF2-40B4-BE49-F238E27FC236}">
                <a16:creationId xmlns:a16="http://schemas.microsoft.com/office/drawing/2014/main" id="{4428C8D5-40E0-AD76-7F01-A265C1B651E7}"/>
              </a:ext>
            </a:extLst>
          </p:cNvPr>
          <p:cNvPicPr>
            <a:picLocks noChangeAspect="1"/>
          </p:cNvPicPr>
          <p:nvPr/>
        </p:nvPicPr>
        <p:blipFill>
          <a:blip r:embed="rId3"/>
          <a:stretch>
            <a:fillRect/>
          </a:stretch>
        </p:blipFill>
        <p:spPr>
          <a:xfrm>
            <a:off x="916510" y="1383700"/>
            <a:ext cx="4487496" cy="4917914"/>
          </a:xfrm>
          <a:prstGeom prst="rect">
            <a:avLst/>
          </a:prstGeom>
        </p:spPr>
      </p:pic>
      <p:sp>
        <p:nvSpPr>
          <p:cNvPr id="3" name="Slide Number Placeholder 2">
            <a:extLst>
              <a:ext uri="{FF2B5EF4-FFF2-40B4-BE49-F238E27FC236}">
                <a16:creationId xmlns:a16="http://schemas.microsoft.com/office/drawing/2014/main" id="{13D94870-D2FD-BB73-4E14-354985134349}"/>
              </a:ext>
            </a:extLst>
          </p:cNvPr>
          <p:cNvSpPr>
            <a:spLocks noGrp="1"/>
          </p:cNvSpPr>
          <p:nvPr>
            <p:ph type="sldNum" sz="quarter" idx="12"/>
          </p:nvPr>
        </p:nvSpPr>
        <p:spPr/>
        <p:txBody>
          <a:bodyPr/>
          <a:lstStyle/>
          <a:p>
            <a:r>
              <a:rPr lang="en-NL" sz="2000" dirty="0">
                <a:solidFill>
                  <a:srgbClr val="44536A"/>
                </a:solidFill>
              </a:rPr>
              <a:t>13</a:t>
            </a:r>
          </a:p>
        </p:txBody>
      </p:sp>
      <p:cxnSp>
        <p:nvCxnSpPr>
          <p:cNvPr id="8" name="Straight Connector 7">
            <a:extLst>
              <a:ext uri="{FF2B5EF4-FFF2-40B4-BE49-F238E27FC236}">
                <a16:creationId xmlns:a16="http://schemas.microsoft.com/office/drawing/2014/main" id="{3868A1D8-E209-53C9-7CC0-5B2F2307D3F6}"/>
              </a:ext>
            </a:extLst>
          </p:cNvPr>
          <p:cNvCxnSpPr>
            <a:cxnSpLocks/>
          </p:cNvCxnSpPr>
          <p:nvPr/>
        </p:nvCxnSpPr>
        <p:spPr>
          <a:xfrm>
            <a:off x="4309070" y="1230691"/>
            <a:ext cx="3524092" cy="0"/>
          </a:xfrm>
          <a:prstGeom prst="line">
            <a:avLst/>
          </a:prstGeom>
          <a:ln w="25400">
            <a:solidFill>
              <a:srgbClr val="44536A"/>
            </a:solidFill>
          </a:ln>
        </p:spPr>
        <p:style>
          <a:lnRef idx="1">
            <a:schemeClr val="accent1"/>
          </a:lnRef>
          <a:fillRef idx="0">
            <a:schemeClr val="accent1"/>
          </a:fillRef>
          <a:effectRef idx="0">
            <a:schemeClr val="accent1"/>
          </a:effectRef>
          <a:fontRef idx="minor">
            <a:schemeClr val="tx1"/>
          </a:fontRef>
        </p:style>
      </p:cxnSp>
      <p:sp>
        <p:nvSpPr>
          <p:cNvPr id="10" name="Google Shape;335;p57">
            <a:extLst>
              <a:ext uri="{FF2B5EF4-FFF2-40B4-BE49-F238E27FC236}">
                <a16:creationId xmlns:a16="http://schemas.microsoft.com/office/drawing/2014/main" id="{531BD509-5662-E044-5ACC-72264EA21EC5}"/>
              </a:ext>
            </a:extLst>
          </p:cNvPr>
          <p:cNvSpPr txBox="1">
            <a:spLocks/>
          </p:cNvSpPr>
          <p:nvPr/>
        </p:nvSpPr>
        <p:spPr>
          <a:xfrm>
            <a:off x="2124092" y="675619"/>
            <a:ext cx="8064975" cy="4024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5600"/>
              <a:buFont typeface="Barlow Semi Condensed SemiBold"/>
              <a:buNone/>
              <a:defRPr sz="2400" b="0" i="0" u="none" strike="noStrike" cap="none">
                <a:solidFill>
                  <a:schemeClr val="dk2"/>
                </a:solidFill>
                <a:latin typeface="Barlow Semi Condensed SemiBold"/>
                <a:ea typeface="Barlow Semi Condensed SemiBold"/>
                <a:cs typeface="Barlow Semi Condensed SemiBold"/>
                <a:sym typeface="Barlow Semi Condensed SemiBold"/>
              </a:defRPr>
            </a:lvl1pPr>
            <a:lvl2pPr marR="0" lvl="1"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2pPr>
            <a:lvl3pPr marR="0" lvl="2"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3pPr>
            <a:lvl4pPr marR="0" lvl="3"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4pPr>
            <a:lvl5pPr marR="0" lvl="4"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5pPr>
            <a:lvl6pPr marR="0" lvl="5"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6pPr>
            <a:lvl7pPr marR="0" lvl="6"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7pPr>
            <a:lvl8pPr marR="0" lvl="7"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8pPr>
            <a:lvl9pPr marR="0" lvl="8"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9pPr>
          </a:lstStyle>
          <a:p>
            <a:r>
              <a:rPr lang="en-GB" sz="3900" dirty="0"/>
              <a:t>Recent  Maser + Molecular Observations</a:t>
            </a:r>
          </a:p>
        </p:txBody>
      </p:sp>
      <p:sp>
        <p:nvSpPr>
          <p:cNvPr id="11" name="TextBox 10">
            <a:extLst>
              <a:ext uri="{FF2B5EF4-FFF2-40B4-BE49-F238E27FC236}">
                <a16:creationId xmlns:a16="http://schemas.microsoft.com/office/drawing/2014/main" id="{A80D601F-5FC5-4414-7ECD-ACFFBC6CFED9}"/>
              </a:ext>
            </a:extLst>
          </p:cNvPr>
          <p:cNvSpPr txBox="1"/>
          <p:nvPr/>
        </p:nvSpPr>
        <p:spPr>
          <a:xfrm>
            <a:off x="4101699" y="6371573"/>
            <a:ext cx="3983335" cy="323165"/>
          </a:xfrm>
          <a:prstGeom prst="rect">
            <a:avLst/>
          </a:prstGeom>
          <a:noFill/>
        </p:spPr>
        <p:txBody>
          <a:bodyPr wrap="none" rtlCol="0">
            <a:spAutoFit/>
          </a:bodyPr>
          <a:lstStyle/>
          <a:p>
            <a:r>
              <a:rPr lang="en-NL" sz="1500" dirty="0">
                <a:solidFill>
                  <a:srgbClr val="44536A"/>
                </a:solidFill>
              </a:rPr>
              <a:t>Yuze Zhang - </a:t>
            </a:r>
            <a:r>
              <a:rPr lang="en-GB" sz="1500" dirty="0" err="1">
                <a:solidFill>
                  <a:srgbClr val="44536A"/>
                </a:solidFill>
              </a:rPr>
              <a:t>yuzezhang@mail.strw.leidenuniv.nl</a:t>
            </a:r>
            <a:r>
              <a:rPr lang="en-NL" sz="1500" dirty="0">
                <a:solidFill>
                  <a:srgbClr val="44536A"/>
                </a:solidFill>
              </a:rPr>
              <a:t> </a:t>
            </a:r>
          </a:p>
        </p:txBody>
      </p:sp>
      <p:pic>
        <p:nvPicPr>
          <p:cNvPr id="2" name="Picture 1" descr="A screenshot of a computer generated image&#10;&#10;Description automatically generated">
            <a:extLst>
              <a:ext uri="{FF2B5EF4-FFF2-40B4-BE49-F238E27FC236}">
                <a16:creationId xmlns:a16="http://schemas.microsoft.com/office/drawing/2014/main" id="{EF82F5A9-CE7B-B2C8-FC91-BB721AC6C8F3}"/>
              </a:ext>
            </a:extLst>
          </p:cNvPr>
          <p:cNvPicPr>
            <a:picLocks noChangeAspect="1"/>
          </p:cNvPicPr>
          <p:nvPr/>
        </p:nvPicPr>
        <p:blipFill>
          <a:blip r:embed="rId4"/>
          <a:stretch>
            <a:fillRect/>
          </a:stretch>
        </p:blipFill>
        <p:spPr>
          <a:xfrm>
            <a:off x="6156580" y="1335110"/>
            <a:ext cx="5118910" cy="5015094"/>
          </a:xfrm>
          <a:prstGeom prst="rect">
            <a:avLst/>
          </a:prstGeom>
        </p:spPr>
      </p:pic>
      <p:cxnSp>
        <p:nvCxnSpPr>
          <p:cNvPr id="5" name="Straight Arrow Connector 4">
            <a:extLst>
              <a:ext uri="{FF2B5EF4-FFF2-40B4-BE49-F238E27FC236}">
                <a16:creationId xmlns:a16="http://schemas.microsoft.com/office/drawing/2014/main" id="{941C332C-246E-50E2-79A3-78C2751D973F}"/>
              </a:ext>
            </a:extLst>
          </p:cNvPr>
          <p:cNvCxnSpPr>
            <a:cxnSpLocks/>
            <a:endCxn id="2" idx="1"/>
          </p:cNvCxnSpPr>
          <p:nvPr/>
        </p:nvCxnSpPr>
        <p:spPr>
          <a:xfrm flipV="1">
            <a:off x="4241132" y="3842657"/>
            <a:ext cx="1915448" cy="85654"/>
          </a:xfrm>
          <a:prstGeom prst="straightConnector1">
            <a:avLst/>
          </a:prstGeom>
          <a:ln w="635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512C569F-FFAF-9F83-7BE1-FA2B14F186FE}"/>
              </a:ext>
            </a:extLst>
          </p:cNvPr>
          <p:cNvSpPr txBox="1"/>
          <p:nvPr/>
        </p:nvSpPr>
        <p:spPr>
          <a:xfrm>
            <a:off x="251975" y="1199034"/>
            <a:ext cx="2099742" cy="369332"/>
          </a:xfrm>
          <a:prstGeom prst="rect">
            <a:avLst/>
          </a:prstGeom>
          <a:noFill/>
        </p:spPr>
        <p:txBody>
          <a:bodyPr wrap="none" rtlCol="0">
            <a:spAutoFit/>
          </a:bodyPr>
          <a:lstStyle/>
          <a:p>
            <a:r>
              <a:rPr lang="en-GB" sz="1800" dirty="0">
                <a:solidFill>
                  <a:schemeClr val="accent5"/>
                </a:solidFill>
                <a:effectLst/>
                <a:latin typeface="SFRM1200"/>
              </a:rPr>
              <a:t>Hagiwara </a:t>
            </a:r>
            <a:r>
              <a:rPr lang="en-NL" dirty="0">
                <a:solidFill>
                  <a:schemeClr val="accent5"/>
                </a:solidFill>
                <a:latin typeface="SFRM1200"/>
              </a:rPr>
              <a:t>et al. 2024</a:t>
            </a:r>
            <a:endParaRPr lang="en-GB" dirty="0">
              <a:solidFill>
                <a:schemeClr val="accent5"/>
              </a:solidFill>
            </a:endParaRPr>
          </a:p>
        </p:txBody>
      </p:sp>
    </p:spTree>
    <p:extLst>
      <p:ext uri="{BB962C8B-B14F-4D97-AF65-F5344CB8AC3E}">
        <p14:creationId xmlns:p14="http://schemas.microsoft.com/office/powerpoint/2010/main" val="20293810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map of a mass of light&#10;&#10;Description automatically generated with medium confidence">
            <a:extLst>
              <a:ext uri="{FF2B5EF4-FFF2-40B4-BE49-F238E27FC236}">
                <a16:creationId xmlns:a16="http://schemas.microsoft.com/office/drawing/2014/main" id="{A9C35AAD-058C-E3F8-B7E4-8F5037CB7916}"/>
              </a:ext>
            </a:extLst>
          </p:cNvPr>
          <p:cNvPicPr>
            <a:picLocks noChangeAspect="1"/>
          </p:cNvPicPr>
          <p:nvPr/>
        </p:nvPicPr>
        <p:blipFill>
          <a:blip r:embed="rId3"/>
          <a:stretch>
            <a:fillRect/>
          </a:stretch>
        </p:blipFill>
        <p:spPr>
          <a:xfrm>
            <a:off x="372875" y="1380551"/>
            <a:ext cx="6392464" cy="4991022"/>
          </a:xfrm>
          <a:prstGeom prst="rect">
            <a:avLst/>
          </a:prstGeom>
        </p:spPr>
      </p:pic>
      <p:sp>
        <p:nvSpPr>
          <p:cNvPr id="4" name="Google Shape;335;p57">
            <a:extLst>
              <a:ext uri="{FF2B5EF4-FFF2-40B4-BE49-F238E27FC236}">
                <a16:creationId xmlns:a16="http://schemas.microsoft.com/office/drawing/2014/main" id="{4807017D-DD15-0B42-B040-35443E1A5485}"/>
              </a:ext>
            </a:extLst>
          </p:cNvPr>
          <p:cNvSpPr txBox="1">
            <a:spLocks/>
          </p:cNvSpPr>
          <p:nvPr/>
        </p:nvSpPr>
        <p:spPr>
          <a:xfrm>
            <a:off x="1695524" y="666500"/>
            <a:ext cx="8795683" cy="4024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5600"/>
              <a:buFont typeface="Barlow Semi Condensed SemiBold"/>
              <a:buNone/>
              <a:defRPr sz="2400" b="0" i="0" u="none" strike="noStrike" cap="none">
                <a:solidFill>
                  <a:schemeClr val="dk2"/>
                </a:solidFill>
                <a:latin typeface="Barlow Semi Condensed SemiBold"/>
                <a:ea typeface="Barlow Semi Condensed SemiBold"/>
                <a:cs typeface="Barlow Semi Condensed SemiBold"/>
                <a:sym typeface="Barlow Semi Condensed SemiBold"/>
              </a:defRPr>
            </a:lvl1pPr>
            <a:lvl2pPr marR="0" lvl="1"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2pPr>
            <a:lvl3pPr marR="0" lvl="2"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3pPr>
            <a:lvl4pPr marR="0" lvl="3"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4pPr>
            <a:lvl5pPr marR="0" lvl="4"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5pPr>
            <a:lvl6pPr marR="0" lvl="5"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6pPr>
            <a:lvl7pPr marR="0" lvl="6"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7pPr>
            <a:lvl8pPr marR="0" lvl="7"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8pPr>
            <a:lvl9pPr marR="0" lvl="8"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9pPr>
          </a:lstStyle>
          <a:p>
            <a:r>
              <a:rPr lang="en-GB" sz="3900" dirty="0"/>
              <a:t>Moment 1 Map</a:t>
            </a:r>
          </a:p>
        </p:txBody>
      </p:sp>
      <p:sp>
        <p:nvSpPr>
          <p:cNvPr id="5" name="Slide Number Placeholder 4">
            <a:extLst>
              <a:ext uri="{FF2B5EF4-FFF2-40B4-BE49-F238E27FC236}">
                <a16:creationId xmlns:a16="http://schemas.microsoft.com/office/drawing/2014/main" id="{A82EBDFC-E3DF-61E6-AA52-4310A751C983}"/>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en-NL"/>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NL" sz="2000" dirty="0">
                <a:solidFill>
                  <a:srgbClr val="44536A"/>
                </a:solidFill>
              </a:rPr>
              <a:t>14</a:t>
            </a:r>
            <a:endParaRPr lang="en-LU" sz="2000" dirty="0">
              <a:solidFill>
                <a:srgbClr val="44536A"/>
              </a:solidFill>
            </a:endParaRPr>
          </a:p>
        </p:txBody>
      </p:sp>
      <p:cxnSp>
        <p:nvCxnSpPr>
          <p:cNvPr id="6" name="Straight Connector 5">
            <a:extLst>
              <a:ext uri="{FF2B5EF4-FFF2-40B4-BE49-F238E27FC236}">
                <a16:creationId xmlns:a16="http://schemas.microsoft.com/office/drawing/2014/main" id="{F132D4B5-AFA2-843D-7863-2421116F3F32}"/>
              </a:ext>
            </a:extLst>
          </p:cNvPr>
          <p:cNvCxnSpPr>
            <a:cxnSpLocks/>
          </p:cNvCxnSpPr>
          <p:nvPr/>
        </p:nvCxnSpPr>
        <p:spPr>
          <a:xfrm>
            <a:off x="4309070" y="1230691"/>
            <a:ext cx="3524092" cy="0"/>
          </a:xfrm>
          <a:prstGeom prst="line">
            <a:avLst/>
          </a:prstGeom>
          <a:ln w="25400">
            <a:solidFill>
              <a:srgbClr val="44536A"/>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B54562FB-0911-52EF-D75B-281AC9DC5CDA}"/>
              </a:ext>
            </a:extLst>
          </p:cNvPr>
          <p:cNvSpPr txBox="1"/>
          <p:nvPr/>
        </p:nvSpPr>
        <p:spPr>
          <a:xfrm>
            <a:off x="4101699" y="6371573"/>
            <a:ext cx="3983335" cy="323165"/>
          </a:xfrm>
          <a:prstGeom prst="rect">
            <a:avLst/>
          </a:prstGeom>
          <a:noFill/>
        </p:spPr>
        <p:txBody>
          <a:bodyPr wrap="none" rtlCol="0">
            <a:spAutoFit/>
          </a:bodyPr>
          <a:lstStyle/>
          <a:p>
            <a:r>
              <a:rPr lang="en-NL" sz="1500" dirty="0">
                <a:solidFill>
                  <a:srgbClr val="44536A"/>
                </a:solidFill>
              </a:rPr>
              <a:t>Yuze Zhang - </a:t>
            </a:r>
            <a:r>
              <a:rPr lang="en-GB" sz="1500" dirty="0" err="1">
                <a:solidFill>
                  <a:srgbClr val="44536A"/>
                </a:solidFill>
              </a:rPr>
              <a:t>yuzezhang@mail.strw.leidenuniv.nl</a:t>
            </a:r>
            <a:r>
              <a:rPr lang="en-NL" sz="1500" dirty="0">
                <a:solidFill>
                  <a:srgbClr val="44536A"/>
                </a:solidFill>
              </a:rPr>
              <a:t> </a:t>
            </a:r>
          </a:p>
        </p:txBody>
      </p:sp>
      <p:sp>
        <p:nvSpPr>
          <p:cNvPr id="11" name="TextBox 10">
            <a:extLst>
              <a:ext uri="{FF2B5EF4-FFF2-40B4-BE49-F238E27FC236}">
                <a16:creationId xmlns:a16="http://schemas.microsoft.com/office/drawing/2014/main" id="{2D5FDAD5-935B-A9DD-B0F5-40005040178A}"/>
              </a:ext>
            </a:extLst>
          </p:cNvPr>
          <p:cNvSpPr txBox="1"/>
          <p:nvPr/>
        </p:nvSpPr>
        <p:spPr>
          <a:xfrm>
            <a:off x="7495195" y="2060180"/>
            <a:ext cx="3165261" cy="1815882"/>
          </a:xfrm>
          <a:prstGeom prst="rect">
            <a:avLst/>
          </a:prstGeom>
          <a:noFill/>
        </p:spPr>
        <p:txBody>
          <a:bodyPr wrap="square" rtlCol="0">
            <a:spAutoFit/>
          </a:bodyPr>
          <a:lstStyle/>
          <a:p>
            <a:r>
              <a:rPr lang="en-NL" sz="2800" b="1" dirty="0">
                <a:solidFill>
                  <a:srgbClr val="FF0000"/>
                </a:solidFill>
              </a:rPr>
              <a:t>Northeast:</a:t>
            </a:r>
          </a:p>
          <a:p>
            <a:r>
              <a:rPr lang="en-NL" sz="2800" dirty="0">
                <a:solidFill>
                  <a:srgbClr val="44536A"/>
                </a:solidFill>
              </a:rPr>
              <a:t>Redshifted Outflow</a:t>
            </a:r>
          </a:p>
          <a:p>
            <a:r>
              <a:rPr lang="en-NL" sz="2800" b="1" dirty="0">
                <a:solidFill>
                  <a:schemeClr val="accent1"/>
                </a:solidFill>
              </a:rPr>
              <a:t>Southwest:</a:t>
            </a:r>
          </a:p>
          <a:p>
            <a:r>
              <a:rPr lang="en-NL" sz="2800" dirty="0">
                <a:solidFill>
                  <a:srgbClr val="44536A"/>
                </a:solidFill>
              </a:rPr>
              <a:t>Blueshifted Outflow</a:t>
            </a:r>
          </a:p>
        </p:txBody>
      </p:sp>
      <p:sp>
        <p:nvSpPr>
          <p:cNvPr id="12" name="Oval 11">
            <a:extLst>
              <a:ext uri="{FF2B5EF4-FFF2-40B4-BE49-F238E27FC236}">
                <a16:creationId xmlns:a16="http://schemas.microsoft.com/office/drawing/2014/main" id="{4A759C4D-A15B-CAD4-D7FB-7D7C0B8DEBC3}"/>
              </a:ext>
            </a:extLst>
          </p:cNvPr>
          <p:cNvSpPr/>
          <p:nvPr/>
        </p:nvSpPr>
        <p:spPr>
          <a:xfrm rot="20134672">
            <a:off x="2243257" y="3224783"/>
            <a:ext cx="1269630" cy="1775514"/>
          </a:xfrm>
          <a:prstGeom prst="ellipse">
            <a:avLst/>
          </a:prstGeom>
          <a:noFill/>
          <a:ln w="635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dirty="0"/>
          </a:p>
        </p:txBody>
      </p:sp>
      <p:sp>
        <p:nvSpPr>
          <p:cNvPr id="13" name="TextBox 12">
            <a:extLst>
              <a:ext uri="{FF2B5EF4-FFF2-40B4-BE49-F238E27FC236}">
                <a16:creationId xmlns:a16="http://schemas.microsoft.com/office/drawing/2014/main" id="{6498B693-D852-D325-C2E3-FC264E32286E}"/>
              </a:ext>
            </a:extLst>
          </p:cNvPr>
          <p:cNvSpPr txBox="1"/>
          <p:nvPr/>
        </p:nvSpPr>
        <p:spPr>
          <a:xfrm>
            <a:off x="8081547" y="4565077"/>
            <a:ext cx="1992559" cy="523220"/>
          </a:xfrm>
          <a:prstGeom prst="rect">
            <a:avLst/>
          </a:prstGeom>
          <a:noFill/>
        </p:spPr>
        <p:txBody>
          <a:bodyPr wrap="square" rtlCol="0">
            <a:spAutoFit/>
          </a:bodyPr>
          <a:lstStyle/>
          <a:p>
            <a:r>
              <a:rPr lang="en-NL" sz="2800" b="1" dirty="0">
                <a:solidFill>
                  <a:schemeClr val="accent2"/>
                </a:solidFill>
              </a:rPr>
              <a:t>Mismatch</a:t>
            </a:r>
          </a:p>
        </p:txBody>
      </p:sp>
      <p:cxnSp>
        <p:nvCxnSpPr>
          <p:cNvPr id="14" name="Straight Arrow Connector 13">
            <a:extLst>
              <a:ext uri="{FF2B5EF4-FFF2-40B4-BE49-F238E27FC236}">
                <a16:creationId xmlns:a16="http://schemas.microsoft.com/office/drawing/2014/main" id="{0711A305-5F20-A3D5-2CF8-0D1EE35752B3}"/>
              </a:ext>
            </a:extLst>
          </p:cNvPr>
          <p:cNvCxnSpPr>
            <a:cxnSpLocks/>
          </p:cNvCxnSpPr>
          <p:nvPr/>
        </p:nvCxnSpPr>
        <p:spPr>
          <a:xfrm>
            <a:off x="3681663" y="4342286"/>
            <a:ext cx="4328862" cy="484401"/>
          </a:xfrm>
          <a:prstGeom prst="straightConnector1">
            <a:avLst/>
          </a:prstGeom>
          <a:ln w="635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6E8098FD-DB72-6AFC-8F97-A0A39244988D}"/>
              </a:ext>
            </a:extLst>
          </p:cNvPr>
          <p:cNvSpPr txBox="1"/>
          <p:nvPr/>
        </p:nvSpPr>
        <p:spPr>
          <a:xfrm>
            <a:off x="240195" y="530709"/>
            <a:ext cx="3593228" cy="861774"/>
          </a:xfrm>
          <a:prstGeom prst="rect">
            <a:avLst/>
          </a:prstGeom>
          <a:noFill/>
        </p:spPr>
        <p:txBody>
          <a:bodyPr wrap="none" rtlCol="0">
            <a:spAutoFit/>
          </a:bodyPr>
          <a:lstStyle/>
          <a:p>
            <a:pPr algn="ctr"/>
            <a:r>
              <a:rPr lang="en-NL" sz="2500" b="1" dirty="0">
                <a:solidFill>
                  <a:srgbClr val="44536A"/>
                </a:solidFill>
              </a:rPr>
              <a:t>CO(2-1) Residual Velocity </a:t>
            </a:r>
          </a:p>
          <a:p>
            <a:pPr algn="ctr"/>
            <a:r>
              <a:rPr lang="en-NL" sz="2500" b="1" dirty="0">
                <a:solidFill>
                  <a:srgbClr val="44536A"/>
                </a:solidFill>
              </a:rPr>
              <a:t>(Moment 1) Map</a:t>
            </a:r>
          </a:p>
        </p:txBody>
      </p:sp>
    </p:spTree>
    <p:extLst>
      <p:ext uri="{BB962C8B-B14F-4D97-AF65-F5344CB8AC3E}">
        <p14:creationId xmlns:p14="http://schemas.microsoft.com/office/powerpoint/2010/main" val="36296406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709B94A-73CF-6086-3B1C-0BD8D66D8805}"/>
              </a:ext>
            </a:extLst>
          </p:cNvPr>
          <p:cNvSpPr txBox="1"/>
          <p:nvPr/>
        </p:nvSpPr>
        <p:spPr>
          <a:xfrm>
            <a:off x="10046940" y="2732505"/>
            <a:ext cx="1874680" cy="2246769"/>
          </a:xfrm>
          <a:prstGeom prst="rect">
            <a:avLst/>
          </a:prstGeom>
          <a:noFill/>
        </p:spPr>
        <p:txBody>
          <a:bodyPr wrap="none" rtlCol="0">
            <a:spAutoFit/>
          </a:bodyPr>
          <a:lstStyle/>
          <a:p>
            <a:r>
              <a:rPr lang="en-NL" sz="2800" dirty="0">
                <a:solidFill>
                  <a:srgbClr val="44536A"/>
                </a:solidFill>
              </a:rPr>
              <a:t>NorthEast:</a:t>
            </a:r>
          </a:p>
          <a:p>
            <a:r>
              <a:rPr lang="en-NL" sz="2800" dirty="0">
                <a:solidFill>
                  <a:srgbClr val="44536A"/>
                </a:solidFill>
              </a:rPr>
              <a:t>Compact</a:t>
            </a:r>
          </a:p>
          <a:p>
            <a:endParaRPr lang="en-NL" sz="2800" dirty="0">
              <a:solidFill>
                <a:srgbClr val="44536A"/>
              </a:solidFill>
            </a:endParaRPr>
          </a:p>
          <a:p>
            <a:r>
              <a:rPr lang="en-NL" sz="2800" dirty="0">
                <a:solidFill>
                  <a:srgbClr val="44536A"/>
                </a:solidFill>
              </a:rPr>
              <a:t>SouthWest:</a:t>
            </a:r>
          </a:p>
          <a:p>
            <a:r>
              <a:rPr lang="en-NL" sz="2800" dirty="0">
                <a:solidFill>
                  <a:srgbClr val="44536A"/>
                </a:solidFill>
              </a:rPr>
              <a:t>Extended</a:t>
            </a:r>
          </a:p>
        </p:txBody>
      </p:sp>
      <p:sp>
        <p:nvSpPr>
          <p:cNvPr id="6" name="Down Arrow 5">
            <a:extLst>
              <a:ext uri="{FF2B5EF4-FFF2-40B4-BE49-F238E27FC236}">
                <a16:creationId xmlns:a16="http://schemas.microsoft.com/office/drawing/2014/main" id="{E5D3C3A6-11D0-E829-2309-C7DAFAFA0EF9}"/>
              </a:ext>
            </a:extLst>
          </p:cNvPr>
          <p:cNvSpPr/>
          <p:nvPr/>
        </p:nvSpPr>
        <p:spPr>
          <a:xfrm rot="16200000">
            <a:off x="9274864" y="2970991"/>
            <a:ext cx="478972" cy="522514"/>
          </a:xfrm>
          <a:prstGeom prst="downArrow">
            <a:avLst/>
          </a:prstGeom>
          <a:solidFill>
            <a:srgbClr val="44536A"/>
          </a:solidFill>
          <a:ln>
            <a:solidFill>
              <a:srgbClr val="44536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7" name="TextBox 6">
            <a:extLst>
              <a:ext uri="{FF2B5EF4-FFF2-40B4-BE49-F238E27FC236}">
                <a16:creationId xmlns:a16="http://schemas.microsoft.com/office/drawing/2014/main" id="{6462B92D-E09E-261B-2675-4F3C03A24479}"/>
              </a:ext>
            </a:extLst>
          </p:cNvPr>
          <p:cNvSpPr txBox="1"/>
          <p:nvPr/>
        </p:nvSpPr>
        <p:spPr>
          <a:xfrm>
            <a:off x="6963908" y="2755194"/>
            <a:ext cx="2081083" cy="954107"/>
          </a:xfrm>
          <a:prstGeom prst="rect">
            <a:avLst/>
          </a:prstGeom>
          <a:noFill/>
        </p:spPr>
        <p:txBody>
          <a:bodyPr wrap="none" rtlCol="0">
            <a:spAutoFit/>
          </a:bodyPr>
          <a:lstStyle/>
          <a:p>
            <a:pPr algn="ctr"/>
            <a:r>
              <a:rPr lang="en-NL" sz="2800" dirty="0">
                <a:solidFill>
                  <a:srgbClr val="44536A"/>
                </a:solidFill>
              </a:rPr>
              <a:t>Outflow</a:t>
            </a:r>
          </a:p>
          <a:p>
            <a:pPr algn="ctr"/>
            <a:r>
              <a:rPr lang="en-NL" sz="2800" dirty="0">
                <a:solidFill>
                  <a:srgbClr val="44536A"/>
                </a:solidFill>
              </a:rPr>
              <a:t>Compression</a:t>
            </a:r>
          </a:p>
        </p:txBody>
      </p:sp>
      <p:sp>
        <p:nvSpPr>
          <p:cNvPr id="9" name="TextBox 8">
            <a:extLst>
              <a:ext uri="{FF2B5EF4-FFF2-40B4-BE49-F238E27FC236}">
                <a16:creationId xmlns:a16="http://schemas.microsoft.com/office/drawing/2014/main" id="{2672DC49-0B88-90CD-77DD-1706D71B9FC1}"/>
              </a:ext>
            </a:extLst>
          </p:cNvPr>
          <p:cNvSpPr txBox="1"/>
          <p:nvPr/>
        </p:nvSpPr>
        <p:spPr>
          <a:xfrm>
            <a:off x="7700153" y="4060425"/>
            <a:ext cx="1210268" cy="954107"/>
          </a:xfrm>
          <a:prstGeom prst="rect">
            <a:avLst/>
          </a:prstGeom>
          <a:noFill/>
        </p:spPr>
        <p:txBody>
          <a:bodyPr wrap="none" rtlCol="0">
            <a:spAutoFit/>
          </a:bodyPr>
          <a:lstStyle/>
          <a:p>
            <a:pPr algn="ctr"/>
            <a:r>
              <a:rPr lang="en-NL" sz="2800" dirty="0">
                <a:solidFill>
                  <a:srgbClr val="44536A"/>
                </a:solidFill>
              </a:rPr>
              <a:t>Diffuse</a:t>
            </a:r>
          </a:p>
          <a:p>
            <a:pPr algn="ctr"/>
            <a:r>
              <a:rPr lang="en-NL" sz="2800" dirty="0">
                <a:solidFill>
                  <a:srgbClr val="44536A"/>
                </a:solidFill>
              </a:rPr>
              <a:t>Gas</a:t>
            </a:r>
          </a:p>
        </p:txBody>
      </p:sp>
      <p:sp>
        <p:nvSpPr>
          <p:cNvPr id="10" name="Down Arrow 9">
            <a:extLst>
              <a:ext uri="{FF2B5EF4-FFF2-40B4-BE49-F238E27FC236}">
                <a16:creationId xmlns:a16="http://schemas.microsoft.com/office/drawing/2014/main" id="{A5F9D43B-64BE-B2F4-4A7D-1464B16CD262}"/>
              </a:ext>
            </a:extLst>
          </p:cNvPr>
          <p:cNvSpPr/>
          <p:nvPr/>
        </p:nvSpPr>
        <p:spPr>
          <a:xfrm rot="16200000">
            <a:off x="9274864" y="4276222"/>
            <a:ext cx="478972" cy="522514"/>
          </a:xfrm>
          <a:prstGeom prst="downArrow">
            <a:avLst/>
          </a:prstGeom>
          <a:solidFill>
            <a:srgbClr val="44536A"/>
          </a:solidFill>
          <a:ln>
            <a:solidFill>
              <a:srgbClr val="44536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5" name="Slide Number Placeholder 4">
            <a:extLst>
              <a:ext uri="{FF2B5EF4-FFF2-40B4-BE49-F238E27FC236}">
                <a16:creationId xmlns:a16="http://schemas.microsoft.com/office/drawing/2014/main" id="{0F38930F-6CE1-F56D-5C58-D9F008DED718}"/>
              </a:ext>
            </a:extLst>
          </p:cNvPr>
          <p:cNvSpPr>
            <a:spLocks noGrp="1"/>
          </p:cNvSpPr>
          <p:nvPr>
            <p:ph type="sldNum" sz="quarter" idx="12"/>
          </p:nvPr>
        </p:nvSpPr>
        <p:spPr/>
        <p:txBody>
          <a:bodyPr/>
          <a:lstStyle/>
          <a:p>
            <a:r>
              <a:rPr lang="en-NL" sz="2000" dirty="0">
                <a:solidFill>
                  <a:srgbClr val="44536A"/>
                </a:solidFill>
              </a:rPr>
              <a:t>15</a:t>
            </a:r>
          </a:p>
        </p:txBody>
      </p:sp>
      <p:cxnSp>
        <p:nvCxnSpPr>
          <p:cNvPr id="12" name="Straight Connector 11">
            <a:extLst>
              <a:ext uri="{FF2B5EF4-FFF2-40B4-BE49-F238E27FC236}">
                <a16:creationId xmlns:a16="http://schemas.microsoft.com/office/drawing/2014/main" id="{911D11F2-3AF9-7574-8854-DB444D67D699}"/>
              </a:ext>
            </a:extLst>
          </p:cNvPr>
          <p:cNvCxnSpPr>
            <a:cxnSpLocks/>
          </p:cNvCxnSpPr>
          <p:nvPr/>
        </p:nvCxnSpPr>
        <p:spPr>
          <a:xfrm>
            <a:off x="4309070" y="1230691"/>
            <a:ext cx="3524092" cy="0"/>
          </a:xfrm>
          <a:prstGeom prst="line">
            <a:avLst/>
          </a:prstGeom>
          <a:ln w="25400">
            <a:solidFill>
              <a:srgbClr val="44536A"/>
            </a:solidFill>
          </a:ln>
        </p:spPr>
        <p:style>
          <a:lnRef idx="1">
            <a:schemeClr val="accent1"/>
          </a:lnRef>
          <a:fillRef idx="0">
            <a:schemeClr val="accent1"/>
          </a:fillRef>
          <a:effectRef idx="0">
            <a:schemeClr val="accent1"/>
          </a:effectRef>
          <a:fontRef idx="minor">
            <a:schemeClr val="tx1"/>
          </a:fontRef>
        </p:style>
      </p:cxnSp>
      <p:sp>
        <p:nvSpPr>
          <p:cNvPr id="13" name="Google Shape;335;p57">
            <a:extLst>
              <a:ext uri="{FF2B5EF4-FFF2-40B4-BE49-F238E27FC236}">
                <a16:creationId xmlns:a16="http://schemas.microsoft.com/office/drawing/2014/main" id="{7BED0DF0-6043-7C59-0DF7-1B3F6037A8C7}"/>
              </a:ext>
            </a:extLst>
          </p:cNvPr>
          <p:cNvSpPr txBox="1">
            <a:spLocks/>
          </p:cNvSpPr>
          <p:nvPr/>
        </p:nvSpPr>
        <p:spPr>
          <a:xfrm>
            <a:off x="4138705" y="666500"/>
            <a:ext cx="3914590" cy="4024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5600"/>
              <a:buFont typeface="Barlow Semi Condensed SemiBold"/>
              <a:buNone/>
              <a:defRPr sz="2400" b="0" i="0" u="none" strike="noStrike" cap="none">
                <a:solidFill>
                  <a:schemeClr val="dk2"/>
                </a:solidFill>
                <a:latin typeface="Barlow Semi Condensed SemiBold"/>
                <a:ea typeface="Barlow Semi Condensed SemiBold"/>
                <a:cs typeface="Barlow Semi Condensed SemiBold"/>
                <a:sym typeface="Barlow Semi Condensed SemiBold"/>
              </a:defRPr>
            </a:lvl1pPr>
            <a:lvl2pPr marR="0" lvl="1"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2pPr>
            <a:lvl3pPr marR="0" lvl="2"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3pPr>
            <a:lvl4pPr marR="0" lvl="3"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4pPr>
            <a:lvl5pPr marR="0" lvl="4"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5pPr>
            <a:lvl6pPr marR="0" lvl="5"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6pPr>
            <a:lvl7pPr marR="0" lvl="6"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7pPr>
            <a:lvl8pPr marR="0" lvl="7"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8pPr>
            <a:lvl9pPr marR="0" lvl="8"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9pPr>
          </a:lstStyle>
          <a:p>
            <a:r>
              <a:rPr lang="en-GB" sz="3900" dirty="0"/>
              <a:t>Ratio Maps</a:t>
            </a:r>
          </a:p>
        </p:txBody>
      </p:sp>
      <p:sp>
        <p:nvSpPr>
          <p:cNvPr id="16" name="TextBox 15">
            <a:extLst>
              <a:ext uri="{FF2B5EF4-FFF2-40B4-BE49-F238E27FC236}">
                <a16:creationId xmlns:a16="http://schemas.microsoft.com/office/drawing/2014/main" id="{D4865597-09D2-C054-0FD1-1C756D4AB96F}"/>
              </a:ext>
            </a:extLst>
          </p:cNvPr>
          <p:cNvSpPr txBox="1"/>
          <p:nvPr/>
        </p:nvSpPr>
        <p:spPr>
          <a:xfrm>
            <a:off x="665209" y="530709"/>
            <a:ext cx="2743200" cy="861774"/>
          </a:xfrm>
          <a:prstGeom prst="rect">
            <a:avLst/>
          </a:prstGeom>
          <a:noFill/>
        </p:spPr>
        <p:txBody>
          <a:bodyPr wrap="square">
            <a:spAutoFit/>
          </a:bodyPr>
          <a:lstStyle/>
          <a:p>
            <a:pPr algn="ctr"/>
            <a:r>
              <a:rPr lang="en-NL" sz="2500" b="1" dirty="0">
                <a:solidFill>
                  <a:srgbClr val="44536A"/>
                </a:solidFill>
              </a:rPr>
              <a:t>CO(3-2)/CO(2-1) Ratio Map</a:t>
            </a:r>
          </a:p>
        </p:txBody>
      </p:sp>
      <p:sp>
        <p:nvSpPr>
          <p:cNvPr id="18" name="TextBox 17">
            <a:extLst>
              <a:ext uri="{FF2B5EF4-FFF2-40B4-BE49-F238E27FC236}">
                <a16:creationId xmlns:a16="http://schemas.microsoft.com/office/drawing/2014/main" id="{A2589C4F-49D8-F3F2-C80C-84AFF805B3B9}"/>
              </a:ext>
            </a:extLst>
          </p:cNvPr>
          <p:cNvSpPr txBox="1"/>
          <p:nvPr/>
        </p:nvSpPr>
        <p:spPr>
          <a:xfrm>
            <a:off x="4101699" y="6371573"/>
            <a:ext cx="3983335" cy="323165"/>
          </a:xfrm>
          <a:prstGeom prst="rect">
            <a:avLst/>
          </a:prstGeom>
          <a:noFill/>
        </p:spPr>
        <p:txBody>
          <a:bodyPr wrap="none" rtlCol="0">
            <a:spAutoFit/>
          </a:bodyPr>
          <a:lstStyle/>
          <a:p>
            <a:r>
              <a:rPr lang="en-NL" sz="1500" dirty="0">
                <a:solidFill>
                  <a:srgbClr val="44536A"/>
                </a:solidFill>
              </a:rPr>
              <a:t>Yuze Zhang - </a:t>
            </a:r>
            <a:r>
              <a:rPr lang="en-GB" sz="1500" dirty="0" err="1">
                <a:solidFill>
                  <a:srgbClr val="44536A"/>
                </a:solidFill>
              </a:rPr>
              <a:t>yuzezhang@mail.strw.leidenuniv.nl</a:t>
            </a:r>
            <a:r>
              <a:rPr lang="en-NL" sz="1500" dirty="0">
                <a:solidFill>
                  <a:srgbClr val="44536A"/>
                </a:solidFill>
              </a:rPr>
              <a:t> </a:t>
            </a:r>
          </a:p>
        </p:txBody>
      </p:sp>
      <p:pic>
        <p:nvPicPr>
          <p:cNvPr id="19" name="Picture 18" descr="A map of a line&#10;&#10;Description automatically generated with medium confidence">
            <a:extLst>
              <a:ext uri="{FF2B5EF4-FFF2-40B4-BE49-F238E27FC236}">
                <a16:creationId xmlns:a16="http://schemas.microsoft.com/office/drawing/2014/main" id="{6727DE89-B77A-1BC0-06BB-91A00FDA9B39}"/>
              </a:ext>
            </a:extLst>
          </p:cNvPr>
          <p:cNvPicPr>
            <a:picLocks noChangeAspect="1"/>
          </p:cNvPicPr>
          <p:nvPr/>
        </p:nvPicPr>
        <p:blipFill>
          <a:blip r:embed="rId3"/>
          <a:stretch>
            <a:fillRect/>
          </a:stretch>
        </p:blipFill>
        <p:spPr>
          <a:xfrm>
            <a:off x="372876" y="1380551"/>
            <a:ext cx="6392463" cy="4991022"/>
          </a:xfrm>
          <a:prstGeom prst="rect">
            <a:avLst/>
          </a:prstGeom>
        </p:spPr>
      </p:pic>
    </p:spTree>
    <p:extLst>
      <p:ext uri="{BB962C8B-B14F-4D97-AF65-F5344CB8AC3E}">
        <p14:creationId xmlns:p14="http://schemas.microsoft.com/office/powerpoint/2010/main" val="38441398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3C097668-861D-12DB-0E47-B79D1C6B10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44005" y="1804737"/>
            <a:ext cx="5322476" cy="429326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30A2235D-028C-D6A0-83C2-E660F423292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5519" y="1804737"/>
            <a:ext cx="5671477" cy="4293268"/>
          </a:xfrm>
          <a:prstGeom prst="rect">
            <a:avLst/>
          </a:prstGeom>
          <a:noFill/>
          <a:extLst>
            <a:ext uri="{909E8E84-426E-40DD-AFC4-6F175D3DCCD1}">
              <a14:hiddenFill xmlns:a14="http://schemas.microsoft.com/office/drawing/2010/main">
                <a:solidFill>
                  <a:srgbClr val="FFFFFF"/>
                </a:solidFill>
              </a14:hiddenFill>
            </a:ext>
          </a:extLst>
        </p:spPr>
      </p:pic>
      <p:sp>
        <p:nvSpPr>
          <p:cNvPr id="7" name="Right Arrow 6">
            <a:extLst>
              <a:ext uri="{FF2B5EF4-FFF2-40B4-BE49-F238E27FC236}">
                <a16:creationId xmlns:a16="http://schemas.microsoft.com/office/drawing/2014/main" id="{AD9B5496-EEB5-A615-EAE7-460226855D0E}"/>
              </a:ext>
            </a:extLst>
          </p:cNvPr>
          <p:cNvSpPr/>
          <p:nvPr/>
        </p:nvSpPr>
        <p:spPr>
          <a:xfrm>
            <a:off x="5967467" y="3778785"/>
            <a:ext cx="606066" cy="345171"/>
          </a:xfrm>
          <a:prstGeom prst="rightArrow">
            <a:avLst/>
          </a:prstGeom>
          <a:solidFill>
            <a:srgbClr val="44536A"/>
          </a:solidFill>
          <a:ln>
            <a:solidFill>
              <a:srgbClr val="44536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3" name="Slide Number Placeholder 2">
            <a:extLst>
              <a:ext uri="{FF2B5EF4-FFF2-40B4-BE49-F238E27FC236}">
                <a16:creationId xmlns:a16="http://schemas.microsoft.com/office/drawing/2014/main" id="{13D94870-D2FD-BB73-4E14-354985134349}"/>
              </a:ext>
            </a:extLst>
          </p:cNvPr>
          <p:cNvSpPr>
            <a:spLocks noGrp="1"/>
          </p:cNvSpPr>
          <p:nvPr>
            <p:ph type="sldNum" sz="quarter" idx="12"/>
          </p:nvPr>
        </p:nvSpPr>
        <p:spPr/>
        <p:txBody>
          <a:bodyPr/>
          <a:lstStyle/>
          <a:p>
            <a:r>
              <a:rPr lang="en-NL" sz="2000" dirty="0">
                <a:solidFill>
                  <a:srgbClr val="44536A"/>
                </a:solidFill>
              </a:rPr>
              <a:t>16</a:t>
            </a:r>
          </a:p>
        </p:txBody>
      </p:sp>
      <p:cxnSp>
        <p:nvCxnSpPr>
          <p:cNvPr id="8" name="Straight Connector 7">
            <a:extLst>
              <a:ext uri="{FF2B5EF4-FFF2-40B4-BE49-F238E27FC236}">
                <a16:creationId xmlns:a16="http://schemas.microsoft.com/office/drawing/2014/main" id="{3868A1D8-E209-53C9-7CC0-5B2F2307D3F6}"/>
              </a:ext>
            </a:extLst>
          </p:cNvPr>
          <p:cNvCxnSpPr>
            <a:cxnSpLocks/>
          </p:cNvCxnSpPr>
          <p:nvPr/>
        </p:nvCxnSpPr>
        <p:spPr>
          <a:xfrm>
            <a:off x="4309070" y="1230691"/>
            <a:ext cx="3524092" cy="0"/>
          </a:xfrm>
          <a:prstGeom prst="line">
            <a:avLst/>
          </a:prstGeom>
          <a:ln w="25400">
            <a:solidFill>
              <a:srgbClr val="44536A"/>
            </a:solidFill>
          </a:ln>
        </p:spPr>
        <p:style>
          <a:lnRef idx="1">
            <a:schemeClr val="accent1"/>
          </a:lnRef>
          <a:fillRef idx="0">
            <a:schemeClr val="accent1"/>
          </a:fillRef>
          <a:effectRef idx="0">
            <a:schemeClr val="accent1"/>
          </a:effectRef>
          <a:fontRef idx="minor">
            <a:schemeClr val="tx1"/>
          </a:fontRef>
        </p:style>
      </p:cxnSp>
      <p:sp>
        <p:nvSpPr>
          <p:cNvPr id="10" name="Google Shape;335;p57">
            <a:extLst>
              <a:ext uri="{FF2B5EF4-FFF2-40B4-BE49-F238E27FC236}">
                <a16:creationId xmlns:a16="http://schemas.microsoft.com/office/drawing/2014/main" id="{531BD509-5662-E044-5ACC-72264EA21EC5}"/>
              </a:ext>
            </a:extLst>
          </p:cNvPr>
          <p:cNvSpPr txBox="1">
            <a:spLocks/>
          </p:cNvSpPr>
          <p:nvPr/>
        </p:nvSpPr>
        <p:spPr>
          <a:xfrm>
            <a:off x="2351717" y="666500"/>
            <a:ext cx="7488566" cy="4024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5600"/>
              <a:buFont typeface="Barlow Semi Condensed SemiBold"/>
              <a:buNone/>
              <a:defRPr sz="2400" b="0" i="0" u="none" strike="noStrike" cap="none">
                <a:solidFill>
                  <a:schemeClr val="dk2"/>
                </a:solidFill>
                <a:latin typeface="Barlow Semi Condensed SemiBold"/>
                <a:ea typeface="Barlow Semi Condensed SemiBold"/>
                <a:cs typeface="Barlow Semi Condensed SemiBold"/>
                <a:sym typeface="Barlow Semi Condensed SemiBold"/>
              </a:defRPr>
            </a:lvl1pPr>
            <a:lvl2pPr marR="0" lvl="1"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2pPr>
            <a:lvl3pPr marR="0" lvl="2"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3pPr>
            <a:lvl4pPr marR="0" lvl="3"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4pPr>
            <a:lvl5pPr marR="0" lvl="4"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5pPr>
            <a:lvl6pPr marR="0" lvl="5"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6pPr>
            <a:lvl7pPr marR="0" lvl="6"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7pPr>
            <a:lvl8pPr marR="0" lvl="7"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8pPr>
            <a:lvl9pPr marR="0" lvl="8"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9pPr>
          </a:lstStyle>
          <a:p>
            <a:r>
              <a:rPr lang="en-GB" sz="3900" dirty="0"/>
              <a:t>Rotation Curve Subtraction</a:t>
            </a:r>
          </a:p>
        </p:txBody>
      </p:sp>
      <p:sp>
        <p:nvSpPr>
          <p:cNvPr id="11" name="TextBox 10">
            <a:extLst>
              <a:ext uri="{FF2B5EF4-FFF2-40B4-BE49-F238E27FC236}">
                <a16:creationId xmlns:a16="http://schemas.microsoft.com/office/drawing/2014/main" id="{A80D601F-5FC5-4414-7ECD-ACFFBC6CFED9}"/>
              </a:ext>
            </a:extLst>
          </p:cNvPr>
          <p:cNvSpPr txBox="1"/>
          <p:nvPr/>
        </p:nvSpPr>
        <p:spPr>
          <a:xfrm>
            <a:off x="4101699" y="6371573"/>
            <a:ext cx="3983335" cy="323165"/>
          </a:xfrm>
          <a:prstGeom prst="rect">
            <a:avLst/>
          </a:prstGeom>
          <a:noFill/>
        </p:spPr>
        <p:txBody>
          <a:bodyPr wrap="none" rtlCol="0">
            <a:spAutoFit/>
          </a:bodyPr>
          <a:lstStyle/>
          <a:p>
            <a:r>
              <a:rPr lang="en-NL" sz="1500" dirty="0">
                <a:solidFill>
                  <a:srgbClr val="44536A"/>
                </a:solidFill>
              </a:rPr>
              <a:t>Yuze Zhang - </a:t>
            </a:r>
            <a:r>
              <a:rPr lang="en-GB" sz="1500" dirty="0" err="1">
                <a:solidFill>
                  <a:srgbClr val="44536A"/>
                </a:solidFill>
              </a:rPr>
              <a:t>yuzezhang@mail.strw.leidenuniv.nl</a:t>
            </a:r>
            <a:r>
              <a:rPr lang="en-NL" sz="1500" dirty="0">
                <a:solidFill>
                  <a:srgbClr val="44536A"/>
                </a:solidFill>
              </a:rPr>
              <a:t> </a:t>
            </a:r>
          </a:p>
        </p:txBody>
      </p:sp>
    </p:spTree>
    <p:extLst>
      <p:ext uri="{BB962C8B-B14F-4D97-AF65-F5344CB8AC3E}">
        <p14:creationId xmlns:p14="http://schemas.microsoft.com/office/powerpoint/2010/main" val="21900348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4">
            <a:extLst>
              <a:ext uri="{FF2B5EF4-FFF2-40B4-BE49-F238E27FC236}">
                <a16:creationId xmlns:a16="http://schemas.microsoft.com/office/drawing/2014/main" id="{CF46864C-8A94-1F28-222C-B7B8EB4586C8}"/>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en-NL"/>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NL" sz="2000" dirty="0">
                <a:solidFill>
                  <a:srgbClr val="44536A"/>
                </a:solidFill>
              </a:rPr>
              <a:t>2</a:t>
            </a:r>
            <a:endParaRPr lang="en-LU" sz="2000" dirty="0">
              <a:solidFill>
                <a:srgbClr val="44536A"/>
              </a:solidFill>
            </a:endParaRPr>
          </a:p>
        </p:txBody>
      </p:sp>
      <p:cxnSp>
        <p:nvCxnSpPr>
          <p:cNvPr id="5" name="Straight Connector 4">
            <a:extLst>
              <a:ext uri="{FF2B5EF4-FFF2-40B4-BE49-F238E27FC236}">
                <a16:creationId xmlns:a16="http://schemas.microsoft.com/office/drawing/2014/main" id="{F345B9B2-A694-9B1E-87B9-145673D6477F}"/>
              </a:ext>
            </a:extLst>
          </p:cNvPr>
          <p:cNvCxnSpPr>
            <a:cxnSpLocks/>
          </p:cNvCxnSpPr>
          <p:nvPr/>
        </p:nvCxnSpPr>
        <p:spPr>
          <a:xfrm>
            <a:off x="4309070" y="1230691"/>
            <a:ext cx="3524092" cy="0"/>
          </a:xfrm>
          <a:prstGeom prst="line">
            <a:avLst/>
          </a:prstGeom>
          <a:ln w="25400">
            <a:solidFill>
              <a:srgbClr val="44536A"/>
            </a:solidFill>
          </a:ln>
        </p:spPr>
        <p:style>
          <a:lnRef idx="1">
            <a:schemeClr val="accent1"/>
          </a:lnRef>
          <a:fillRef idx="0">
            <a:schemeClr val="accent1"/>
          </a:fillRef>
          <a:effectRef idx="0">
            <a:schemeClr val="accent1"/>
          </a:effectRef>
          <a:fontRef idx="minor">
            <a:schemeClr val="tx1"/>
          </a:fontRef>
        </p:style>
      </p:cxnSp>
      <p:sp>
        <p:nvSpPr>
          <p:cNvPr id="7" name="Google Shape;335;p57">
            <a:extLst>
              <a:ext uri="{FF2B5EF4-FFF2-40B4-BE49-F238E27FC236}">
                <a16:creationId xmlns:a16="http://schemas.microsoft.com/office/drawing/2014/main" id="{9BC5CEAB-C98D-2F6A-A403-FDE2017D1943}"/>
              </a:ext>
            </a:extLst>
          </p:cNvPr>
          <p:cNvSpPr txBox="1">
            <a:spLocks/>
          </p:cNvSpPr>
          <p:nvPr/>
        </p:nvSpPr>
        <p:spPr>
          <a:xfrm>
            <a:off x="2525283" y="666786"/>
            <a:ext cx="7136165" cy="4024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5600"/>
              <a:buFont typeface="Barlow Semi Condensed SemiBold"/>
              <a:buNone/>
              <a:defRPr sz="2400" b="0" i="0" u="none" strike="noStrike" cap="none">
                <a:solidFill>
                  <a:schemeClr val="dk2"/>
                </a:solidFill>
                <a:latin typeface="Barlow Semi Condensed SemiBold"/>
                <a:ea typeface="Barlow Semi Condensed SemiBold"/>
                <a:cs typeface="Barlow Semi Condensed SemiBold"/>
                <a:sym typeface="Barlow Semi Condensed SemiBold"/>
              </a:defRPr>
            </a:lvl1pPr>
            <a:lvl2pPr marR="0" lvl="1"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2pPr>
            <a:lvl3pPr marR="0" lvl="2"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3pPr>
            <a:lvl4pPr marR="0" lvl="3"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4pPr>
            <a:lvl5pPr marR="0" lvl="4"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5pPr>
            <a:lvl6pPr marR="0" lvl="5"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6pPr>
            <a:lvl7pPr marR="0" lvl="6"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7pPr>
            <a:lvl8pPr marR="0" lvl="7"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8pPr>
            <a:lvl9pPr marR="0" lvl="8"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9pPr>
          </a:lstStyle>
          <a:p>
            <a:r>
              <a:rPr lang="en-GB" sz="3900" dirty="0"/>
              <a:t>Why AGN Outflow? Why Molecules?</a:t>
            </a:r>
          </a:p>
        </p:txBody>
      </p:sp>
      <p:sp>
        <p:nvSpPr>
          <p:cNvPr id="10" name="Content Placeholder 2">
            <a:extLst>
              <a:ext uri="{FF2B5EF4-FFF2-40B4-BE49-F238E27FC236}">
                <a16:creationId xmlns:a16="http://schemas.microsoft.com/office/drawing/2014/main" id="{250D3206-49E0-7C08-9A22-B82745FC97FF}"/>
              </a:ext>
            </a:extLst>
          </p:cNvPr>
          <p:cNvSpPr>
            <a:spLocks noGrp="1"/>
          </p:cNvSpPr>
          <p:nvPr>
            <p:ph idx="1"/>
          </p:nvPr>
        </p:nvSpPr>
        <p:spPr>
          <a:xfrm>
            <a:off x="835566" y="1580580"/>
            <a:ext cx="10515600" cy="4351338"/>
          </a:xfrm>
        </p:spPr>
        <p:txBody>
          <a:bodyPr/>
          <a:lstStyle/>
          <a:p>
            <a:r>
              <a:rPr lang="en-NL" sz="2800" dirty="0">
                <a:solidFill>
                  <a:schemeClr val="tx2"/>
                </a:solidFill>
              </a:rPr>
              <a:t>Prevents cooling + Expelling gas from galaxies</a:t>
            </a:r>
          </a:p>
          <a:p>
            <a:r>
              <a:rPr lang="en-NL" sz="2800" dirty="0">
                <a:solidFill>
                  <a:schemeClr val="tx2"/>
                </a:solidFill>
              </a:rPr>
              <a:t>Trigger star formation by compressing gas</a:t>
            </a:r>
          </a:p>
          <a:p>
            <a:pPr marL="0" indent="0">
              <a:buNone/>
            </a:pPr>
            <a:endParaRPr lang="en-NL" dirty="0">
              <a:solidFill>
                <a:schemeClr val="tx2"/>
              </a:solidFill>
            </a:endParaRPr>
          </a:p>
        </p:txBody>
      </p:sp>
      <p:sp>
        <p:nvSpPr>
          <p:cNvPr id="2" name="TextBox 1">
            <a:extLst>
              <a:ext uri="{FF2B5EF4-FFF2-40B4-BE49-F238E27FC236}">
                <a16:creationId xmlns:a16="http://schemas.microsoft.com/office/drawing/2014/main" id="{7B867B7E-E006-7B23-4435-698291C7A8C6}"/>
              </a:ext>
            </a:extLst>
          </p:cNvPr>
          <p:cNvSpPr txBox="1"/>
          <p:nvPr/>
        </p:nvSpPr>
        <p:spPr>
          <a:xfrm>
            <a:off x="1883481" y="2564370"/>
            <a:ext cx="4442163" cy="369332"/>
          </a:xfrm>
          <a:prstGeom prst="rect">
            <a:avLst/>
          </a:prstGeom>
          <a:noFill/>
        </p:spPr>
        <p:txBody>
          <a:bodyPr wrap="square">
            <a:spAutoFit/>
          </a:bodyPr>
          <a:lstStyle/>
          <a:p>
            <a:pPr algn="ctr"/>
            <a:r>
              <a:rPr lang="en-GB" dirty="0" err="1">
                <a:solidFill>
                  <a:schemeClr val="accent5"/>
                </a:solidFill>
                <a:effectLst/>
                <a:latin typeface="Helvetica" pitchFamily="2" charset="0"/>
              </a:rPr>
              <a:t>Maiolino</a:t>
            </a:r>
            <a:r>
              <a:rPr lang="en-GB" dirty="0">
                <a:solidFill>
                  <a:schemeClr val="accent5"/>
                </a:solidFill>
                <a:effectLst/>
                <a:latin typeface="Helvetica" pitchFamily="2" charset="0"/>
              </a:rPr>
              <a:t> et al. 2017; Gallagher et al. 2019</a:t>
            </a:r>
          </a:p>
        </p:txBody>
      </p:sp>
      <p:sp>
        <p:nvSpPr>
          <p:cNvPr id="3" name="TextBox 2">
            <a:extLst>
              <a:ext uri="{FF2B5EF4-FFF2-40B4-BE49-F238E27FC236}">
                <a16:creationId xmlns:a16="http://schemas.microsoft.com/office/drawing/2014/main" id="{0F72965F-6F24-5380-E2B8-A799F7A23EA7}"/>
              </a:ext>
            </a:extLst>
          </p:cNvPr>
          <p:cNvSpPr txBox="1"/>
          <p:nvPr/>
        </p:nvSpPr>
        <p:spPr>
          <a:xfrm>
            <a:off x="7793709" y="1637584"/>
            <a:ext cx="1633781" cy="369332"/>
          </a:xfrm>
          <a:prstGeom prst="rect">
            <a:avLst/>
          </a:prstGeom>
          <a:noFill/>
        </p:spPr>
        <p:txBody>
          <a:bodyPr wrap="none" rtlCol="0">
            <a:spAutoFit/>
          </a:bodyPr>
          <a:lstStyle/>
          <a:p>
            <a:r>
              <a:rPr lang="en-GB" dirty="0">
                <a:solidFill>
                  <a:schemeClr val="accent5"/>
                </a:solidFill>
                <a:effectLst/>
                <a:latin typeface="Helvetica" pitchFamily="2" charset="0"/>
              </a:rPr>
              <a:t>Harrison 2017</a:t>
            </a:r>
          </a:p>
        </p:txBody>
      </p:sp>
      <p:sp>
        <p:nvSpPr>
          <p:cNvPr id="9" name="Down Arrow 8">
            <a:extLst>
              <a:ext uri="{FF2B5EF4-FFF2-40B4-BE49-F238E27FC236}">
                <a16:creationId xmlns:a16="http://schemas.microsoft.com/office/drawing/2014/main" id="{91C59E83-D093-B085-EE0B-A49F4FF504A8}"/>
              </a:ext>
            </a:extLst>
          </p:cNvPr>
          <p:cNvSpPr/>
          <p:nvPr/>
        </p:nvSpPr>
        <p:spPr>
          <a:xfrm>
            <a:off x="3974204" y="3112105"/>
            <a:ext cx="478972" cy="522514"/>
          </a:xfrm>
          <a:prstGeom prst="downArrow">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1" name="TextBox 10">
            <a:extLst>
              <a:ext uri="{FF2B5EF4-FFF2-40B4-BE49-F238E27FC236}">
                <a16:creationId xmlns:a16="http://schemas.microsoft.com/office/drawing/2014/main" id="{1E1FDB30-73E1-3653-BD8C-554EE731413D}"/>
              </a:ext>
            </a:extLst>
          </p:cNvPr>
          <p:cNvSpPr txBox="1"/>
          <p:nvPr/>
        </p:nvSpPr>
        <p:spPr>
          <a:xfrm>
            <a:off x="633671" y="3700363"/>
            <a:ext cx="7160038" cy="523220"/>
          </a:xfrm>
          <a:prstGeom prst="rect">
            <a:avLst/>
          </a:prstGeom>
          <a:noFill/>
        </p:spPr>
        <p:txBody>
          <a:bodyPr wrap="none" rtlCol="0">
            <a:spAutoFit/>
          </a:bodyPr>
          <a:lstStyle/>
          <a:p>
            <a:pPr algn="ctr"/>
            <a:r>
              <a:rPr lang="en-NL" sz="2800" dirty="0">
                <a:solidFill>
                  <a:schemeClr val="tx2"/>
                </a:solidFill>
              </a:rPr>
              <a:t>Co-evolution between galaxies and their SMBHs</a:t>
            </a:r>
          </a:p>
        </p:txBody>
      </p:sp>
      <p:sp>
        <p:nvSpPr>
          <p:cNvPr id="12" name="Down Arrow 11">
            <a:extLst>
              <a:ext uri="{FF2B5EF4-FFF2-40B4-BE49-F238E27FC236}">
                <a16:creationId xmlns:a16="http://schemas.microsoft.com/office/drawing/2014/main" id="{C4914AB3-E7AF-D454-0755-745885A56596}"/>
              </a:ext>
            </a:extLst>
          </p:cNvPr>
          <p:cNvSpPr/>
          <p:nvPr/>
        </p:nvSpPr>
        <p:spPr>
          <a:xfrm rot="5400000">
            <a:off x="7815480" y="3700716"/>
            <a:ext cx="478972" cy="522514"/>
          </a:xfrm>
          <a:prstGeom prst="downArrow">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cxnSp>
        <p:nvCxnSpPr>
          <p:cNvPr id="13" name="Straight Arrow Connector 12">
            <a:extLst>
              <a:ext uri="{FF2B5EF4-FFF2-40B4-BE49-F238E27FC236}">
                <a16:creationId xmlns:a16="http://schemas.microsoft.com/office/drawing/2014/main" id="{36782B15-1F19-26CD-CA88-1D9CE38696F7}"/>
              </a:ext>
            </a:extLst>
          </p:cNvPr>
          <p:cNvCxnSpPr>
            <a:cxnSpLocks/>
          </p:cNvCxnSpPr>
          <p:nvPr/>
        </p:nvCxnSpPr>
        <p:spPr>
          <a:xfrm>
            <a:off x="8962917" y="3535253"/>
            <a:ext cx="0" cy="853440"/>
          </a:xfrm>
          <a:prstGeom prst="straightConnector1">
            <a:avLst/>
          </a:prstGeom>
          <a:ln w="63500">
            <a:solidFill>
              <a:schemeClr val="accent2"/>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3BD7971E-CD46-5820-1FD6-C2795BF9695A}"/>
              </a:ext>
            </a:extLst>
          </p:cNvPr>
          <p:cNvSpPr txBox="1"/>
          <p:nvPr/>
        </p:nvSpPr>
        <p:spPr>
          <a:xfrm>
            <a:off x="8577233" y="2958538"/>
            <a:ext cx="771365" cy="523220"/>
          </a:xfrm>
          <a:prstGeom prst="rect">
            <a:avLst/>
          </a:prstGeom>
          <a:noFill/>
        </p:spPr>
        <p:txBody>
          <a:bodyPr wrap="none" rtlCol="0">
            <a:spAutoFit/>
          </a:bodyPr>
          <a:lstStyle/>
          <a:p>
            <a:r>
              <a:rPr lang="en-NL" sz="2800" dirty="0">
                <a:solidFill>
                  <a:schemeClr val="tx2"/>
                </a:solidFill>
              </a:rPr>
              <a:t>M</a:t>
            </a:r>
            <a:r>
              <a:rPr lang="en-NL" sz="2800" baseline="-25000" dirty="0">
                <a:solidFill>
                  <a:schemeClr val="tx2"/>
                </a:solidFill>
              </a:rPr>
              <a:t>BH</a:t>
            </a:r>
            <a:endParaRPr lang="en-NL" sz="2800" dirty="0">
              <a:solidFill>
                <a:schemeClr val="tx2"/>
              </a:solidFill>
            </a:endParaRPr>
          </a:p>
        </p:txBody>
      </p:sp>
      <p:sp>
        <p:nvSpPr>
          <p:cNvPr id="15" name="TextBox 14">
            <a:extLst>
              <a:ext uri="{FF2B5EF4-FFF2-40B4-BE49-F238E27FC236}">
                <a16:creationId xmlns:a16="http://schemas.microsoft.com/office/drawing/2014/main" id="{E317FBF0-6D49-3DB1-0534-E5F9E2B40C89}"/>
              </a:ext>
            </a:extLst>
          </p:cNvPr>
          <p:cNvSpPr txBox="1"/>
          <p:nvPr/>
        </p:nvSpPr>
        <p:spPr>
          <a:xfrm>
            <a:off x="8265640" y="4442188"/>
            <a:ext cx="1394549" cy="523220"/>
          </a:xfrm>
          <a:prstGeom prst="rect">
            <a:avLst/>
          </a:prstGeom>
          <a:noFill/>
        </p:spPr>
        <p:txBody>
          <a:bodyPr wrap="none" rtlCol="0">
            <a:spAutoFit/>
          </a:bodyPr>
          <a:lstStyle/>
          <a:p>
            <a:r>
              <a:rPr lang="en-NL" sz="2800" dirty="0">
                <a:solidFill>
                  <a:schemeClr val="tx2"/>
                </a:solidFill>
              </a:rPr>
              <a:t>M</a:t>
            </a:r>
            <a:r>
              <a:rPr lang="en-NL" sz="2800" baseline="-25000" dirty="0">
                <a:solidFill>
                  <a:schemeClr val="tx2"/>
                </a:solidFill>
              </a:rPr>
              <a:t>bulge</a:t>
            </a:r>
            <a:r>
              <a:rPr lang="en-NL" sz="2800" dirty="0">
                <a:solidFill>
                  <a:schemeClr val="tx2"/>
                </a:solidFill>
              </a:rPr>
              <a:t>; σ</a:t>
            </a:r>
          </a:p>
        </p:txBody>
      </p:sp>
      <p:sp>
        <p:nvSpPr>
          <p:cNvPr id="16" name="TextBox 15">
            <a:extLst>
              <a:ext uri="{FF2B5EF4-FFF2-40B4-BE49-F238E27FC236}">
                <a16:creationId xmlns:a16="http://schemas.microsoft.com/office/drawing/2014/main" id="{4F0B04EB-2900-5F0C-A318-FC7D26AA9B46}"/>
              </a:ext>
            </a:extLst>
          </p:cNvPr>
          <p:cNvSpPr txBox="1"/>
          <p:nvPr/>
        </p:nvSpPr>
        <p:spPr>
          <a:xfrm>
            <a:off x="9775846" y="3702822"/>
            <a:ext cx="1963872" cy="646331"/>
          </a:xfrm>
          <a:prstGeom prst="rect">
            <a:avLst/>
          </a:prstGeom>
          <a:noFill/>
        </p:spPr>
        <p:txBody>
          <a:bodyPr wrap="none" rtlCol="0">
            <a:spAutoFit/>
          </a:bodyPr>
          <a:lstStyle/>
          <a:p>
            <a:pPr algn="ctr"/>
            <a:r>
              <a:rPr lang="en-GB" b="1" dirty="0">
                <a:solidFill>
                  <a:schemeClr val="accent6"/>
                </a:solidFill>
              </a:rPr>
              <a:t>Bulge </a:t>
            </a:r>
          </a:p>
          <a:p>
            <a:pPr algn="ctr"/>
            <a:r>
              <a:rPr lang="en-GB" b="1" dirty="0">
                <a:solidFill>
                  <a:schemeClr val="accent6"/>
                </a:solidFill>
              </a:rPr>
              <a:t>v</a:t>
            </a:r>
            <a:r>
              <a:rPr lang="en-NL" b="1" dirty="0">
                <a:solidFill>
                  <a:schemeClr val="accent6"/>
                </a:solidFill>
              </a:rPr>
              <a:t>elocity dispersion</a:t>
            </a:r>
          </a:p>
        </p:txBody>
      </p:sp>
      <p:sp>
        <p:nvSpPr>
          <p:cNvPr id="17" name="Rectangle 16">
            <a:extLst>
              <a:ext uri="{FF2B5EF4-FFF2-40B4-BE49-F238E27FC236}">
                <a16:creationId xmlns:a16="http://schemas.microsoft.com/office/drawing/2014/main" id="{1B001AB1-BAB3-C817-72F5-0C06CA44976C}"/>
              </a:ext>
            </a:extLst>
          </p:cNvPr>
          <p:cNvSpPr/>
          <p:nvPr/>
        </p:nvSpPr>
        <p:spPr>
          <a:xfrm>
            <a:off x="8142058" y="2918080"/>
            <a:ext cx="1633781" cy="2160060"/>
          </a:xfrm>
          <a:prstGeom prst="rect">
            <a:avLst/>
          </a:prstGeom>
          <a:noFill/>
          <a:ln w="63500">
            <a:solidFill>
              <a:schemeClr val="accent2"/>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cxnSp>
        <p:nvCxnSpPr>
          <p:cNvPr id="18" name="Straight Arrow Connector 17">
            <a:extLst>
              <a:ext uri="{FF2B5EF4-FFF2-40B4-BE49-F238E27FC236}">
                <a16:creationId xmlns:a16="http://schemas.microsoft.com/office/drawing/2014/main" id="{4B39AAC7-93C0-649C-20BF-8FF8A9880826}"/>
              </a:ext>
            </a:extLst>
          </p:cNvPr>
          <p:cNvCxnSpPr>
            <a:cxnSpLocks/>
          </p:cNvCxnSpPr>
          <p:nvPr/>
        </p:nvCxnSpPr>
        <p:spPr>
          <a:xfrm flipH="1">
            <a:off x="9609611" y="4388693"/>
            <a:ext cx="312545" cy="214010"/>
          </a:xfrm>
          <a:prstGeom prst="straightConnector1">
            <a:avLst/>
          </a:prstGeom>
          <a:ln w="635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147A3C8C-F533-1ABC-F996-30E832E17876}"/>
              </a:ext>
            </a:extLst>
          </p:cNvPr>
          <p:cNvSpPr txBox="1"/>
          <p:nvPr/>
        </p:nvSpPr>
        <p:spPr>
          <a:xfrm>
            <a:off x="8054966" y="2535711"/>
            <a:ext cx="2800767" cy="369332"/>
          </a:xfrm>
          <a:prstGeom prst="rect">
            <a:avLst/>
          </a:prstGeom>
          <a:noFill/>
        </p:spPr>
        <p:txBody>
          <a:bodyPr wrap="none" rtlCol="0">
            <a:spAutoFit/>
          </a:bodyPr>
          <a:lstStyle/>
          <a:p>
            <a:r>
              <a:rPr lang="en-GB" dirty="0">
                <a:solidFill>
                  <a:schemeClr val="accent5"/>
                </a:solidFill>
                <a:effectLst/>
                <a:latin typeface="Helvetica" pitchFamily="2" charset="0"/>
              </a:rPr>
              <a:t>e.g. Marconi &amp; Hunt 2003</a:t>
            </a:r>
          </a:p>
        </p:txBody>
      </p:sp>
      <p:sp>
        <p:nvSpPr>
          <p:cNvPr id="21" name="TextBox 20">
            <a:extLst>
              <a:ext uri="{FF2B5EF4-FFF2-40B4-BE49-F238E27FC236}">
                <a16:creationId xmlns:a16="http://schemas.microsoft.com/office/drawing/2014/main" id="{AB84771F-A416-23F5-0AC1-CF5F0210EB57}"/>
              </a:ext>
            </a:extLst>
          </p:cNvPr>
          <p:cNvSpPr txBox="1"/>
          <p:nvPr/>
        </p:nvSpPr>
        <p:spPr>
          <a:xfrm>
            <a:off x="633671" y="5247465"/>
            <a:ext cx="5978560" cy="523220"/>
          </a:xfrm>
          <a:prstGeom prst="rect">
            <a:avLst/>
          </a:prstGeom>
          <a:noFill/>
        </p:spPr>
        <p:txBody>
          <a:bodyPr wrap="none" rtlCol="0">
            <a:spAutoFit/>
          </a:bodyPr>
          <a:lstStyle/>
          <a:p>
            <a:r>
              <a:rPr lang="en-NL" sz="2800" dirty="0">
                <a:solidFill>
                  <a:schemeClr val="tx2"/>
                </a:solidFill>
              </a:rPr>
              <a:t>Molecular outflow: most massive phase</a:t>
            </a:r>
          </a:p>
        </p:txBody>
      </p:sp>
      <p:sp>
        <p:nvSpPr>
          <p:cNvPr id="23" name="Down Arrow 22">
            <a:extLst>
              <a:ext uri="{FF2B5EF4-FFF2-40B4-BE49-F238E27FC236}">
                <a16:creationId xmlns:a16="http://schemas.microsoft.com/office/drawing/2014/main" id="{D694C401-4F9E-F108-85FF-CF5027B50E7B}"/>
              </a:ext>
            </a:extLst>
          </p:cNvPr>
          <p:cNvSpPr/>
          <p:nvPr/>
        </p:nvSpPr>
        <p:spPr>
          <a:xfrm rot="10800000">
            <a:off x="3255122" y="4499435"/>
            <a:ext cx="478972" cy="522514"/>
          </a:xfrm>
          <a:prstGeom prst="downArrow">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24" name="TextBox 23">
            <a:extLst>
              <a:ext uri="{FF2B5EF4-FFF2-40B4-BE49-F238E27FC236}">
                <a16:creationId xmlns:a16="http://schemas.microsoft.com/office/drawing/2014/main" id="{0C9AD244-D69F-EF82-A98C-5E902E019EF5}"/>
              </a:ext>
            </a:extLst>
          </p:cNvPr>
          <p:cNvSpPr txBox="1"/>
          <p:nvPr/>
        </p:nvSpPr>
        <p:spPr>
          <a:xfrm>
            <a:off x="3857676" y="4495698"/>
            <a:ext cx="2022477" cy="523220"/>
          </a:xfrm>
          <a:prstGeom prst="rect">
            <a:avLst/>
          </a:prstGeom>
          <a:noFill/>
        </p:spPr>
        <p:txBody>
          <a:bodyPr wrap="none" rtlCol="0">
            <a:spAutoFit/>
          </a:bodyPr>
          <a:lstStyle/>
          <a:p>
            <a:r>
              <a:rPr lang="en-NL" sz="2800" dirty="0">
                <a:solidFill>
                  <a:schemeClr val="tx2"/>
                </a:solidFill>
              </a:rPr>
              <a:t>Most impact</a:t>
            </a:r>
          </a:p>
        </p:txBody>
      </p:sp>
    </p:spTree>
    <p:extLst>
      <p:ext uri="{BB962C8B-B14F-4D97-AF65-F5344CB8AC3E}">
        <p14:creationId xmlns:p14="http://schemas.microsoft.com/office/powerpoint/2010/main" val="3569569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0">
                                            <p:txEl>
                                              <p:pRg st="1" end="1"/>
                                            </p:txEl>
                                          </p:spTgt>
                                        </p:tgtEl>
                                        <p:attrNameLst>
                                          <p:attrName>style.visibility</p:attrName>
                                        </p:attrNameLst>
                                      </p:cBhvr>
                                      <p:to>
                                        <p:strVal val="visible"/>
                                      </p:to>
                                    </p:set>
                                    <p:animEffect transition="in" filter="fade">
                                      <p:cBhvr>
                                        <p:cTn id="10" dur="500"/>
                                        <p:tgtEl>
                                          <p:spTgt spid="10">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500"/>
                                        <p:tgtEl>
                                          <p:spTgt spid="12"/>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500"/>
                                        <p:tgtEl>
                                          <p:spTgt spid="19"/>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500"/>
                                        <p:tgtEl>
                                          <p:spTgt spid="14"/>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fade">
                                      <p:cBhvr>
                                        <p:cTn id="38" dur="500"/>
                                        <p:tgtEl>
                                          <p:spTgt spid="15"/>
                                        </p:tgtEl>
                                      </p:cBhvr>
                                    </p:animEffect>
                                  </p:childTnLst>
                                </p:cTn>
                              </p:par>
                              <p:par>
                                <p:cTn id="39" presetID="10" presetClass="entr" presetSubtype="0" fill="hold" nodeType="with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fade">
                                      <p:cBhvr>
                                        <p:cTn id="41" dur="500"/>
                                        <p:tgtEl>
                                          <p:spTgt spid="13"/>
                                        </p:tgtEl>
                                      </p:cBhvr>
                                    </p:animEffect>
                                  </p:childTnLst>
                                </p:cTn>
                              </p:par>
                              <p:par>
                                <p:cTn id="42" presetID="10" presetClass="entr" presetSubtype="0" fill="hold" nodeType="with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fade">
                                      <p:cBhvr>
                                        <p:cTn id="44" dur="500"/>
                                        <p:tgtEl>
                                          <p:spTgt spid="18"/>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fade">
                                      <p:cBhvr>
                                        <p:cTn id="47" dur="500"/>
                                        <p:tgtEl>
                                          <p:spTgt spid="16"/>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17"/>
                                        </p:tgtEl>
                                        <p:attrNameLst>
                                          <p:attrName>style.visibility</p:attrName>
                                        </p:attrNameLst>
                                      </p:cBhvr>
                                      <p:to>
                                        <p:strVal val="visible"/>
                                      </p:to>
                                    </p:set>
                                    <p:animEffect transition="in" filter="fade">
                                      <p:cBhvr>
                                        <p:cTn id="50" dur="500"/>
                                        <p:tgtEl>
                                          <p:spTgt spid="17"/>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21"/>
                                        </p:tgtEl>
                                        <p:attrNameLst>
                                          <p:attrName>style.visibility</p:attrName>
                                        </p:attrNameLst>
                                      </p:cBhvr>
                                      <p:to>
                                        <p:strVal val="visible"/>
                                      </p:to>
                                    </p:set>
                                    <p:animEffect transition="in" filter="fade">
                                      <p:cBhvr>
                                        <p:cTn id="55" dur="500"/>
                                        <p:tgtEl>
                                          <p:spTgt spid="21"/>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23"/>
                                        </p:tgtEl>
                                        <p:attrNameLst>
                                          <p:attrName>style.visibility</p:attrName>
                                        </p:attrNameLst>
                                      </p:cBhvr>
                                      <p:to>
                                        <p:strVal val="visible"/>
                                      </p:to>
                                    </p:set>
                                    <p:animEffect transition="in" filter="fade">
                                      <p:cBhvr>
                                        <p:cTn id="60" dur="500"/>
                                        <p:tgtEl>
                                          <p:spTgt spid="23"/>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24"/>
                                        </p:tgtEl>
                                        <p:attrNameLst>
                                          <p:attrName>style.visibility</p:attrName>
                                        </p:attrNameLst>
                                      </p:cBhvr>
                                      <p:to>
                                        <p:strVal val="visible"/>
                                      </p:to>
                                    </p:set>
                                    <p:animEffect transition="in" filter="fade">
                                      <p:cBhvr>
                                        <p:cTn id="63"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9" grpId="0" animBg="1"/>
      <p:bldP spid="11" grpId="0"/>
      <p:bldP spid="12" grpId="0" animBg="1"/>
      <p:bldP spid="14" grpId="0"/>
      <p:bldP spid="15" grpId="0"/>
      <p:bldP spid="16" grpId="0"/>
      <p:bldP spid="17" grpId="0" animBg="1"/>
      <p:bldP spid="19" grpId="0"/>
      <p:bldP spid="21" grpId="0"/>
      <p:bldP spid="23" grpId="0" animBg="1"/>
      <p:bldP spid="2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3D94870-D2FD-BB73-4E14-354985134349}"/>
              </a:ext>
            </a:extLst>
          </p:cNvPr>
          <p:cNvSpPr>
            <a:spLocks noGrp="1"/>
          </p:cNvSpPr>
          <p:nvPr>
            <p:ph type="sldNum" sz="quarter" idx="12"/>
          </p:nvPr>
        </p:nvSpPr>
        <p:spPr/>
        <p:txBody>
          <a:bodyPr/>
          <a:lstStyle/>
          <a:p>
            <a:r>
              <a:rPr lang="en-NL" sz="2000" dirty="0">
                <a:solidFill>
                  <a:srgbClr val="44536A"/>
                </a:solidFill>
              </a:rPr>
              <a:t>17</a:t>
            </a:r>
          </a:p>
        </p:txBody>
      </p:sp>
      <p:cxnSp>
        <p:nvCxnSpPr>
          <p:cNvPr id="8" name="Straight Connector 7">
            <a:extLst>
              <a:ext uri="{FF2B5EF4-FFF2-40B4-BE49-F238E27FC236}">
                <a16:creationId xmlns:a16="http://schemas.microsoft.com/office/drawing/2014/main" id="{3868A1D8-E209-53C9-7CC0-5B2F2307D3F6}"/>
              </a:ext>
            </a:extLst>
          </p:cNvPr>
          <p:cNvCxnSpPr>
            <a:cxnSpLocks/>
          </p:cNvCxnSpPr>
          <p:nvPr/>
        </p:nvCxnSpPr>
        <p:spPr>
          <a:xfrm>
            <a:off x="4309070" y="1230691"/>
            <a:ext cx="3524092" cy="0"/>
          </a:xfrm>
          <a:prstGeom prst="line">
            <a:avLst/>
          </a:prstGeom>
          <a:ln w="25400">
            <a:solidFill>
              <a:srgbClr val="44536A"/>
            </a:solidFill>
          </a:ln>
        </p:spPr>
        <p:style>
          <a:lnRef idx="1">
            <a:schemeClr val="accent1"/>
          </a:lnRef>
          <a:fillRef idx="0">
            <a:schemeClr val="accent1"/>
          </a:fillRef>
          <a:effectRef idx="0">
            <a:schemeClr val="accent1"/>
          </a:effectRef>
          <a:fontRef idx="minor">
            <a:schemeClr val="tx1"/>
          </a:fontRef>
        </p:style>
      </p:cxnSp>
      <p:sp>
        <p:nvSpPr>
          <p:cNvPr id="10" name="Google Shape;335;p57">
            <a:extLst>
              <a:ext uri="{FF2B5EF4-FFF2-40B4-BE49-F238E27FC236}">
                <a16:creationId xmlns:a16="http://schemas.microsoft.com/office/drawing/2014/main" id="{531BD509-5662-E044-5ACC-72264EA21EC5}"/>
              </a:ext>
            </a:extLst>
          </p:cNvPr>
          <p:cNvSpPr txBox="1">
            <a:spLocks/>
          </p:cNvSpPr>
          <p:nvPr/>
        </p:nvSpPr>
        <p:spPr>
          <a:xfrm>
            <a:off x="2351717" y="666500"/>
            <a:ext cx="7488566" cy="4024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5600"/>
              <a:buFont typeface="Barlow Semi Condensed SemiBold"/>
              <a:buNone/>
              <a:defRPr sz="2400" b="0" i="0" u="none" strike="noStrike" cap="none">
                <a:solidFill>
                  <a:schemeClr val="dk2"/>
                </a:solidFill>
                <a:latin typeface="Barlow Semi Condensed SemiBold"/>
                <a:ea typeface="Barlow Semi Condensed SemiBold"/>
                <a:cs typeface="Barlow Semi Condensed SemiBold"/>
                <a:sym typeface="Barlow Semi Condensed SemiBold"/>
              </a:defRPr>
            </a:lvl1pPr>
            <a:lvl2pPr marR="0" lvl="1"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2pPr>
            <a:lvl3pPr marR="0" lvl="2"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3pPr>
            <a:lvl4pPr marR="0" lvl="3"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4pPr>
            <a:lvl5pPr marR="0" lvl="4"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5pPr>
            <a:lvl6pPr marR="0" lvl="5"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6pPr>
            <a:lvl7pPr marR="0" lvl="6"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7pPr>
            <a:lvl8pPr marR="0" lvl="7"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8pPr>
            <a:lvl9pPr marR="0" lvl="8"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9pPr>
          </a:lstStyle>
          <a:p>
            <a:r>
              <a:rPr lang="en-GB" sz="3900" dirty="0"/>
              <a:t>Rotation Diagrams &amp; N</a:t>
            </a:r>
            <a:r>
              <a:rPr lang="en-GB" sz="3900" baseline="-25000" dirty="0"/>
              <a:t>CO</a:t>
            </a:r>
            <a:r>
              <a:rPr lang="en-GB" sz="3900" dirty="0"/>
              <a:t> values</a:t>
            </a:r>
          </a:p>
        </p:txBody>
      </p:sp>
      <p:sp>
        <p:nvSpPr>
          <p:cNvPr id="11" name="TextBox 10">
            <a:extLst>
              <a:ext uri="{FF2B5EF4-FFF2-40B4-BE49-F238E27FC236}">
                <a16:creationId xmlns:a16="http://schemas.microsoft.com/office/drawing/2014/main" id="{A80D601F-5FC5-4414-7ECD-ACFFBC6CFED9}"/>
              </a:ext>
            </a:extLst>
          </p:cNvPr>
          <p:cNvSpPr txBox="1"/>
          <p:nvPr/>
        </p:nvSpPr>
        <p:spPr>
          <a:xfrm>
            <a:off x="4101699" y="6371573"/>
            <a:ext cx="3983335" cy="323165"/>
          </a:xfrm>
          <a:prstGeom prst="rect">
            <a:avLst/>
          </a:prstGeom>
          <a:noFill/>
        </p:spPr>
        <p:txBody>
          <a:bodyPr wrap="none" rtlCol="0">
            <a:spAutoFit/>
          </a:bodyPr>
          <a:lstStyle/>
          <a:p>
            <a:r>
              <a:rPr lang="en-NL" sz="1500" dirty="0">
                <a:solidFill>
                  <a:srgbClr val="44536A"/>
                </a:solidFill>
              </a:rPr>
              <a:t>Yuze Zhang - </a:t>
            </a:r>
            <a:r>
              <a:rPr lang="en-GB" sz="1500" dirty="0" err="1">
                <a:solidFill>
                  <a:srgbClr val="44536A"/>
                </a:solidFill>
              </a:rPr>
              <a:t>yuzezhang@mail.strw.leidenuniv.nl</a:t>
            </a:r>
            <a:r>
              <a:rPr lang="en-NL" sz="1500" dirty="0">
                <a:solidFill>
                  <a:srgbClr val="44536A"/>
                </a:solidFill>
              </a:rPr>
              <a:t> </a:t>
            </a:r>
          </a:p>
        </p:txBody>
      </p:sp>
      <p:pic>
        <p:nvPicPr>
          <p:cNvPr id="5" name="Picture 4" descr="A screenshot of a map&#10;&#10;Description automatically generated">
            <a:extLst>
              <a:ext uri="{FF2B5EF4-FFF2-40B4-BE49-F238E27FC236}">
                <a16:creationId xmlns:a16="http://schemas.microsoft.com/office/drawing/2014/main" id="{25BC2EE0-42D6-135B-2E77-F49C2C269A8E}"/>
              </a:ext>
            </a:extLst>
          </p:cNvPr>
          <p:cNvPicPr>
            <a:picLocks noChangeAspect="1"/>
          </p:cNvPicPr>
          <p:nvPr/>
        </p:nvPicPr>
        <p:blipFill>
          <a:blip r:embed="rId3"/>
          <a:stretch>
            <a:fillRect/>
          </a:stretch>
        </p:blipFill>
        <p:spPr>
          <a:xfrm>
            <a:off x="922750" y="1316588"/>
            <a:ext cx="4453359" cy="5132755"/>
          </a:xfrm>
          <a:prstGeom prst="rect">
            <a:avLst/>
          </a:prstGeom>
        </p:spPr>
      </p:pic>
      <p:pic>
        <p:nvPicPr>
          <p:cNvPr id="6" name="Picture 5" descr="A graph of different colored lines&#10;&#10;Description automatically generated with medium confidence">
            <a:extLst>
              <a:ext uri="{FF2B5EF4-FFF2-40B4-BE49-F238E27FC236}">
                <a16:creationId xmlns:a16="http://schemas.microsoft.com/office/drawing/2014/main" id="{3226C661-6AD4-8C57-A69C-7C2A68DEFA25}"/>
              </a:ext>
            </a:extLst>
          </p:cNvPr>
          <p:cNvPicPr>
            <a:picLocks noChangeAspect="1"/>
          </p:cNvPicPr>
          <p:nvPr/>
        </p:nvPicPr>
        <p:blipFill>
          <a:blip r:embed="rId4"/>
          <a:stretch>
            <a:fillRect/>
          </a:stretch>
        </p:blipFill>
        <p:spPr>
          <a:xfrm>
            <a:off x="6813099" y="1981746"/>
            <a:ext cx="4456151" cy="3802437"/>
          </a:xfrm>
          <a:prstGeom prst="rect">
            <a:avLst/>
          </a:prstGeom>
        </p:spPr>
      </p:pic>
    </p:spTree>
    <p:extLst>
      <p:ext uri="{BB962C8B-B14F-4D97-AF65-F5344CB8AC3E}">
        <p14:creationId xmlns:p14="http://schemas.microsoft.com/office/powerpoint/2010/main" val="2860078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F25A6134-3C6F-7211-2DBA-331880E6E82E}"/>
              </a:ext>
            </a:extLst>
          </p:cNvPr>
          <p:cNvSpPr/>
          <p:nvPr/>
        </p:nvSpPr>
        <p:spPr>
          <a:xfrm>
            <a:off x="1192696" y="1828800"/>
            <a:ext cx="4154556" cy="4154556"/>
          </a:xfrm>
          <a:prstGeom prst="ellipse">
            <a:avLst/>
          </a:prstGeom>
          <a:solidFill>
            <a:schemeClr val="accent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solidFill>
                <a:schemeClr val="tx2"/>
              </a:solidFill>
            </a:endParaRPr>
          </a:p>
        </p:txBody>
      </p:sp>
      <p:sp>
        <p:nvSpPr>
          <p:cNvPr id="4" name="Oval 3">
            <a:extLst>
              <a:ext uri="{FF2B5EF4-FFF2-40B4-BE49-F238E27FC236}">
                <a16:creationId xmlns:a16="http://schemas.microsoft.com/office/drawing/2014/main" id="{A0DA41F0-99F8-D0CB-F999-CA9D04773001}"/>
              </a:ext>
            </a:extLst>
          </p:cNvPr>
          <p:cNvSpPr/>
          <p:nvPr/>
        </p:nvSpPr>
        <p:spPr>
          <a:xfrm>
            <a:off x="2329070" y="2965174"/>
            <a:ext cx="1875183" cy="1875183"/>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3" name="Slide Number Placeholder 2">
            <a:extLst>
              <a:ext uri="{FF2B5EF4-FFF2-40B4-BE49-F238E27FC236}">
                <a16:creationId xmlns:a16="http://schemas.microsoft.com/office/drawing/2014/main" id="{13D94870-D2FD-BB73-4E14-354985134349}"/>
              </a:ext>
            </a:extLst>
          </p:cNvPr>
          <p:cNvSpPr>
            <a:spLocks noGrp="1"/>
          </p:cNvSpPr>
          <p:nvPr>
            <p:ph type="sldNum" sz="quarter" idx="12"/>
          </p:nvPr>
        </p:nvSpPr>
        <p:spPr/>
        <p:txBody>
          <a:bodyPr/>
          <a:lstStyle/>
          <a:p>
            <a:r>
              <a:rPr lang="en-NL" sz="2000" dirty="0">
                <a:solidFill>
                  <a:srgbClr val="44536A"/>
                </a:solidFill>
              </a:rPr>
              <a:t>18</a:t>
            </a:r>
          </a:p>
        </p:txBody>
      </p:sp>
      <p:cxnSp>
        <p:nvCxnSpPr>
          <p:cNvPr id="8" name="Straight Connector 7">
            <a:extLst>
              <a:ext uri="{FF2B5EF4-FFF2-40B4-BE49-F238E27FC236}">
                <a16:creationId xmlns:a16="http://schemas.microsoft.com/office/drawing/2014/main" id="{3868A1D8-E209-53C9-7CC0-5B2F2307D3F6}"/>
              </a:ext>
            </a:extLst>
          </p:cNvPr>
          <p:cNvCxnSpPr>
            <a:cxnSpLocks/>
          </p:cNvCxnSpPr>
          <p:nvPr/>
        </p:nvCxnSpPr>
        <p:spPr>
          <a:xfrm>
            <a:off x="4309070" y="1230691"/>
            <a:ext cx="3524092" cy="0"/>
          </a:xfrm>
          <a:prstGeom prst="line">
            <a:avLst/>
          </a:prstGeom>
          <a:ln w="25400">
            <a:solidFill>
              <a:srgbClr val="44536A"/>
            </a:solidFill>
          </a:ln>
        </p:spPr>
        <p:style>
          <a:lnRef idx="1">
            <a:schemeClr val="accent1"/>
          </a:lnRef>
          <a:fillRef idx="0">
            <a:schemeClr val="accent1"/>
          </a:fillRef>
          <a:effectRef idx="0">
            <a:schemeClr val="accent1"/>
          </a:effectRef>
          <a:fontRef idx="minor">
            <a:schemeClr val="tx1"/>
          </a:fontRef>
        </p:style>
      </p:cxnSp>
      <p:sp>
        <p:nvSpPr>
          <p:cNvPr id="10" name="Google Shape;335;p57">
            <a:extLst>
              <a:ext uri="{FF2B5EF4-FFF2-40B4-BE49-F238E27FC236}">
                <a16:creationId xmlns:a16="http://schemas.microsoft.com/office/drawing/2014/main" id="{531BD509-5662-E044-5ACC-72264EA21EC5}"/>
              </a:ext>
            </a:extLst>
          </p:cNvPr>
          <p:cNvSpPr txBox="1">
            <a:spLocks/>
          </p:cNvSpPr>
          <p:nvPr/>
        </p:nvSpPr>
        <p:spPr>
          <a:xfrm>
            <a:off x="2351717" y="666500"/>
            <a:ext cx="7488566" cy="4024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5600"/>
              <a:buFont typeface="Barlow Semi Condensed SemiBold"/>
              <a:buNone/>
              <a:defRPr sz="2400" b="0" i="0" u="none" strike="noStrike" cap="none">
                <a:solidFill>
                  <a:schemeClr val="dk2"/>
                </a:solidFill>
                <a:latin typeface="Barlow Semi Condensed SemiBold"/>
                <a:ea typeface="Barlow Semi Condensed SemiBold"/>
                <a:cs typeface="Barlow Semi Condensed SemiBold"/>
                <a:sym typeface="Barlow Semi Condensed SemiBold"/>
              </a:defRPr>
            </a:lvl1pPr>
            <a:lvl2pPr marR="0" lvl="1"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2pPr>
            <a:lvl3pPr marR="0" lvl="2"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3pPr>
            <a:lvl4pPr marR="0" lvl="3"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4pPr>
            <a:lvl5pPr marR="0" lvl="4"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5pPr>
            <a:lvl6pPr marR="0" lvl="5"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6pPr>
            <a:lvl7pPr marR="0" lvl="6"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7pPr>
            <a:lvl8pPr marR="0" lvl="7"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8pPr>
            <a:lvl9pPr marR="0" lvl="8"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9pPr>
          </a:lstStyle>
          <a:p>
            <a:r>
              <a:rPr lang="en-GB" sz="3900" dirty="0"/>
              <a:t>Mass Outflow Rate Toy Model</a:t>
            </a:r>
          </a:p>
        </p:txBody>
      </p:sp>
      <p:cxnSp>
        <p:nvCxnSpPr>
          <p:cNvPr id="7" name="Straight Connector 6">
            <a:extLst>
              <a:ext uri="{FF2B5EF4-FFF2-40B4-BE49-F238E27FC236}">
                <a16:creationId xmlns:a16="http://schemas.microsoft.com/office/drawing/2014/main" id="{D71EF167-1DC9-BA6B-C91E-2B6502CE84E0}"/>
              </a:ext>
            </a:extLst>
          </p:cNvPr>
          <p:cNvCxnSpPr>
            <a:cxnSpLocks/>
            <a:endCxn id="2" idx="7"/>
          </p:cNvCxnSpPr>
          <p:nvPr/>
        </p:nvCxnSpPr>
        <p:spPr>
          <a:xfrm flipV="1">
            <a:off x="3266661" y="2437221"/>
            <a:ext cx="1472170" cy="1465544"/>
          </a:xfrm>
          <a:prstGeom prst="line">
            <a:avLst/>
          </a:prstGeom>
          <a:ln w="635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A80D601F-5FC5-4414-7ECD-ACFFBC6CFED9}"/>
              </a:ext>
            </a:extLst>
          </p:cNvPr>
          <p:cNvSpPr txBox="1"/>
          <p:nvPr/>
        </p:nvSpPr>
        <p:spPr>
          <a:xfrm>
            <a:off x="4101699" y="6371573"/>
            <a:ext cx="3983335" cy="323165"/>
          </a:xfrm>
          <a:prstGeom prst="rect">
            <a:avLst/>
          </a:prstGeom>
          <a:noFill/>
        </p:spPr>
        <p:txBody>
          <a:bodyPr wrap="none" rtlCol="0">
            <a:spAutoFit/>
          </a:bodyPr>
          <a:lstStyle/>
          <a:p>
            <a:r>
              <a:rPr lang="en-NL" sz="1500" dirty="0">
                <a:solidFill>
                  <a:srgbClr val="44536A"/>
                </a:solidFill>
              </a:rPr>
              <a:t>Yuze Zhang - </a:t>
            </a:r>
            <a:r>
              <a:rPr lang="en-GB" sz="1500" dirty="0" err="1">
                <a:solidFill>
                  <a:srgbClr val="44536A"/>
                </a:solidFill>
              </a:rPr>
              <a:t>yuzezhang@mail.strw.leidenuniv.nl</a:t>
            </a:r>
            <a:r>
              <a:rPr lang="en-NL" sz="1500" dirty="0">
                <a:solidFill>
                  <a:srgbClr val="44536A"/>
                </a:solidFill>
              </a:rPr>
              <a:t> </a:t>
            </a:r>
          </a:p>
        </p:txBody>
      </p:sp>
      <p:cxnSp>
        <p:nvCxnSpPr>
          <p:cNvPr id="15" name="Straight Connector 14">
            <a:extLst>
              <a:ext uri="{FF2B5EF4-FFF2-40B4-BE49-F238E27FC236}">
                <a16:creationId xmlns:a16="http://schemas.microsoft.com/office/drawing/2014/main" id="{58A3AD95-8591-61B8-ADDC-9494949D179B}"/>
              </a:ext>
            </a:extLst>
          </p:cNvPr>
          <p:cNvCxnSpPr>
            <a:cxnSpLocks/>
          </p:cNvCxnSpPr>
          <p:nvPr/>
        </p:nvCxnSpPr>
        <p:spPr>
          <a:xfrm flipV="1">
            <a:off x="3266661" y="1859136"/>
            <a:ext cx="400878" cy="2043629"/>
          </a:xfrm>
          <a:prstGeom prst="line">
            <a:avLst/>
          </a:prstGeom>
          <a:ln w="635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9" name="Oval 8">
            <a:extLst>
              <a:ext uri="{FF2B5EF4-FFF2-40B4-BE49-F238E27FC236}">
                <a16:creationId xmlns:a16="http://schemas.microsoft.com/office/drawing/2014/main" id="{4F6DB143-5C3A-A362-9F6E-4D403EF803BB}"/>
              </a:ext>
            </a:extLst>
          </p:cNvPr>
          <p:cNvSpPr/>
          <p:nvPr/>
        </p:nvSpPr>
        <p:spPr>
          <a:xfrm rot="1758736">
            <a:off x="3567214" y="1956179"/>
            <a:ext cx="1274078" cy="384000"/>
          </a:xfrm>
          <a:prstGeom prst="ellips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cxnSp>
        <p:nvCxnSpPr>
          <p:cNvPr id="12" name="Straight Arrow Connector 11">
            <a:extLst>
              <a:ext uri="{FF2B5EF4-FFF2-40B4-BE49-F238E27FC236}">
                <a16:creationId xmlns:a16="http://schemas.microsoft.com/office/drawing/2014/main" id="{4E4DE694-074B-1D13-769A-56B050CE0C38}"/>
              </a:ext>
            </a:extLst>
          </p:cNvPr>
          <p:cNvCxnSpPr>
            <a:cxnSpLocks/>
          </p:cNvCxnSpPr>
          <p:nvPr/>
        </p:nvCxnSpPr>
        <p:spPr>
          <a:xfrm flipV="1">
            <a:off x="4204253" y="1717548"/>
            <a:ext cx="248477" cy="430631"/>
          </a:xfrm>
          <a:prstGeom prst="straightConnector1">
            <a:avLst/>
          </a:prstGeom>
          <a:ln w="635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CE4970FB-D3A6-D3FA-690F-662AF2318C17}"/>
              </a:ext>
            </a:extLst>
          </p:cNvPr>
          <p:cNvSpPr txBox="1"/>
          <p:nvPr/>
        </p:nvSpPr>
        <p:spPr>
          <a:xfrm>
            <a:off x="3266661" y="3936081"/>
            <a:ext cx="621067" cy="369332"/>
          </a:xfrm>
          <a:prstGeom prst="rect">
            <a:avLst/>
          </a:prstGeom>
          <a:noFill/>
        </p:spPr>
        <p:txBody>
          <a:bodyPr wrap="none" rtlCol="0">
            <a:spAutoFit/>
          </a:bodyPr>
          <a:lstStyle/>
          <a:p>
            <a:pPr algn="ctr"/>
            <a:r>
              <a:rPr lang="en-NL" dirty="0"/>
              <a:t>AGN</a:t>
            </a:r>
          </a:p>
        </p:txBody>
      </p:sp>
      <p:sp>
        <p:nvSpPr>
          <p:cNvPr id="16" name="Oval 15">
            <a:extLst>
              <a:ext uri="{FF2B5EF4-FFF2-40B4-BE49-F238E27FC236}">
                <a16:creationId xmlns:a16="http://schemas.microsoft.com/office/drawing/2014/main" id="{760FC484-738C-8996-DC87-E37353FAC9A5}"/>
              </a:ext>
            </a:extLst>
          </p:cNvPr>
          <p:cNvSpPr/>
          <p:nvPr/>
        </p:nvSpPr>
        <p:spPr>
          <a:xfrm rot="1758736">
            <a:off x="3417500" y="2939265"/>
            <a:ext cx="622642" cy="221726"/>
          </a:xfrm>
          <a:prstGeom prst="ellips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4" name="5-point Star 13">
            <a:extLst>
              <a:ext uri="{FF2B5EF4-FFF2-40B4-BE49-F238E27FC236}">
                <a16:creationId xmlns:a16="http://schemas.microsoft.com/office/drawing/2014/main" id="{EC765F66-3570-2FF7-5CB3-B3F62884E0D2}"/>
              </a:ext>
            </a:extLst>
          </p:cNvPr>
          <p:cNvSpPr/>
          <p:nvPr/>
        </p:nvSpPr>
        <p:spPr>
          <a:xfrm>
            <a:off x="3124985" y="3755642"/>
            <a:ext cx="283352" cy="283352"/>
          </a:xfrm>
          <a:prstGeom prst="star5">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8" name="TextBox 17">
            <a:extLst>
              <a:ext uri="{FF2B5EF4-FFF2-40B4-BE49-F238E27FC236}">
                <a16:creationId xmlns:a16="http://schemas.microsoft.com/office/drawing/2014/main" id="{B35A4AF0-7D13-FC76-D002-CB6FD7824900}"/>
              </a:ext>
            </a:extLst>
          </p:cNvPr>
          <p:cNvSpPr txBox="1"/>
          <p:nvPr/>
        </p:nvSpPr>
        <p:spPr>
          <a:xfrm>
            <a:off x="4605130" y="1474208"/>
            <a:ext cx="5852628" cy="830997"/>
          </a:xfrm>
          <a:prstGeom prst="rect">
            <a:avLst/>
          </a:prstGeom>
          <a:noFill/>
        </p:spPr>
        <p:txBody>
          <a:bodyPr wrap="none" rtlCol="0">
            <a:spAutoFit/>
          </a:bodyPr>
          <a:lstStyle/>
          <a:p>
            <a:pPr algn="ctr"/>
            <a:r>
              <a:rPr lang="en-NL" sz="2400" dirty="0">
                <a:solidFill>
                  <a:schemeClr val="tx2"/>
                </a:solidFill>
              </a:rPr>
              <a:t>Mass going through this surface per unit time</a:t>
            </a:r>
          </a:p>
          <a:p>
            <a:pPr algn="ctr"/>
            <a:r>
              <a:rPr lang="en-NL" sz="2400" dirty="0">
                <a:solidFill>
                  <a:schemeClr val="tx2"/>
                </a:solidFill>
              </a:rPr>
              <a:t>(mass flux)</a:t>
            </a:r>
          </a:p>
        </p:txBody>
      </p:sp>
      <p:sp>
        <p:nvSpPr>
          <p:cNvPr id="19" name="TextBox 18">
            <a:extLst>
              <a:ext uri="{FF2B5EF4-FFF2-40B4-BE49-F238E27FC236}">
                <a16:creationId xmlns:a16="http://schemas.microsoft.com/office/drawing/2014/main" id="{EE8688F4-5CC1-A3EC-8702-E6414BD9B380}"/>
              </a:ext>
            </a:extLst>
          </p:cNvPr>
          <p:cNvSpPr txBox="1"/>
          <p:nvPr/>
        </p:nvSpPr>
        <p:spPr>
          <a:xfrm>
            <a:off x="6573859" y="2739176"/>
            <a:ext cx="3445046" cy="461665"/>
          </a:xfrm>
          <a:prstGeom prst="rect">
            <a:avLst/>
          </a:prstGeom>
          <a:noFill/>
        </p:spPr>
        <p:txBody>
          <a:bodyPr wrap="none" rtlCol="0">
            <a:spAutoFit/>
          </a:bodyPr>
          <a:lstStyle/>
          <a:p>
            <a:r>
              <a:rPr lang="en-GB" sz="2400" dirty="0">
                <a:solidFill>
                  <a:schemeClr val="tx2"/>
                </a:solidFill>
              </a:rPr>
              <a:t>V</a:t>
            </a:r>
            <a:r>
              <a:rPr lang="en-NL" sz="2400" dirty="0">
                <a:solidFill>
                  <a:schemeClr val="tx2"/>
                </a:solidFill>
              </a:rPr>
              <a:t>elocity ✕ density ✕ Area</a:t>
            </a:r>
          </a:p>
        </p:txBody>
      </p:sp>
      <p:sp>
        <p:nvSpPr>
          <p:cNvPr id="21" name="TextBox 20">
            <a:extLst>
              <a:ext uri="{FF2B5EF4-FFF2-40B4-BE49-F238E27FC236}">
                <a16:creationId xmlns:a16="http://schemas.microsoft.com/office/drawing/2014/main" id="{30FCB9B1-D0B2-5063-BEA4-4594174D59DC}"/>
              </a:ext>
            </a:extLst>
          </p:cNvPr>
          <p:cNvSpPr txBox="1"/>
          <p:nvPr/>
        </p:nvSpPr>
        <p:spPr>
          <a:xfrm>
            <a:off x="6096000" y="3299210"/>
            <a:ext cx="3888693" cy="461665"/>
          </a:xfrm>
          <a:prstGeom prst="rect">
            <a:avLst/>
          </a:prstGeom>
          <a:noFill/>
        </p:spPr>
        <p:txBody>
          <a:bodyPr wrap="none" rtlCol="0">
            <a:spAutoFit/>
          </a:bodyPr>
          <a:lstStyle/>
          <a:p>
            <a:r>
              <a:rPr lang="en-NL" sz="2400" dirty="0">
                <a:solidFill>
                  <a:schemeClr val="tx2"/>
                </a:solidFill>
              </a:rPr>
              <a:t>1. M</a:t>
            </a:r>
            <a:r>
              <a:rPr lang="en-NL" sz="2400" baseline="-25000" dirty="0">
                <a:solidFill>
                  <a:schemeClr val="tx2"/>
                </a:solidFill>
              </a:rPr>
              <a:t>mol</a:t>
            </a:r>
            <a:r>
              <a:rPr lang="en-NL" sz="2400" dirty="0">
                <a:solidFill>
                  <a:schemeClr val="tx2"/>
                </a:solidFill>
              </a:rPr>
              <a:t> of outflowing gas only</a:t>
            </a:r>
          </a:p>
        </p:txBody>
      </p:sp>
      <p:sp>
        <p:nvSpPr>
          <p:cNvPr id="22" name="TextBox 21">
            <a:extLst>
              <a:ext uri="{FF2B5EF4-FFF2-40B4-BE49-F238E27FC236}">
                <a16:creationId xmlns:a16="http://schemas.microsoft.com/office/drawing/2014/main" id="{73BF3834-EFDB-D225-A896-4EA4C237FD23}"/>
              </a:ext>
            </a:extLst>
          </p:cNvPr>
          <p:cNvSpPr txBox="1"/>
          <p:nvPr/>
        </p:nvSpPr>
        <p:spPr>
          <a:xfrm>
            <a:off x="6096000" y="4753984"/>
            <a:ext cx="4071949" cy="461665"/>
          </a:xfrm>
          <a:prstGeom prst="rect">
            <a:avLst/>
          </a:prstGeom>
          <a:noFill/>
        </p:spPr>
        <p:txBody>
          <a:bodyPr wrap="none" rtlCol="0">
            <a:spAutoFit/>
          </a:bodyPr>
          <a:lstStyle/>
          <a:p>
            <a:r>
              <a:rPr lang="en-NL" sz="2400" dirty="0">
                <a:solidFill>
                  <a:schemeClr val="tx2"/>
                </a:solidFill>
              </a:rPr>
              <a:t>3. r</a:t>
            </a:r>
            <a:r>
              <a:rPr lang="en-NL" sz="2400" baseline="-25000" dirty="0">
                <a:solidFill>
                  <a:schemeClr val="tx2"/>
                </a:solidFill>
              </a:rPr>
              <a:t>in</a:t>
            </a:r>
            <a:r>
              <a:rPr lang="en-NL" sz="2400" dirty="0">
                <a:solidFill>
                  <a:schemeClr val="tx2"/>
                </a:solidFill>
              </a:rPr>
              <a:t> and r</a:t>
            </a:r>
            <a:r>
              <a:rPr lang="en-NL" sz="2400" baseline="-25000" dirty="0">
                <a:solidFill>
                  <a:schemeClr val="tx2"/>
                </a:solidFill>
              </a:rPr>
              <a:t>out</a:t>
            </a:r>
            <a:r>
              <a:rPr lang="en-NL" sz="2400" dirty="0">
                <a:solidFill>
                  <a:schemeClr val="tx2"/>
                </a:solidFill>
              </a:rPr>
              <a:t> radius of this shell</a:t>
            </a:r>
          </a:p>
        </p:txBody>
      </p:sp>
      <p:sp>
        <p:nvSpPr>
          <p:cNvPr id="23" name="TextBox 22">
            <a:extLst>
              <a:ext uri="{FF2B5EF4-FFF2-40B4-BE49-F238E27FC236}">
                <a16:creationId xmlns:a16="http://schemas.microsoft.com/office/drawing/2014/main" id="{A96A0D46-80B0-7C79-C688-6AB3AEB93C12}"/>
              </a:ext>
            </a:extLst>
          </p:cNvPr>
          <p:cNvSpPr txBox="1"/>
          <p:nvPr/>
        </p:nvSpPr>
        <p:spPr>
          <a:xfrm>
            <a:off x="6096000" y="3841931"/>
            <a:ext cx="3446777" cy="830997"/>
          </a:xfrm>
          <a:prstGeom prst="rect">
            <a:avLst/>
          </a:prstGeom>
          <a:noFill/>
        </p:spPr>
        <p:txBody>
          <a:bodyPr wrap="none" rtlCol="0">
            <a:spAutoFit/>
          </a:bodyPr>
          <a:lstStyle/>
          <a:p>
            <a:r>
              <a:rPr lang="en-NL" sz="2400" dirty="0">
                <a:solidFill>
                  <a:schemeClr val="tx2"/>
                </a:solidFill>
              </a:rPr>
              <a:t>2. De-projected velocity </a:t>
            </a:r>
          </a:p>
          <a:p>
            <a:r>
              <a:rPr lang="en-NL" sz="2400" dirty="0">
                <a:solidFill>
                  <a:schemeClr val="tx2"/>
                </a:solidFill>
              </a:rPr>
              <a:t>    in the plane of the CND</a:t>
            </a:r>
          </a:p>
        </p:txBody>
      </p:sp>
      <p:cxnSp>
        <p:nvCxnSpPr>
          <p:cNvPr id="24" name="Straight Arrow Connector 23">
            <a:extLst>
              <a:ext uri="{FF2B5EF4-FFF2-40B4-BE49-F238E27FC236}">
                <a16:creationId xmlns:a16="http://schemas.microsoft.com/office/drawing/2014/main" id="{B7805396-474A-79A3-7803-B937D8DAAEF1}"/>
              </a:ext>
            </a:extLst>
          </p:cNvPr>
          <p:cNvCxnSpPr>
            <a:cxnSpLocks/>
          </p:cNvCxnSpPr>
          <p:nvPr/>
        </p:nvCxnSpPr>
        <p:spPr>
          <a:xfrm>
            <a:off x="3992089" y="2791599"/>
            <a:ext cx="2103911" cy="2189864"/>
          </a:xfrm>
          <a:prstGeom prst="straightConnector1">
            <a:avLst/>
          </a:prstGeom>
          <a:ln w="635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26" name="Down Arrow 25">
            <a:extLst>
              <a:ext uri="{FF2B5EF4-FFF2-40B4-BE49-F238E27FC236}">
                <a16:creationId xmlns:a16="http://schemas.microsoft.com/office/drawing/2014/main" id="{37440F0F-5A61-FD3D-CB49-33E601046D54}"/>
              </a:ext>
            </a:extLst>
          </p:cNvPr>
          <p:cNvSpPr/>
          <p:nvPr/>
        </p:nvSpPr>
        <p:spPr>
          <a:xfrm rot="20730437">
            <a:off x="7875191" y="2388520"/>
            <a:ext cx="318061" cy="320400"/>
          </a:xfrm>
          <a:prstGeom prst="downArrow">
            <a:avLst/>
          </a:prstGeom>
          <a:solidFill>
            <a:srgbClr val="44536A"/>
          </a:solidFill>
          <a:ln>
            <a:solidFill>
              <a:srgbClr val="44536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Tree>
    <p:extLst>
      <p:ext uri="{BB962C8B-B14F-4D97-AF65-F5344CB8AC3E}">
        <p14:creationId xmlns:p14="http://schemas.microsoft.com/office/powerpoint/2010/main" val="38844038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utflow">
            <a:hlinkClick r:id="" action="ppaction://media"/>
            <a:extLst>
              <a:ext uri="{FF2B5EF4-FFF2-40B4-BE49-F238E27FC236}">
                <a16:creationId xmlns:a16="http://schemas.microsoft.com/office/drawing/2014/main" id="{20E9379D-40BE-5E3E-C9F0-BF26BCF16A05}"/>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7"/>
          <a:stretch>
            <a:fillRect/>
          </a:stretch>
        </p:blipFill>
        <p:spPr>
          <a:xfrm>
            <a:off x="6469933" y="801284"/>
            <a:ext cx="4118717" cy="6275376"/>
          </a:xfrm>
        </p:spPr>
      </p:pic>
      <p:pic>
        <p:nvPicPr>
          <p:cNvPr id="2" name="co_32_lp">
            <a:hlinkClick r:id="" action="ppaction://media"/>
            <a:extLst>
              <a:ext uri="{FF2B5EF4-FFF2-40B4-BE49-F238E27FC236}">
                <a16:creationId xmlns:a16="http://schemas.microsoft.com/office/drawing/2014/main" id="{284DBAC4-C713-73E9-351C-E14826712973}"/>
              </a:ext>
            </a:extLst>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1609897" y="801284"/>
            <a:ext cx="4118216" cy="6275376"/>
          </a:xfrm>
          <a:prstGeom prst="rect">
            <a:avLst/>
          </a:prstGeom>
        </p:spPr>
      </p:pic>
      <p:sp>
        <p:nvSpPr>
          <p:cNvPr id="3" name="Slide Number Placeholder 2">
            <a:extLst>
              <a:ext uri="{FF2B5EF4-FFF2-40B4-BE49-F238E27FC236}">
                <a16:creationId xmlns:a16="http://schemas.microsoft.com/office/drawing/2014/main" id="{13D94870-D2FD-BB73-4E14-354985134349}"/>
              </a:ext>
            </a:extLst>
          </p:cNvPr>
          <p:cNvSpPr>
            <a:spLocks noGrp="1"/>
          </p:cNvSpPr>
          <p:nvPr>
            <p:ph type="sldNum" sz="quarter" idx="12"/>
          </p:nvPr>
        </p:nvSpPr>
        <p:spPr/>
        <p:txBody>
          <a:bodyPr/>
          <a:lstStyle/>
          <a:p>
            <a:r>
              <a:rPr lang="en-NL" sz="2000" dirty="0">
                <a:solidFill>
                  <a:srgbClr val="44536A"/>
                </a:solidFill>
              </a:rPr>
              <a:t>19</a:t>
            </a:r>
          </a:p>
        </p:txBody>
      </p:sp>
      <p:cxnSp>
        <p:nvCxnSpPr>
          <p:cNvPr id="8" name="Straight Connector 7">
            <a:extLst>
              <a:ext uri="{FF2B5EF4-FFF2-40B4-BE49-F238E27FC236}">
                <a16:creationId xmlns:a16="http://schemas.microsoft.com/office/drawing/2014/main" id="{3868A1D8-E209-53C9-7CC0-5B2F2307D3F6}"/>
              </a:ext>
            </a:extLst>
          </p:cNvPr>
          <p:cNvCxnSpPr>
            <a:cxnSpLocks/>
          </p:cNvCxnSpPr>
          <p:nvPr/>
        </p:nvCxnSpPr>
        <p:spPr>
          <a:xfrm>
            <a:off x="4309070" y="1230691"/>
            <a:ext cx="3524092" cy="0"/>
          </a:xfrm>
          <a:prstGeom prst="line">
            <a:avLst/>
          </a:prstGeom>
          <a:ln w="25400">
            <a:solidFill>
              <a:srgbClr val="44536A"/>
            </a:solidFill>
          </a:ln>
        </p:spPr>
        <p:style>
          <a:lnRef idx="1">
            <a:schemeClr val="accent1"/>
          </a:lnRef>
          <a:fillRef idx="0">
            <a:schemeClr val="accent1"/>
          </a:fillRef>
          <a:effectRef idx="0">
            <a:schemeClr val="accent1"/>
          </a:effectRef>
          <a:fontRef idx="minor">
            <a:schemeClr val="tx1"/>
          </a:fontRef>
        </p:style>
      </p:cxnSp>
      <p:sp>
        <p:nvSpPr>
          <p:cNvPr id="10" name="Google Shape;335;p57">
            <a:extLst>
              <a:ext uri="{FF2B5EF4-FFF2-40B4-BE49-F238E27FC236}">
                <a16:creationId xmlns:a16="http://schemas.microsoft.com/office/drawing/2014/main" id="{531BD509-5662-E044-5ACC-72264EA21EC5}"/>
              </a:ext>
            </a:extLst>
          </p:cNvPr>
          <p:cNvSpPr txBox="1">
            <a:spLocks/>
          </p:cNvSpPr>
          <p:nvPr/>
        </p:nvSpPr>
        <p:spPr>
          <a:xfrm>
            <a:off x="2351717" y="666500"/>
            <a:ext cx="7488566" cy="4024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5600"/>
              <a:buFont typeface="Barlow Semi Condensed SemiBold"/>
              <a:buNone/>
              <a:defRPr sz="2400" b="0" i="0" u="none" strike="noStrike" cap="none">
                <a:solidFill>
                  <a:schemeClr val="dk2"/>
                </a:solidFill>
                <a:latin typeface="Barlow Semi Condensed SemiBold"/>
                <a:ea typeface="Barlow Semi Condensed SemiBold"/>
                <a:cs typeface="Barlow Semi Condensed SemiBold"/>
                <a:sym typeface="Barlow Semi Condensed SemiBold"/>
              </a:defRPr>
            </a:lvl1pPr>
            <a:lvl2pPr marR="0" lvl="1"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2pPr>
            <a:lvl3pPr marR="0" lvl="2"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3pPr>
            <a:lvl4pPr marR="0" lvl="3"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4pPr>
            <a:lvl5pPr marR="0" lvl="4"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5pPr>
            <a:lvl6pPr marR="0" lvl="5"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6pPr>
            <a:lvl7pPr marR="0" lvl="6"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7pPr>
            <a:lvl8pPr marR="0" lvl="7"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8pPr>
            <a:lvl9pPr marR="0" lvl="8"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9pPr>
          </a:lstStyle>
          <a:p>
            <a:r>
              <a:rPr lang="en-GB" sz="3900" dirty="0"/>
              <a:t>Animations</a:t>
            </a:r>
          </a:p>
        </p:txBody>
      </p:sp>
      <p:sp>
        <p:nvSpPr>
          <p:cNvPr id="11" name="TextBox 10">
            <a:extLst>
              <a:ext uri="{FF2B5EF4-FFF2-40B4-BE49-F238E27FC236}">
                <a16:creationId xmlns:a16="http://schemas.microsoft.com/office/drawing/2014/main" id="{A80D601F-5FC5-4414-7ECD-ACFFBC6CFED9}"/>
              </a:ext>
            </a:extLst>
          </p:cNvPr>
          <p:cNvSpPr txBox="1"/>
          <p:nvPr/>
        </p:nvSpPr>
        <p:spPr>
          <a:xfrm>
            <a:off x="4101699" y="6371573"/>
            <a:ext cx="3983335" cy="323165"/>
          </a:xfrm>
          <a:prstGeom prst="rect">
            <a:avLst/>
          </a:prstGeom>
          <a:noFill/>
        </p:spPr>
        <p:txBody>
          <a:bodyPr wrap="none" rtlCol="0">
            <a:spAutoFit/>
          </a:bodyPr>
          <a:lstStyle/>
          <a:p>
            <a:r>
              <a:rPr lang="en-NL" sz="1500" dirty="0">
                <a:solidFill>
                  <a:srgbClr val="44536A"/>
                </a:solidFill>
              </a:rPr>
              <a:t>Yuze Zhang - </a:t>
            </a:r>
            <a:r>
              <a:rPr lang="en-GB" sz="1500" dirty="0" err="1">
                <a:solidFill>
                  <a:srgbClr val="44536A"/>
                </a:solidFill>
              </a:rPr>
              <a:t>yuzezhang@mail.strw.leidenuniv.nl</a:t>
            </a:r>
            <a:r>
              <a:rPr lang="en-NL" sz="1500" dirty="0">
                <a:solidFill>
                  <a:srgbClr val="44536A"/>
                </a:solidFill>
              </a:rPr>
              <a:t> </a:t>
            </a:r>
          </a:p>
        </p:txBody>
      </p:sp>
    </p:spTree>
    <p:extLst>
      <p:ext uri="{BB962C8B-B14F-4D97-AF65-F5344CB8AC3E}">
        <p14:creationId xmlns:p14="http://schemas.microsoft.com/office/powerpoint/2010/main" val="3064447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667"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666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2"/>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2"/>
                                        </p:tgtEl>
                                      </p:cBhvr>
                                    </p:cmd>
                                  </p:childTnLst>
                                </p:cTn>
                              </p:par>
                            </p:childTnLst>
                          </p:cTn>
                        </p:par>
                      </p:childTnLst>
                    </p:cTn>
                  </p:par>
                </p:childTnLst>
              </p:cTn>
              <p:nextCondLst>
                <p:cond evt="onClick" delay="0">
                  <p:tgtEl>
                    <p:spTgt spid="2"/>
                  </p:tgtEl>
                </p:cond>
              </p:nextCondLst>
            </p:seq>
            <p:video>
              <p:cMediaNode vol="80000">
                <p:cTn id="16" fill="hold" display="0">
                  <p:stCondLst>
                    <p:cond delay="indefinite"/>
                  </p:stCondLst>
                </p:cTn>
                <p:tgtEl>
                  <p:spTgt spid="2"/>
                </p:tgtEl>
              </p:cMediaNode>
            </p:video>
            <p:seq concurrent="1" nextAc="seek">
              <p:cTn id="17" restart="whenNotActive" fill="hold" evtFilter="cancelBubble" nodeType="interactiveSeq">
                <p:stCondLst>
                  <p:cond evt="onClick" delay="0">
                    <p:tgtEl>
                      <p:spTgt spid="4"/>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4"/>
                                        </p:tgtEl>
                                      </p:cBhvr>
                                    </p:cmd>
                                  </p:childTnLst>
                                </p:cTn>
                              </p:par>
                            </p:childTnLst>
                          </p:cTn>
                        </p:par>
                      </p:childTnLst>
                    </p:cTn>
                  </p:par>
                </p:childTnLst>
              </p:cTn>
              <p:nextCondLst>
                <p:cond evt="onClick" delay="0">
                  <p:tgtEl>
                    <p:spTgt spid="4"/>
                  </p:tgtEl>
                </p:cond>
              </p:nextCondLst>
            </p:seq>
            <p:video>
              <p:cMediaNode vol="80000">
                <p:cTn id="22" fill="hold" display="0">
                  <p:stCondLst>
                    <p:cond delay="indefinite"/>
                  </p:stCondLst>
                </p:cTn>
                <p:tgtEl>
                  <p:spTgt spid="4"/>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descr="A spiral galaxy in space&#10;&#10;Description automatically generated">
            <a:extLst>
              <a:ext uri="{FF2B5EF4-FFF2-40B4-BE49-F238E27FC236}">
                <a16:creationId xmlns:a16="http://schemas.microsoft.com/office/drawing/2014/main" id="{820AD20A-0515-5985-B214-65D187C3C808}"/>
              </a:ext>
            </a:extLst>
          </p:cNvPr>
          <p:cNvPicPr>
            <a:picLocks noChangeAspect="1"/>
          </p:cNvPicPr>
          <p:nvPr/>
        </p:nvPicPr>
        <p:blipFill>
          <a:blip r:embed="rId3"/>
          <a:stretch>
            <a:fillRect/>
          </a:stretch>
        </p:blipFill>
        <p:spPr>
          <a:xfrm>
            <a:off x="5672143" y="1643986"/>
            <a:ext cx="5469167" cy="4305682"/>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4" name="Picture 13" descr="A map of a sea&#10;&#10;Description automatically generated">
            <a:extLst>
              <a:ext uri="{FF2B5EF4-FFF2-40B4-BE49-F238E27FC236}">
                <a16:creationId xmlns:a16="http://schemas.microsoft.com/office/drawing/2014/main" id="{E80F9978-5988-B30A-1266-8E5254F9398C}"/>
              </a:ext>
            </a:extLst>
          </p:cNvPr>
          <p:cNvPicPr>
            <a:picLocks noChangeAspect="1"/>
          </p:cNvPicPr>
          <p:nvPr/>
        </p:nvPicPr>
        <p:blipFill>
          <a:blip r:embed="rId4"/>
          <a:stretch>
            <a:fillRect/>
          </a:stretch>
        </p:blipFill>
        <p:spPr>
          <a:xfrm>
            <a:off x="5337840" y="2184647"/>
            <a:ext cx="4535112" cy="3538486"/>
          </a:xfrm>
          <a:prstGeom prst="rect">
            <a:avLst/>
          </a:prstGeom>
        </p:spPr>
      </p:pic>
      <p:sp>
        <p:nvSpPr>
          <p:cNvPr id="5" name="Slide Number Placeholder 4">
            <a:extLst>
              <a:ext uri="{FF2B5EF4-FFF2-40B4-BE49-F238E27FC236}">
                <a16:creationId xmlns:a16="http://schemas.microsoft.com/office/drawing/2014/main" id="{9CE8F53A-89E8-1BE1-D4F3-4A4AB2D32D7D}"/>
              </a:ext>
            </a:extLst>
          </p:cNvPr>
          <p:cNvSpPr>
            <a:spLocks noGrp="1"/>
          </p:cNvSpPr>
          <p:nvPr>
            <p:ph type="sldNum" sz="quarter" idx="11"/>
          </p:nvPr>
        </p:nvSpPr>
        <p:spPr/>
        <p:txBody>
          <a:bodyPr/>
          <a:lstStyle/>
          <a:p>
            <a:r>
              <a:rPr lang="nl-NL" sz="2000" dirty="0">
                <a:solidFill>
                  <a:srgbClr val="44536A"/>
                </a:solidFill>
              </a:rPr>
              <a:t>3</a:t>
            </a:r>
            <a:endParaRPr lang="en-LU" sz="2000" dirty="0">
              <a:solidFill>
                <a:srgbClr val="44536A"/>
              </a:solidFill>
            </a:endParaRPr>
          </a:p>
        </p:txBody>
      </p:sp>
      <p:sp>
        <p:nvSpPr>
          <p:cNvPr id="18" name="Google Shape;335;p57">
            <a:extLst>
              <a:ext uri="{FF2B5EF4-FFF2-40B4-BE49-F238E27FC236}">
                <a16:creationId xmlns:a16="http://schemas.microsoft.com/office/drawing/2014/main" id="{7E9D874E-D5DB-AD2B-83EA-4B260A758500}"/>
              </a:ext>
            </a:extLst>
          </p:cNvPr>
          <p:cNvSpPr txBox="1">
            <a:spLocks/>
          </p:cNvSpPr>
          <p:nvPr/>
        </p:nvSpPr>
        <p:spPr>
          <a:xfrm>
            <a:off x="2348567" y="666500"/>
            <a:ext cx="7489600" cy="4024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5600"/>
              <a:buFont typeface="Barlow Semi Condensed SemiBold"/>
              <a:buNone/>
              <a:defRPr sz="2400" b="0" i="0" u="none" strike="noStrike" cap="none">
                <a:solidFill>
                  <a:schemeClr val="dk2"/>
                </a:solidFill>
                <a:latin typeface="Barlow Semi Condensed SemiBold"/>
                <a:ea typeface="Barlow Semi Condensed SemiBold"/>
                <a:cs typeface="Barlow Semi Condensed SemiBold"/>
                <a:sym typeface="Barlow Semi Condensed SemiBold"/>
              </a:defRPr>
            </a:lvl1pPr>
            <a:lvl2pPr marR="0" lvl="1"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2pPr>
            <a:lvl3pPr marR="0" lvl="2"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3pPr>
            <a:lvl4pPr marR="0" lvl="3"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4pPr>
            <a:lvl5pPr marR="0" lvl="4"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5pPr>
            <a:lvl6pPr marR="0" lvl="5"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6pPr>
            <a:lvl7pPr marR="0" lvl="6"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7pPr>
            <a:lvl8pPr marR="0" lvl="7"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8pPr>
            <a:lvl9pPr marR="0" lvl="8"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9pPr>
          </a:lstStyle>
          <a:p>
            <a:r>
              <a:rPr lang="en-GB" sz="3900" dirty="0"/>
              <a:t>Introduction of NGC1068</a:t>
            </a:r>
          </a:p>
        </p:txBody>
      </p:sp>
      <p:cxnSp>
        <p:nvCxnSpPr>
          <p:cNvPr id="25" name="Straight Connector 24">
            <a:extLst>
              <a:ext uri="{FF2B5EF4-FFF2-40B4-BE49-F238E27FC236}">
                <a16:creationId xmlns:a16="http://schemas.microsoft.com/office/drawing/2014/main" id="{28C1C1DE-F38A-8C94-8284-FB34F9EA242B}"/>
              </a:ext>
            </a:extLst>
          </p:cNvPr>
          <p:cNvCxnSpPr>
            <a:cxnSpLocks/>
          </p:cNvCxnSpPr>
          <p:nvPr/>
        </p:nvCxnSpPr>
        <p:spPr>
          <a:xfrm>
            <a:off x="4309070" y="1230691"/>
            <a:ext cx="3524092" cy="0"/>
          </a:xfrm>
          <a:prstGeom prst="line">
            <a:avLst/>
          </a:prstGeom>
          <a:ln w="25400">
            <a:solidFill>
              <a:srgbClr val="44536A"/>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67A27B39-8022-CD51-615A-9D749F726F80}"/>
              </a:ext>
            </a:extLst>
          </p:cNvPr>
          <p:cNvSpPr txBox="1"/>
          <p:nvPr/>
        </p:nvSpPr>
        <p:spPr>
          <a:xfrm>
            <a:off x="1047570" y="1788042"/>
            <a:ext cx="2601994" cy="523220"/>
          </a:xfrm>
          <a:prstGeom prst="rect">
            <a:avLst/>
          </a:prstGeom>
          <a:noFill/>
        </p:spPr>
        <p:txBody>
          <a:bodyPr wrap="none" rtlCol="0">
            <a:spAutoFit/>
          </a:bodyPr>
          <a:lstStyle/>
          <a:p>
            <a:r>
              <a:rPr lang="en-NL" sz="2800" dirty="0">
                <a:solidFill>
                  <a:srgbClr val="44536A"/>
                </a:solidFill>
              </a:rPr>
              <a:t>Seyfert II Galaxy</a:t>
            </a:r>
          </a:p>
        </p:txBody>
      </p:sp>
      <p:sp>
        <p:nvSpPr>
          <p:cNvPr id="19" name="TextBox 18">
            <a:extLst>
              <a:ext uri="{FF2B5EF4-FFF2-40B4-BE49-F238E27FC236}">
                <a16:creationId xmlns:a16="http://schemas.microsoft.com/office/drawing/2014/main" id="{4B2DED7E-3B5D-AFBD-6728-924E29869A2E}"/>
              </a:ext>
            </a:extLst>
          </p:cNvPr>
          <p:cNvSpPr txBox="1"/>
          <p:nvPr/>
        </p:nvSpPr>
        <p:spPr>
          <a:xfrm>
            <a:off x="1050690" y="4252801"/>
            <a:ext cx="4063805" cy="1384995"/>
          </a:xfrm>
          <a:prstGeom prst="rect">
            <a:avLst/>
          </a:prstGeom>
          <a:noFill/>
        </p:spPr>
        <p:txBody>
          <a:bodyPr wrap="none" rtlCol="0">
            <a:spAutoFit/>
          </a:bodyPr>
          <a:lstStyle/>
          <a:p>
            <a:r>
              <a:rPr lang="en-NL" sz="2800" dirty="0">
                <a:solidFill>
                  <a:schemeClr val="accent2"/>
                </a:solidFill>
              </a:rPr>
              <a:t>Circumnuclear Disk (CND)</a:t>
            </a:r>
          </a:p>
          <a:p>
            <a:r>
              <a:rPr lang="en-GB" sz="2800" dirty="0">
                <a:solidFill>
                  <a:srgbClr val="44536A"/>
                </a:solidFill>
              </a:rPr>
              <a:t>w</a:t>
            </a:r>
            <a:r>
              <a:rPr lang="en-NL" sz="2800" dirty="0">
                <a:solidFill>
                  <a:srgbClr val="44536A"/>
                </a:solidFill>
              </a:rPr>
              <a:t>ith an asymmetric ringed</a:t>
            </a:r>
          </a:p>
          <a:p>
            <a:r>
              <a:rPr lang="en-GB" sz="2800" dirty="0">
                <a:solidFill>
                  <a:srgbClr val="44536A"/>
                </a:solidFill>
              </a:rPr>
              <a:t>m</a:t>
            </a:r>
            <a:r>
              <a:rPr lang="en-NL" sz="2800" dirty="0">
                <a:solidFill>
                  <a:srgbClr val="44536A"/>
                </a:solidFill>
              </a:rPr>
              <a:t>orphology</a:t>
            </a:r>
          </a:p>
        </p:txBody>
      </p:sp>
      <p:sp>
        <p:nvSpPr>
          <p:cNvPr id="20" name="TextBox 19">
            <a:extLst>
              <a:ext uri="{FF2B5EF4-FFF2-40B4-BE49-F238E27FC236}">
                <a16:creationId xmlns:a16="http://schemas.microsoft.com/office/drawing/2014/main" id="{CB6B5759-EA7F-F5A6-1DB2-31E2B760CAC6}"/>
              </a:ext>
            </a:extLst>
          </p:cNvPr>
          <p:cNvSpPr txBox="1"/>
          <p:nvPr/>
        </p:nvSpPr>
        <p:spPr>
          <a:xfrm>
            <a:off x="1050690" y="2521819"/>
            <a:ext cx="3844899" cy="954107"/>
          </a:xfrm>
          <a:prstGeom prst="rect">
            <a:avLst/>
          </a:prstGeom>
          <a:noFill/>
        </p:spPr>
        <p:txBody>
          <a:bodyPr wrap="none" rtlCol="0">
            <a:spAutoFit/>
          </a:bodyPr>
          <a:lstStyle/>
          <a:p>
            <a:r>
              <a:rPr lang="en-NL" sz="2800" dirty="0">
                <a:solidFill>
                  <a:srgbClr val="44536A"/>
                </a:solidFill>
              </a:rPr>
              <a:t>Edge on dusty molecular </a:t>
            </a:r>
          </a:p>
          <a:p>
            <a:r>
              <a:rPr lang="en-NL" sz="2800" dirty="0">
                <a:solidFill>
                  <a:schemeClr val="accent2"/>
                </a:solidFill>
              </a:rPr>
              <a:t>Torus</a:t>
            </a:r>
          </a:p>
        </p:txBody>
      </p:sp>
      <p:cxnSp>
        <p:nvCxnSpPr>
          <p:cNvPr id="21" name="Straight Arrow Connector 20">
            <a:extLst>
              <a:ext uri="{FF2B5EF4-FFF2-40B4-BE49-F238E27FC236}">
                <a16:creationId xmlns:a16="http://schemas.microsoft.com/office/drawing/2014/main" id="{13AD812D-615C-FF4B-6767-6D82D9DEE592}"/>
              </a:ext>
            </a:extLst>
          </p:cNvPr>
          <p:cNvCxnSpPr>
            <a:cxnSpLocks/>
          </p:cNvCxnSpPr>
          <p:nvPr/>
        </p:nvCxnSpPr>
        <p:spPr>
          <a:xfrm>
            <a:off x="2028825" y="3265217"/>
            <a:ext cx="5378356" cy="463595"/>
          </a:xfrm>
          <a:prstGeom prst="straightConnector1">
            <a:avLst/>
          </a:prstGeom>
          <a:ln w="762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D611EE30-1DFC-D636-1639-723BF9193723}"/>
              </a:ext>
            </a:extLst>
          </p:cNvPr>
          <p:cNvCxnSpPr>
            <a:cxnSpLocks/>
          </p:cNvCxnSpPr>
          <p:nvPr/>
        </p:nvCxnSpPr>
        <p:spPr>
          <a:xfrm flipV="1">
            <a:off x="4976316" y="4252801"/>
            <a:ext cx="1208058" cy="252886"/>
          </a:xfrm>
          <a:prstGeom prst="straightConnector1">
            <a:avLst/>
          </a:prstGeom>
          <a:ln w="762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9A8456BA-6565-E9EA-0830-6EB6B201EB35}"/>
              </a:ext>
            </a:extLst>
          </p:cNvPr>
          <p:cNvCxnSpPr>
            <a:cxnSpLocks/>
          </p:cNvCxnSpPr>
          <p:nvPr/>
        </p:nvCxnSpPr>
        <p:spPr>
          <a:xfrm flipH="1">
            <a:off x="9851564" y="2184647"/>
            <a:ext cx="822863" cy="28183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3B9E5009-6FF0-9F8D-65F2-1D1D2CFC5469}"/>
              </a:ext>
            </a:extLst>
          </p:cNvPr>
          <p:cNvCxnSpPr>
            <a:cxnSpLocks/>
          </p:cNvCxnSpPr>
          <p:nvPr/>
        </p:nvCxnSpPr>
        <p:spPr>
          <a:xfrm flipH="1">
            <a:off x="9851564" y="2274768"/>
            <a:ext cx="922243" cy="298888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7" name="Rectangle 46">
            <a:extLst>
              <a:ext uri="{FF2B5EF4-FFF2-40B4-BE49-F238E27FC236}">
                <a16:creationId xmlns:a16="http://schemas.microsoft.com/office/drawing/2014/main" id="{FF298186-8137-5F8F-477E-04B76B259075}"/>
              </a:ext>
            </a:extLst>
          </p:cNvPr>
          <p:cNvSpPr/>
          <p:nvPr/>
        </p:nvSpPr>
        <p:spPr>
          <a:xfrm>
            <a:off x="10674427" y="2184647"/>
            <a:ext cx="99380" cy="90121"/>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69" name="TextBox 68">
            <a:extLst>
              <a:ext uri="{FF2B5EF4-FFF2-40B4-BE49-F238E27FC236}">
                <a16:creationId xmlns:a16="http://schemas.microsoft.com/office/drawing/2014/main" id="{13CB243F-8261-4EBC-028D-A9F24BF237D8}"/>
              </a:ext>
            </a:extLst>
          </p:cNvPr>
          <p:cNvSpPr txBox="1"/>
          <p:nvPr/>
        </p:nvSpPr>
        <p:spPr>
          <a:xfrm>
            <a:off x="4101699" y="6371573"/>
            <a:ext cx="3983335" cy="323165"/>
          </a:xfrm>
          <a:prstGeom prst="rect">
            <a:avLst/>
          </a:prstGeom>
          <a:noFill/>
        </p:spPr>
        <p:txBody>
          <a:bodyPr wrap="none" rtlCol="0">
            <a:spAutoFit/>
          </a:bodyPr>
          <a:lstStyle/>
          <a:p>
            <a:r>
              <a:rPr lang="en-NL" sz="1500" dirty="0">
                <a:solidFill>
                  <a:srgbClr val="44536A"/>
                </a:solidFill>
              </a:rPr>
              <a:t>Yuze Zhang - </a:t>
            </a:r>
            <a:r>
              <a:rPr lang="en-GB" sz="1500" dirty="0" err="1">
                <a:solidFill>
                  <a:srgbClr val="44536A"/>
                </a:solidFill>
              </a:rPr>
              <a:t>yuzezhang@mail.strw.leidenuniv.nl</a:t>
            </a:r>
            <a:r>
              <a:rPr lang="en-NL" sz="1500" dirty="0">
                <a:solidFill>
                  <a:srgbClr val="44536A"/>
                </a:solidFill>
              </a:rPr>
              <a:t> </a:t>
            </a:r>
          </a:p>
        </p:txBody>
      </p:sp>
    </p:spTree>
    <p:extLst>
      <p:ext uri="{BB962C8B-B14F-4D97-AF65-F5344CB8AC3E}">
        <p14:creationId xmlns:p14="http://schemas.microsoft.com/office/powerpoint/2010/main" val="200474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1000" fill="hold"/>
                                        <p:tgtEl>
                                          <p:spTgt spid="26"/>
                                        </p:tgtEl>
                                      </p:cBhvr>
                                      <p:by x="25000" y="25000"/>
                                    </p:animScale>
                                  </p:childTnLst>
                                </p:cTn>
                              </p:par>
                              <p:par>
                                <p:cTn id="7" presetID="0" presetClass="path" presetSubtype="0" fill="hold" nodeType="withEffect">
                                  <p:stCondLst>
                                    <p:cond delay="0"/>
                                  </p:stCondLst>
                                  <p:childTnLst>
                                    <p:animMotion origin="layout" path="M -3.125E-6 -3.7037E-6 L 0.1905 -0.22106 " pathEditMode="relative" rAng="0" ptsTypes="AA">
                                      <p:cBhvr>
                                        <p:cTn id="8" dur="1000" fill="hold"/>
                                        <p:tgtEl>
                                          <p:spTgt spid="26"/>
                                        </p:tgtEl>
                                        <p:attrNameLst>
                                          <p:attrName>ppt_x</p:attrName>
                                          <p:attrName>ppt_y</p:attrName>
                                        </p:attrNameLst>
                                      </p:cBhvr>
                                      <p:rCtr x="9518" y="-11065"/>
                                    </p:animMotion>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par>
                                <p:cTn id="14" presetID="10" presetClass="entr" presetSubtype="0" fill="hold" nodeType="withEffect">
                                  <p:stCondLst>
                                    <p:cond delay="0"/>
                                  </p:stCondLst>
                                  <p:childTnLst>
                                    <p:set>
                                      <p:cBhvr>
                                        <p:cTn id="15" dur="1" fill="hold">
                                          <p:stCondLst>
                                            <p:cond delay="0"/>
                                          </p:stCondLst>
                                        </p:cTn>
                                        <p:tgtEl>
                                          <p:spTgt spid="34"/>
                                        </p:tgtEl>
                                        <p:attrNameLst>
                                          <p:attrName>style.visibility</p:attrName>
                                        </p:attrNameLst>
                                      </p:cBhvr>
                                      <p:to>
                                        <p:strVal val="visible"/>
                                      </p:to>
                                    </p:set>
                                    <p:animEffect transition="in" filter="fade">
                                      <p:cBhvr>
                                        <p:cTn id="16" dur="500"/>
                                        <p:tgtEl>
                                          <p:spTgt spid="34"/>
                                        </p:tgtEl>
                                      </p:cBhvr>
                                    </p:animEffect>
                                  </p:childTnLst>
                                </p:cTn>
                              </p:par>
                              <p:par>
                                <p:cTn id="17" presetID="10" presetClass="entr" presetSubtype="0" fill="hold" nodeType="with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fade">
                                      <p:cBhvr>
                                        <p:cTn id="19" dur="500"/>
                                        <p:tgtEl>
                                          <p:spTgt spid="31"/>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47"/>
                                        </p:tgtEl>
                                        <p:attrNameLst>
                                          <p:attrName>style.visibility</p:attrName>
                                        </p:attrNameLst>
                                      </p:cBhvr>
                                      <p:to>
                                        <p:strVal val="visible"/>
                                      </p:to>
                                    </p:set>
                                    <p:animEffect transition="in" filter="fade">
                                      <p:cBhvr>
                                        <p:cTn id="22" dur="500"/>
                                        <p:tgtEl>
                                          <p:spTgt spid="4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500"/>
                                        <p:tgtEl>
                                          <p:spTgt spid="20"/>
                                        </p:tgtEl>
                                      </p:cBhvr>
                                    </p:animEffect>
                                  </p:childTnLst>
                                </p:cTn>
                              </p:par>
                              <p:par>
                                <p:cTn id="28" presetID="10" presetClass="entr" presetSubtype="0" fill="hold" nodeType="with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fade">
                                      <p:cBhvr>
                                        <p:cTn id="30" dur="500"/>
                                        <p:tgtEl>
                                          <p:spTgt spid="21"/>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fade">
                                      <p:cBhvr>
                                        <p:cTn id="35" dur="500"/>
                                        <p:tgtEl>
                                          <p:spTgt spid="19"/>
                                        </p:tgtEl>
                                      </p:cBhvr>
                                    </p:animEffect>
                                  </p:childTnLst>
                                </p:cTn>
                              </p:par>
                              <p:par>
                                <p:cTn id="36" presetID="10" presetClass="entr" presetSubtype="0" fill="hold" nodeType="with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fade">
                                      <p:cBhvr>
                                        <p:cTn id="3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47" grpId="0" animBg="1"/>
    </p:bldLst>
  </p:timing>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B184B9F0-C6DD-8451-652C-6979B8C3C0DB}"/>
              </a:ext>
            </a:extLst>
          </p:cNvPr>
          <p:cNvSpPr txBox="1"/>
          <p:nvPr/>
        </p:nvSpPr>
        <p:spPr>
          <a:xfrm>
            <a:off x="7445309" y="1502843"/>
            <a:ext cx="518091" cy="707886"/>
          </a:xfrm>
          <a:prstGeom prst="rect">
            <a:avLst/>
          </a:prstGeom>
          <a:noFill/>
        </p:spPr>
        <p:txBody>
          <a:bodyPr wrap="square" rtlCol="0">
            <a:spAutoFit/>
          </a:bodyPr>
          <a:lstStyle/>
          <a:p>
            <a:pPr algn="ctr"/>
            <a:r>
              <a:rPr lang="en-NL" sz="4000" dirty="0">
                <a:solidFill>
                  <a:srgbClr val="FF0000"/>
                </a:solidFill>
              </a:rPr>
              <a:t>X</a:t>
            </a:r>
          </a:p>
        </p:txBody>
      </p:sp>
      <p:sp>
        <p:nvSpPr>
          <p:cNvPr id="8" name="Google Shape;335;p57">
            <a:extLst>
              <a:ext uri="{FF2B5EF4-FFF2-40B4-BE49-F238E27FC236}">
                <a16:creationId xmlns:a16="http://schemas.microsoft.com/office/drawing/2014/main" id="{B49D0B04-CE5C-C237-3DF9-2AF0B9301E46}"/>
              </a:ext>
            </a:extLst>
          </p:cNvPr>
          <p:cNvSpPr txBox="1">
            <a:spLocks/>
          </p:cNvSpPr>
          <p:nvPr/>
        </p:nvSpPr>
        <p:spPr>
          <a:xfrm>
            <a:off x="1695524" y="666500"/>
            <a:ext cx="8795683" cy="4024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5600"/>
              <a:buFont typeface="Barlow Semi Condensed SemiBold"/>
              <a:buNone/>
              <a:defRPr sz="2400" b="0" i="0" u="none" strike="noStrike" cap="none">
                <a:solidFill>
                  <a:schemeClr val="dk2"/>
                </a:solidFill>
                <a:latin typeface="Barlow Semi Condensed SemiBold"/>
                <a:ea typeface="Barlow Semi Condensed SemiBold"/>
                <a:cs typeface="Barlow Semi Condensed SemiBold"/>
                <a:sym typeface="Barlow Semi Condensed SemiBold"/>
              </a:defRPr>
            </a:lvl1pPr>
            <a:lvl2pPr marR="0" lvl="1"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2pPr>
            <a:lvl3pPr marR="0" lvl="2"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3pPr>
            <a:lvl4pPr marR="0" lvl="3"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4pPr>
            <a:lvl5pPr marR="0" lvl="4"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5pPr>
            <a:lvl6pPr marR="0" lvl="5"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6pPr>
            <a:lvl7pPr marR="0" lvl="6"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7pPr>
            <a:lvl8pPr marR="0" lvl="7"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8pPr>
            <a:lvl9pPr marR="0" lvl="8"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9pPr>
          </a:lstStyle>
          <a:p>
            <a:r>
              <a:rPr lang="en-GB" sz="3900" dirty="0"/>
              <a:t>Why ALMA?</a:t>
            </a:r>
          </a:p>
        </p:txBody>
      </p:sp>
      <p:sp>
        <p:nvSpPr>
          <p:cNvPr id="4" name="Slide Number Placeholder 4">
            <a:extLst>
              <a:ext uri="{FF2B5EF4-FFF2-40B4-BE49-F238E27FC236}">
                <a16:creationId xmlns:a16="http://schemas.microsoft.com/office/drawing/2014/main" id="{AEFC7CCB-7316-6C99-2ADD-E49B9899C9A7}"/>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en-NL"/>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NL" sz="2000" dirty="0">
                <a:solidFill>
                  <a:srgbClr val="44536A"/>
                </a:solidFill>
              </a:rPr>
              <a:t>3</a:t>
            </a:r>
            <a:endParaRPr lang="en-LU" sz="2000" dirty="0">
              <a:solidFill>
                <a:srgbClr val="44536A"/>
              </a:solidFill>
            </a:endParaRPr>
          </a:p>
        </p:txBody>
      </p:sp>
      <p:cxnSp>
        <p:nvCxnSpPr>
          <p:cNvPr id="6" name="Straight Connector 5">
            <a:extLst>
              <a:ext uri="{FF2B5EF4-FFF2-40B4-BE49-F238E27FC236}">
                <a16:creationId xmlns:a16="http://schemas.microsoft.com/office/drawing/2014/main" id="{25FE01BA-3530-5EC2-D888-6C6CD5F4B6CF}"/>
              </a:ext>
            </a:extLst>
          </p:cNvPr>
          <p:cNvCxnSpPr>
            <a:cxnSpLocks/>
          </p:cNvCxnSpPr>
          <p:nvPr/>
        </p:nvCxnSpPr>
        <p:spPr>
          <a:xfrm>
            <a:off x="4309070" y="1230691"/>
            <a:ext cx="3524092" cy="0"/>
          </a:xfrm>
          <a:prstGeom prst="line">
            <a:avLst/>
          </a:prstGeom>
          <a:ln w="25400">
            <a:solidFill>
              <a:srgbClr val="44536A"/>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462DC852-7DEF-C614-A7C8-7BDBBBE7A72F}"/>
              </a:ext>
            </a:extLst>
          </p:cNvPr>
          <p:cNvSpPr txBox="1"/>
          <p:nvPr/>
        </p:nvSpPr>
        <p:spPr>
          <a:xfrm>
            <a:off x="4101699" y="6371573"/>
            <a:ext cx="3983335" cy="323165"/>
          </a:xfrm>
          <a:prstGeom prst="rect">
            <a:avLst/>
          </a:prstGeom>
          <a:noFill/>
        </p:spPr>
        <p:txBody>
          <a:bodyPr wrap="none" rtlCol="0">
            <a:spAutoFit/>
          </a:bodyPr>
          <a:lstStyle/>
          <a:p>
            <a:r>
              <a:rPr lang="en-NL" sz="1500" dirty="0">
                <a:solidFill>
                  <a:srgbClr val="44536A"/>
                </a:solidFill>
              </a:rPr>
              <a:t>Yuze Zhang - </a:t>
            </a:r>
            <a:r>
              <a:rPr lang="en-GB" sz="1500" dirty="0" err="1">
                <a:solidFill>
                  <a:srgbClr val="44536A"/>
                </a:solidFill>
              </a:rPr>
              <a:t>yuzezhang@mail.strw.leidenuniv.nl</a:t>
            </a:r>
            <a:r>
              <a:rPr lang="en-NL" sz="1500" dirty="0">
                <a:solidFill>
                  <a:srgbClr val="44536A"/>
                </a:solidFill>
              </a:rPr>
              <a:t> </a:t>
            </a:r>
          </a:p>
        </p:txBody>
      </p:sp>
      <p:pic>
        <p:nvPicPr>
          <p:cNvPr id="2" name="Picture 2" descr="ALMA - SRON Netherlands Institute for Space Research">
            <a:extLst>
              <a:ext uri="{FF2B5EF4-FFF2-40B4-BE49-F238E27FC236}">
                <a16:creationId xmlns:a16="http://schemas.microsoft.com/office/drawing/2014/main" id="{08B9131E-AC56-C27D-B5EB-1C440FAC1A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20141" y="2639960"/>
            <a:ext cx="5012082" cy="334293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DCFEE00C-006D-A9F3-84CA-F8716BBF98A3}"/>
              </a:ext>
            </a:extLst>
          </p:cNvPr>
          <p:cNvSpPr txBox="1"/>
          <p:nvPr/>
        </p:nvSpPr>
        <p:spPr>
          <a:xfrm>
            <a:off x="7583089" y="5977345"/>
            <a:ext cx="2686185" cy="369332"/>
          </a:xfrm>
          <a:prstGeom prst="rect">
            <a:avLst/>
          </a:prstGeom>
          <a:noFill/>
        </p:spPr>
        <p:txBody>
          <a:bodyPr wrap="none" rtlCol="0">
            <a:spAutoFit/>
          </a:bodyPr>
          <a:lstStyle/>
          <a:p>
            <a:pPr algn="ctr"/>
            <a:r>
              <a:rPr lang="en-NL" dirty="0">
                <a:solidFill>
                  <a:schemeClr val="accent5"/>
                </a:solidFill>
              </a:rPr>
              <a:t>Image from SRON website</a:t>
            </a:r>
          </a:p>
        </p:txBody>
      </p:sp>
      <p:sp>
        <p:nvSpPr>
          <p:cNvPr id="5" name="TextBox 4">
            <a:extLst>
              <a:ext uri="{FF2B5EF4-FFF2-40B4-BE49-F238E27FC236}">
                <a16:creationId xmlns:a16="http://schemas.microsoft.com/office/drawing/2014/main" id="{FD7C14AE-F600-4FE4-CE9B-6E696B42B1B0}"/>
              </a:ext>
            </a:extLst>
          </p:cNvPr>
          <p:cNvSpPr txBox="1"/>
          <p:nvPr/>
        </p:nvSpPr>
        <p:spPr>
          <a:xfrm>
            <a:off x="907478" y="1583017"/>
            <a:ext cx="2696957" cy="523220"/>
          </a:xfrm>
          <a:prstGeom prst="rect">
            <a:avLst/>
          </a:prstGeom>
          <a:noFill/>
        </p:spPr>
        <p:txBody>
          <a:bodyPr wrap="none" rtlCol="0">
            <a:spAutoFit/>
          </a:bodyPr>
          <a:lstStyle/>
          <a:p>
            <a:pPr algn="ctr"/>
            <a:r>
              <a:rPr lang="en-NL" sz="2800" dirty="0">
                <a:solidFill>
                  <a:schemeClr val="tx2"/>
                </a:solidFill>
              </a:rPr>
              <a:t>IR interferometry</a:t>
            </a:r>
          </a:p>
        </p:txBody>
      </p:sp>
      <p:sp>
        <p:nvSpPr>
          <p:cNvPr id="16" name="Down Arrow 15">
            <a:extLst>
              <a:ext uri="{FF2B5EF4-FFF2-40B4-BE49-F238E27FC236}">
                <a16:creationId xmlns:a16="http://schemas.microsoft.com/office/drawing/2014/main" id="{7B9771A0-CC38-59F4-78DC-407407E8C842}"/>
              </a:ext>
            </a:extLst>
          </p:cNvPr>
          <p:cNvSpPr/>
          <p:nvPr/>
        </p:nvSpPr>
        <p:spPr>
          <a:xfrm rot="16200000">
            <a:off x="3605605" y="1680106"/>
            <a:ext cx="318061" cy="320400"/>
          </a:xfrm>
          <a:prstGeom prst="downArrow">
            <a:avLst/>
          </a:prstGeom>
          <a:solidFill>
            <a:srgbClr val="44536A"/>
          </a:solidFill>
          <a:ln>
            <a:solidFill>
              <a:srgbClr val="44536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7" name="TextBox 16">
            <a:extLst>
              <a:ext uri="{FF2B5EF4-FFF2-40B4-BE49-F238E27FC236}">
                <a16:creationId xmlns:a16="http://schemas.microsoft.com/office/drawing/2014/main" id="{09FE4B33-9071-316A-DA29-859BE9A27D51}"/>
              </a:ext>
            </a:extLst>
          </p:cNvPr>
          <p:cNvSpPr txBox="1"/>
          <p:nvPr/>
        </p:nvSpPr>
        <p:spPr>
          <a:xfrm>
            <a:off x="3924836" y="1583017"/>
            <a:ext cx="3479030" cy="523220"/>
          </a:xfrm>
          <a:prstGeom prst="rect">
            <a:avLst/>
          </a:prstGeom>
          <a:noFill/>
        </p:spPr>
        <p:txBody>
          <a:bodyPr wrap="none" rtlCol="0">
            <a:spAutoFit/>
          </a:bodyPr>
          <a:lstStyle/>
          <a:p>
            <a:pPr algn="ctr"/>
            <a:r>
              <a:rPr lang="en-NL" sz="2800" dirty="0">
                <a:solidFill>
                  <a:schemeClr val="tx2"/>
                </a:solidFill>
              </a:rPr>
              <a:t>Limited (u, v) coverage</a:t>
            </a:r>
          </a:p>
        </p:txBody>
      </p:sp>
      <p:cxnSp>
        <p:nvCxnSpPr>
          <p:cNvPr id="18" name="Straight Arrow Connector 17">
            <a:extLst>
              <a:ext uri="{FF2B5EF4-FFF2-40B4-BE49-F238E27FC236}">
                <a16:creationId xmlns:a16="http://schemas.microsoft.com/office/drawing/2014/main" id="{009F82B0-108B-4DAF-2DC7-40AC23F18029}"/>
              </a:ext>
            </a:extLst>
          </p:cNvPr>
          <p:cNvCxnSpPr>
            <a:cxnSpLocks/>
          </p:cNvCxnSpPr>
          <p:nvPr/>
        </p:nvCxnSpPr>
        <p:spPr>
          <a:xfrm rot="16200000">
            <a:off x="7690420" y="1570581"/>
            <a:ext cx="0" cy="600814"/>
          </a:xfrm>
          <a:prstGeom prst="straightConnector1">
            <a:avLst/>
          </a:prstGeom>
          <a:ln w="508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2A6993B7-9C6D-4D56-CFFA-79976794B8DE}"/>
              </a:ext>
            </a:extLst>
          </p:cNvPr>
          <p:cNvSpPr txBox="1"/>
          <p:nvPr/>
        </p:nvSpPr>
        <p:spPr>
          <a:xfrm>
            <a:off x="8032270" y="1164288"/>
            <a:ext cx="3310138" cy="1384995"/>
          </a:xfrm>
          <a:prstGeom prst="rect">
            <a:avLst/>
          </a:prstGeom>
          <a:noFill/>
        </p:spPr>
        <p:txBody>
          <a:bodyPr wrap="none" rtlCol="0">
            <a:spAutoFit/>
          </a:bodyPr>
          <a:lstStyle/>
          <a:p>
            <a:pPr algn="ctr"/>
            <a:r>
              <a:rPr lang="en-NL" sz="2800" dirty="0">
                <a:solidFill>
                  <a:schemeClr val="tx2"/>
                </a:solidFill>
              </a:rPr>
              <a:t>Direct image of</a:t>
            </a:r>
          </a:p>
          <a:p>
            <a:pPr algn="ctr"/>
            <a:r>
              <a:rPr lang="en-NL" sz="2800" dirty="0">
                <a:solidFill>
                  <a:schemeClr val="tx2"/>
                </a:solidFill>
              </a:rPr>
              <a:t>AGNs &amp; surroundings</a:t>
            </a:r>
          </a:p>
          <a:p>
            <a:pPr algn="ctr"/>
            <a:r>
              <a:rPr lang="en-NL" sz="2800" dirty="0">
                <a:solidFill>
                  <a:schemeClr val="tx2"/>
                </a:solidFill>
              </a:rPr>
              <a:t>in nearby galaxies</a:t>
            </a:r>
          </a:p>
        </p:txBody>
      </p:sp>
      <p:sp>
        <p:nvSpPr>
          <p:cNvPr id="24" name="TextBox 23">
            <a:extLst>
              <a:ext uri="{FF2B5EF4-FFF2-40B4-BE49-F238E27FC236}">
                <a16:creationId xmlns:a16="http://schemas.microsoft.com/office/drawing/2014/main" id="{463F7DCF-F3A3-E984-B8AD-1D6E9E4ABA76}"/>
              </a:ext>
            </a:extLst>
          </p:cNvPr>
          <p:cNvSpPr txBox="1"/>
          <p:nvPr/>
        </p:nvSpPr>
        <p:spPr>
          <a:xfrm>
            <a:off x="907478" y="2287673"/>
            <a:ext cx="1059906" cy="523220"/>
          </a:xfrm>
          <a:prstGeom prst="rect">
            <a:avLst/>
          </a:prstGeom>
          <a:noFill/>
        </p:spPr>
        <p:txBody>
          <a:bodyPr wrap="none" rtlCol="0">
            <a:spAutoFit/>
          </a:bodyPr>
          <a:lstStyle/>
          <a:p>
            <a:r>
              <a:rPr lang="en-NL" sz="2800" dirty="0">
                <a:solidFill>
                  <a:schemeClr val="tx2"/>
                </a:solidFill>
              </a:rPr>
              <a:t>ALMA</a:t>
            </a:r>
          </a:p>
        </p:txBody>
      </p:sp>
      <p:sp>
        <p:nvSpPr>
          <p:cNvPr id="25" name="TextBox 24">
            <a:extLst>
              <a:ext uri="{FF2B5EF4-FFF2-40B4-BE49-F238E27FC236}">
                <a16:creationId xmlns:a16="http://schemas.microsoft.com/office/drawing/2014/main" id="{BEEF2D20-3A40-16A1-EA0E-14526E536406}"/>
              </a:ext>
            </a:extLst>
          </p:cNvPr>
          <p:cNvSpPr txBox="1"/>
          <p:nvPr/>
        </p:nvSpPr>
        <p:spPr>
          <a:xfrm>
            <a:off x="2293719" y="2287672"/>
            <a:ext cx="3300519" cy="523220"/>
          </a:xfrm>
          <a:prstGeom prst="rect">
            <a:avLst/>
          </a:prstGeom>
          <a:noFill/>
        </p:spPr>
        <p:txBody>
          <a:bodyPr wrap="none" rtlCol="0">
            <a:spAutoFit/>
          </a:bodyPr>
          <a:lstStyle/>
          <a:p>
            <a:r>
              <a:rPr lang="en-NL" sz="2800" dirty="0">
                <a:solidFill>
                  <a:schemeClr val="tx2"/>
                </a:solidFill>
              </a:rPr>
              <a:t>Better (u, v) coverage</a:t>
            </a:r>
          </a:p>
        </p:txBody>
      </p:sp>
      <p:sp>
        <p:nvSpPr>
          <p:cNvPr id="26" name="Down Arrow 25">
            <a:extLst>
              <a:ext uri="{FF2B5EF4-FFF2-40B4-BE49-F238E27FC236}">
                <a16:creationId xmlns:a16="http://schemas.microsoft.com/office/drawing/2014/main" id="{5715D14C-8A3D-6FE2-A3C4-96F01AE0DD20}"/>
              </a:ext>
            </a:extLst>
          </p:cNvPr>
          <p:cNvSpPr/>
          <p:nvPr/>
        </p:nvSpPr>
        <p:spPr>
          <a:xfrm rot="16200000">
            <a:off x="1974488" y="2389082"/>
            <a:ext cx="318061" cy="320400"/>
          </a:xfrm>
          <a:prstGeom prst="downArrow">
            <a:avLst/>
          </a:prstGeom>
          <a:solidFill>
            <a:srgbClr val="44536A"/>
          </a:solidFill>
          <a:ln>
            <a:solidFill>
              <a:srgbClr val="44536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28" name="Rectangle 27">
            <a:extLst>
              <a:ext uri="{FF2B5EF4-FFF2-40B4-BE49-F238E27FC236}">
                <a16:creationId xmlns:a16="http://schemas.microsoft.com/office/drawing/2014/main" id="{4C8C3F71-1A55-F924-DFEE-76C03576A60D}"/>
              </a:ext>
            </a:extLst>
          </p:cNvPr>
          <p:cNvSpPr/>
          <p:nvPr/>
        </p:nvSpPr>
        <p:spPr>
          <a:xfrm>
            <a:off x="887728" y="2277000"/>
            <a:ext cx="4664933" cy="586111"/>
          </a:xfrm>
          <a:prstGeom prst="rect">
            <a:avLst/>
          </a:prstGeom>
          <a:noFill/>
          <a:ln w="63500">
            <a:solidFill>
              <a:schemeClr val="accent2"/>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cxnSp>
        <p:nvCxnSpPr>
          <p:cNvPr id="29" name="Straight Arrow Connector 28">
            <a:extLst>
              <a:ext uri="{FF2B5EF4-FFF2-40B4-BE49-F238E27FC236}">
                <a16:creationId xmlns:a16="http://schemas.microsoft.com/office/drawing/2014/main" id="{63D2678A-51E6-6E5B-4EEE-F66C1F068688}"/>
              </a:ext>
            </a:extLst>
          </p:cNvPr>
          <p:cNvCxnSpPr>
            <a:cxnSpLocks/>
          </p:cNvCxnSpPr>
          <p:nvPr/>
        </p:nvCxnSpPr>
        <p:spPr>
          <a:xfrm>
            <a:off x="3080623" y="2869149"/>
            <a:ext cx="0" cy="961019"/>
          </a:xfrm>
          <a:prstGeom prst="straightConnector1">
            <a:avLst/>
          </a:prstGeom>
          <a:ln w="635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7866B58E-CBD5-C104-7FA6-70FD1E07270B}"/>
              </a:ext>
            </a:extLst>
          </p:cNvPr>
          <p:cNvSpPr txBox="1"/>
          <p:nvPr/>
        </p:nvSpPr>
        <p:spPr>
          <a:xfrm>
            <a:off x="1139707" y="3842865"/>
            <a:ext cx="3881832" cy="1384995"/>
          </a:xfrm>
          <a:prstGeom prst="rect">
            <a:avLst/>
          </a:prstGeom>
          <a:noFill/>
        </p:spPr>
        <p:txBody>
          <a:bodyPr wrap="none" rtlCol="0">
            <a:spAutoFit/>
          </a:bodyPr>
          <a:lstStyle/>
          <a:p>
            <a:pPr algn="ctr"/>
            <a:r>
              <a:rPr lang="en-NL" sz="2800" dirty="0">
                <a:solidFill>
                  <a:schemeClr val="tx2"/>
                </a:solidFill>
              </a:rPr>
              <a:t>Distribution &amp; kinematics</a:t>
            </a:r>
          </a:p>
          <a:p>
            <a:pPr algn="ctr"/>
            <a:r>
              <a:rPr lang="en-NL" sz="2800" dirty="0">
                <a:solidFill>
                  <a:schemeClr val="tx2"/>
                </a:solidFill>
              </a:rPr>
              <a:t>of gas around</a:t>
            </a:r>
          </a:p>
          <a:p>
            <a:pPr algn="ctr"/>
            <a:r>
              <a:rPr lang="en-NL" sz="2800" dirty="0">
                <a:solidFill>
                  <a:schemeClr val="tx2"/>
                </a:solidFill>
              </a:rPr>
              <a:t>AGNs of nearby Seyferts</a:t>
            </a:r>
          </a:p>
        </p:txBody>
      </p:sp>
    </p:spTree>
    <p:extLst>
      <p:ext uri="{BB962C8B-B14F-4D97-AF65-F5344CB8AC3E}">
        <p14:creationId xmlns:p14="http://schemas.microsoft.com/office/powerpoint/2010/main" val="2102327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500"/>
                                        <p:tgtEl>
                                          <p:spTgt spid="19"/>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500"/>
                                        <p:tgtEl>
                                          <p:spTgt spid="22"/>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fade">
                                      <p:cBhvr>
                                        <p:cTn id="26" dur="500"/>
                                        <p:tgtEl>
                                          <p:spTgt spid="24"/>
                                        </p:tgtEl>
                                      </p:cBhvr>
                                    </p:animEffect>
                                  </p:childTnLst>
                                </p:cTn>
                              </p:par>
                              <p:par>
                                <p:cTn id="27" presetID="10" presetClass="entr" presetSubtype="0" fill="hold" nodeType="with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fade">
                                      <p:cBhvr>
                                        <p:cTn id="29" dur="500"/>
                                        <p:tgtEl>
                                          <p:spTgt spid="2"/>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fade">
                                      <p:cBhvr>
                                        <p:cTn id="32" dur="500"/>
                                        <p:tgtEl>
                                          <p:spTgt spid="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fade">
                                      <p:cBhvr>
                                        <p:cTn id="37" dur="500"/>
                                        <p:tgtEl>
                                          <p:spTgt spid="26"/>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fade">
                                      <p:cBhvr>
                                        <p:cTn id="40" dur="500"/>
                                        <p:tgtEl>
                                          <p:spTgt spid="25"/>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28"/>
                                        </p:tgtEl>
                                        <p:attrNameLst>
                                          <p:attrName>style.visibility</p:attrName>
                                        </p:attrNameLst>
                                      </p:cBhvr>
                                      <p:to>
                                        <p:strVal val="visible"/>
                                      </p:to>
                                    </p:set>
                                    <p:animEffect transition="in" filter="fade">
                                      <p:cBhvr>
                                        <p:cTn id="45" dur="500"/>
                                        <p:tgtEl>
                                          <p:spTgt spid="28"/>
                                        </p:tgtEl>
                                      </p:cBhvr>
                                    </p:animEffect>
                                  </p:childTnLst>
                                </p:cTn>
                              </p:par>
                              <p:par>
                                <p:cTn id="46" presetID="10" presetClass="entr" presetSubtype="0" fill="hold" nodeType="withEffect">
                                  <p:stCondLst>
                                    <p:cond delay="0"/>
                                  </p:stCondLst>
                                  <p:childTnLst>
                                    <p:set>
                                      <p:cBhvr>
                                        <p:cTn id="47" dur="1" fill="hold">
                                          <p:stCondLst>
                                            <p:cond delay="0"/>
                                          </p:stCondLst>
                                        </p:cTn>
                                        <p:tgtEl>
                                          <p:spTgt spid="29"/>
                                        </p:tgtEl>
                                        <p:attrNameLst>
                                          <p:attrName>style.visibility</p:attrName>
                                        </p:attrNameLst>
                                      </p:cBhvr>
                                      <p:to>
                                        <p:strVal val="visible"/>
                                      </p:to>
                                    </p:set>
                                    <p:animEffect transition="in" filter="fade">
                                      <p:cBhvr>
                                        <p:cTn id="48" dur="500"/>
                                        <p:tgtEl>
                                          <p:spTgt spid="29"/>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30"/>
                                        </p:tgtEl>
                                        <p:attrNameLst>
                                          <p:attrName>style.visibility</p:attrName>
                                        </p:attrNameLst>
                                      </p:cBhvr>
                                      <p:to>
                                        <p:strVal val="visible"/>
                                      </p:to>
                                    </p:set>
                                    <p:animEffect transition="in" filter="fade">
                                      <p:cBhvr>
                                        <p:cTn id="51"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3" grpId="0"/>
      <p:bldP spid="16" grpId="0" animBg="1"/>
      <p:bldP spid="17" grpId="0"/>
      <p:bldP spid="22" grpId="0"/>
      <p:bldP spid="24" grpId="0"/>
      <p:bldP spid="25" grpId="0"/>
      <p:bldP spid="26" grpId="0" animBg="1"/>
      <p:bldP spid="28" grpId="0" animBg="1"/>
      <p:bldP spid="3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Google Shape;335;p57">
            <a:extLst>
              <a:ext uri="{FF2B5EF4-FFF2-40B4-BE49-F238E27FC236}">
                <a16:creationId xmlns:a16="http://schemas.microsoft.com/office/drawing/2014/main" id="{B49D0B04-CE5C-C237-3DF9-2AF0B9301E46}"/>
              </a:ext>
            </a:extLst>
          </p:cNvPr>
          <p:cNvSpPr txBox="1">
            <a:spLocks/>
          </p:cNvSpPr>
          <p:nvPr/>
        </p:nvSpPr>
        <p:spPr>
          <a:xfrm>
            <a:off x="1695524" y="666500"/>
            <a:ext cx="8795683" cy="4024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5600"/>
              <a:buFont typeface="Barlow Semi Condensed SemiBold"/>
              <a:buNone/>
              <a:defRPr sz="2400" b="0" i="0" u="none" strike="noStrike" cap="none">
                <a:solidFill>
                  <a:schemeClr val="dk2"/>
                </a:solidFill>
                <a:latin typeface="Barlow Semi Condensed SemiBold"/>
                <a:ea typeface="Barlow Semi Condensed SemiBold"/>
                <a:cs typeface="Barlow Semi Condensed SemiBold"/>
                <a:sym typeface="Barlow Semi Condensed SemiBold"/>
              </a:defRPr>
            </a:lvl1pPr>
            <a:lvl2pPr marR="0" lvl="1"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2pPr>
            <a:lvl3pPr marR="0" lvl="2"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3pPr>
            <a:lvl4pPr marR="0" lvl="3"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4pPr>
            <a:lvl5pPr marR="0" lvl="4"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5pPr>
            <a:lvl6pPr marR="0" lvl="5"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6pPr>
            <a:lvl7pPr marR="0" lvl="6"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7pPr>
            <a:lvl8pPr marR="0" lvl="7"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8pPr>
            <a:lvl9pPr marR="0" lvl="8"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9pPr>
          </a:lstStyle>
          <a:p>
            <a:r>
              <a:rPr lang="en-GB" sz="3900" dirty="0"/>
              <a:t>Proposed Model of AGN Outflow in NGC1068 </a:t>
            </a:r>
          </a:p>
        </p:txBody>
      </p:sp>
      <p:sp>
        <p:nvSpPr>
          <p:cNvPr id="4" name="Slide Number Placeholder 4">
            <a:extLst>
              <a:ext uri="{FF2B5EF4-FFF2-40B4-BE49-F238E27FC236}">
                <a16:creationId xmlns:a16="http://schemas.microsoft.com/office/drawing/2014/main" id="{AEFC7CCB-7316-6C99-2ADD-E49B9899C9A7}"/>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en-NL"/>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NL" sz="2000" dirty="0">
                <a:solidFill>
                  <a:srgbClr val="44536A"/>
                </a:solidFill>
              </a:rPr>
              <a:t>4</a:t>
            </a:r>
            <a:endParaRPr lang="en-LU" sz="2000" dirty="0">
              <a:solidFill>
                <a:srgbClr val="44536A"/>
              </a:solidFill>
            </a:endParaRPr>
          </a:p>
        </p:txBody>
      </p:sp>
      <p:cxnSp>
        <p:nvCxnSpPr>
          <p:cNvPr id="6" name="Straight Connector 5">
            <a:extLst>
              <a:ext uri="{FF2B5EF4-FFF2-40B4-BE49-F238E27FC236}">
                <a16:creationId xmlns:a16="http://schemas.microsoft.com/office/drawing/2014/main" id="{25FE01BA-3530-5EC2-D888-6C6CD5F4B6CF}"/>
              </a:ext>
            </a:extLst>
          </p:cNvPr>
          <p:cNvCxnSpPr>
            <a:cxnSpLocks/>
          </p:cNvCxnSpPr>
          <p:nvPr/>
        </p:nvCxnSpPr>
        <p:spPr>
          <a:xfrm>
            <a:off x="4309070" y="1230691"/>
            <a:ext cx="3524092" cy="0"/>
          </a:xfrm>
          <a:prstGeom prst="line">
            <a:avLst/>
          </a:prstGeom>
          <a:ln w="25400">
            <a:solidFill>
              <a:srgbClr val="44536A"/>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462DC852-7DEF-C614-A7C8-7BDBBBE7A72F}"/>
              </a:ext>
            </a:extLst>
          </p:cNvPr>
          <p:cNvSpPr txBox="1"/>
          <p:nvPr/>
        </p:nvSpPr>
        <p:spPr>
          <a:xfrm>
            <a:off x="4101699" y="6371573"/>
            <a:ext cx="3983335" cy="323165"/>
          </a:xfrm>
          <a:prstGeom prst="rect">
            <a:avLst/>
          </a:prstGeom>
          <a:noFill/>
        </p:spPr>
        <p:txBody>
          <a:bodyPr wrap="none" rtlCol="0">
            <a:spAutoFit/>
          </a:bodyPr>
          <a:lstStyle/>
          <a:p>
            <a:r>
              <a:rPr lang="en-NL" sz="1500" dirty="0">
                <a:solidFill>
                  <a:srgbClr val="44536A"/>
                </a:solidFill>
              </a:rPr>
              <a:t>Yuze Zhang - </a:t>
            </a:r>
            <a:r>
              <a:rPr lang="en-GB" sz="1500" dirty="0" err="1">
                <a:solidFill>
                  <a:srgbClr val="44536A"/>
                </a:solidFill>
              </a:rPr>
              <a:t>yuzezhang@mail.strw.leidenuniv.nl</a:t>
            </a:r>
            <a:r>
              <a:rPr lang="en-NL" sz="1500" dirty="0">
                <a:solidFill>
                  <a:srgbClr val="44536A"/>
                </a:solidFill>
              </a:rPr>
              <a:t> </a:t>
            </a:r>
          </a:p>
        </p:txBody>
      </p:sp>
      <p:pic>
        <p:nvPicPr>
          <p:cNvPr id="9" name="Picture 8" descr="Diagram of a diagram of a wind turbine&#10;&#10;Description automatically generated">
            <a:extLst>
              <a:ext uri="{FF2B5EF4-FFF2-40B4-BE49-F238E27FC236}">
                <a16:creationId xmlns:a16="http://schemas.microsoft.com/office/drawing/2014/main" id="{9ECA1372-6537-BE14-806F-50977CCCDEDD}"/>
              </a:ext>
            </a:extLst>
          </p:cNvPr>
          <p:cNvPicPr>
            <a:picLocks noChangeAspect="1"/>
          </p:cNvPicPr>
          <p:nvPr/>
        </p:nvPicPr>
        <p:blipFill>
          <a:blip r:embed="rId3"/>
          <a:stretch>
            <a:fillRect/>
          </a:stretch>
        </p:blipFill>
        <p:spPr>
          <a:xfrm>
            <a:off x="695667" y="1474967"/>
            <a:ext cx="6812064" cy="4490539"/>
          </a:xfrm>
          <a:prstGeom prst="rect">
            <a:avLst/>
          </a:prstGeom>
        </p:spPr>
      </p:pic>
      <p:sp>
        <p:nvSpPr>
          <p:cNvPr id="10" name="TextBox 9">
            <a:extLst>
              <a:ext uri="{FF2B5EF4-FFF2-40B4-BE49-F238E27FC236}">
                <a16:creationId xmlns:a16="http://schemas.microsoft.com/office/drawing/2014/main" id="{3573263D-7319-287E-741A-F0246C145AF3}"/>
              </a:ext>
            </a:extLst>
          </p:cNvPr>
          <p:cNvSpPr txBox="1"/>
          <p:nvPr/>
        </p:nvSpPr>
        <p:spPr>
          <a:xfrm>
            <a:off x="2594367" y="5965506"/>
            <a:ext cx="3014663" cy="369332"/>
          </a:xfrm>
          <a:prstGeom prst="rect">
            <a:avLst/>
          </a:prstGeom>
          <a:noFill/>
        </p:spPr>
        <p:txBody>
          <a:bodyPr wrap="square">
            <a:spAutoFit/>
          </a:bodyPr>
          <a:lstStyle/>
          <a:p>
            <a:pPr algn="ctr"/>
            <a:r>
              <a:rPr lang="en-GB" dirty="0">
                <a:solidFill>
                  <a:schemeClr val="accent1">
                    <a:lumMod val="60000"/>
                    <a:lumOff val="40000"/>
                  </a:schemeClr>
                </a:solidFill>
                <a:effectLst/>
                <a:latin typeface="Helvetica" pitchFamily="2" charset="0"/>
              </a:rPr>
              <a:t>García-</a:t>
            </a:r>
            <a:r>
              <a:rPr lang="en-GB" dirty="0" err="1">
                <a:solidFill>
                  <a:schemeClr val="accent1">
                    <a:lumMod val="60000"/>
                    <a:lumOff val="40000"/>
                  </a:schemeClr>
                </a:solidFill>
                <a:effectLst/>
                <a:latin typeface="Helvetica" pitchFamily="2" charset="0"/>
              </a:rPr>
              <a:t>Burillo</a:t>
            </a:r>
            <a:r>
              <a:rPr lang="en-GB" dirty="0">
                <a:solidFill>
                  <a:schemeClr val="accent1">
                    <a:lumMod val="60000"/>
                    <a:lumOff val="40000"/>
                  </a:schemeClr>
                </a:solidFill>
                <a:effectLst/>
                <a:latin typeface="Helvetica" pitchFamily="2" charset="0"/>
              </a:rPr>
              <a:t> et al. 2019</a:t>
            </a:r>
          </a:p>
        </p:txBody>
      </p:sp>
      <p:cxnSp>
        <p:nvCxnSpPr>
          <p:cNvPr id="11" name="Straight Arrow Connector 10">
            <a:extLst>
              <a:ext uri="{FF2B5EF4-FFF2-40B4-BE49-F238E27FC236}">
                <a16:creationId xmlns:a16="http://schemas.microsoft.com/office/drawing/2014/main" id="{E8AF1AB7-F3BE-3E7F-FB19-7B316E7F3C77}"/>
              </a:ext>
            </a:extLst>
          </p:cNvPr>
          <p:cNvCxnSpPr>
            <a:cxnSpLocks/>
          </p:cNvCxnSpPr>
          <p:nvPr/>
        </p:nvCxnSpPr>
        <p:spPr>
          <a:xfrm flipH="1">
            <a:off x="3552825" y="2867025"/>
            <a:ext cx="5235628" cy="1123950"/>
          </a:xfrm>
          <a:prstGeom prst="straightConnector1">
            <a:avLst/>
          </a:prstGeom>
          <a:ln w="635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C6AEF449-4957-817B-6881-D6305545592F}"/>
              </a:ext>
            </a:extLst>
          </p:cNvPr>
          <p:cNvCxnSpPr>
            <a:cxnSpLocks/>
          </p:cNvCxnSpPr>
          <p:nvPr/>
        </p:nvCxnSpPr>
        <p:spPr>
          <a:xfrm flipH="1">
            <a:off x="6305550" y="2867025"/>
            <a:ext cx="2482903" cy="1238250"/>
          </a:xfrm>
          <a:prstGeom prst="straightConnector1">
            <a:avLst/>
          </a:prstGeom>
          <a:ln w="635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98AD321F-BB63-8269-CB43-690B8886AB9F}"/>
              </a:ext>
            </a:extLst>
          </p:cNvPr>
          <p:cNvSpPr txBox="1"/>
          <p:nvPr/>
        </p:nvSpPr>
        <p:spPr>
          <a:xfrm>
            <a:off x="8916263" y="2041668"/>
            <a:ext cx="2308517" cy="523220"/>
          </a:xfrm>
          <a:prstGeom prst="rect">
            <a:avLst/>
          </a:prstGeom>
          <a:noFill/>
        </p:spPr>
        <p:txBody>
          <a:bodyPr wrap="none" rtlCol="0">
            <a:spAutoFit/>
          </a:bodyPr>
          <a:lstStyle/>
          <a:p>
            <a:r>
              <a:rPr lang="en-NL" sz="2800" dirty="0">
                <a:solidFill>
                  <a:schemeClr val="accent2"/>
                </a:solidFill>
              </a:rPr>
              <a:t>2 Components</a:t>
            </a:r>
          </a:p>
        </p:txBody>
      </p:sp>
      <p:sp>
        <p:nvSpPr>
          <p:cNvPr id="14" name="TextBox 13">
            <a:extLst>
              <a:ext uri="{FF2B5EF4-FFF2-40B4-BE49-F238E27FC236}">
                <a16:creationId xmlns:a16="http://schemas.microsoft.com/office/drawing/2014/main" id="{05F38092-462F-C82B-5DF7-963BB3BE958C}"/>
              </a:ext>
            </a:extLst>
          </p:cNvPr>
          <p:cNvSpPr txBox="1"/>
          <p:nvPr/>
        </p:nvSpPr>
        <p:spPr>
          <a:xfrm>
            <a:off x="9827506" y="2564888"/>
            <a:ext cx="486030" cy="523220"/>
          </a:xfrm>
          <a:prstGeom prst="rect">
            <a:avLst/>
          </a:prstGeom>
          <a:noFill/>
        </p:spPr>
        <p:txBody>
          <a:bodyPr wrap="none" rtlCol="0">
            <a:spAutoFit/>
          </a:bodyPr>
          <a:lstStyle/>
          <a:p>
            <a:r>
              <a:rPr lang="en-NL" sz="2800" dirty="0">
                <a:solidFill>
                  <a:schemeClr val="accent2"/>
                </a:solidFill>
              </a:rPr>
              <a:t>vs</a:t>
            </a:r>
          </a:p>
        </p:txBody>
      </p:sp>
      <p:sp>
        <p:nvSpPr>
          <p:cNvPr id="15" name="TextBox 14">
            <a:extLst>
              <a:ext uri="{FF2B5EF4-FFF2-40B4-BE49-F238E27FC236}">
                <a16:creationId xmlns:a16="http://schemas.microsoft.com/office/drawing/2014/main" id="{63449219-8FA8-DC20-9A0E-9CE5A3296BC2}"/>
              </a:ext>
            </a:extLst>
          </p:cNvPr>
          <p:cNvSpPr txBox="1"/>
          <p:nvPr/>
        </p:nvSpPr>
        <p:spPr>
          <a:xfrm>
            <a:off x="8986794" y="3088108"/>
            <a:ext cx="2167453" cy="523220"/>
          </a:xfrm>
          <a:prstGeom prst="rect">
            <a:avLst/>
          </a:prstGeom>
          <a:noFill/>
        </p:spPr>
        <p:txBody>
          <a:bodyPr wrap="none" rtlCol="0">
            <a:spAutoFit/>
          </a:bodyPr>
          <a:lstStyle/>
          <a:p>
            <a:r>
              <a:rPr lang="en-NL" sz="2800" dirty="0">
                <a:solidFill>
                  <a:schemeClr val="accent2"/>
                </a:solidFill>
              </a:rPr>
              <a:t>1 Component</a:t>
            </a:r>
          </a:p>
        </p:txBody>
      </p:sp>
    </p:spTree>
    <p:extLst>
      <p:ext uri="{BB962C8B-B14F-4D97-AF65-F5344CB8AC3E}">
        <p14:creationId xmlns:p14="http://schemas.microsoft.com/office/powerpoint/2010/main" val="2276504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par>
                                <p:cTn id="19" presetID="10"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table with numbers and symbols&#10;&#10;Description automatically generated">
            <a:extLst>
              <a:ext uri="{FF2B5EF4-FFF2-40B4-BE49-F238E27FC236}">
                <a16:creationId xmlns:a16="http://schemas.microsoft.com/office/drawing/2014/main" id="{AA6D177B-CCD7-10BE-C059-D097CAB110F3}"/>
              </a:ext>
            </a:extLst>
          </p:cNvPr>
          <p:cNvPicPr>
            <a:picLocks noChangeAspect="1"/>
          </p:cNvPicPr>
          <p:nvPr/>
        </p:nvPicPr>
        <p:blipFill>
          <a:blip r:embed="rId3"/>
          <a:stretch>
            <a:fillRect/>
          </a:stretch>
        </p:blipFill>
        <p:spPr>
          <a:xfrm>
            <a:off x="1785593" y="4081670"/>
            <a:ext cx="8620814" cy="2289903"/>
          </a:xfrm>
          <a:prstGeom prst="rect">
            <a:avLst/>
          </a:prstGeom>
        </p:spPr>
      </p:pic>
      <p:sp>
        <p:nvSpPr>
          <p:cNvPr id="4" name="Google Shape;335;p57">
            <a:extLst>
              <a:ext uri="{FF2B5EF4-FFF2-40B4-BE49-F238E27FC236}">
                <a16:creationId xmlns:a16="http://schemas.microsoft.com/office/drawing/2014/main" id="{4CA39B19-2FCC-0012-3DA5-967114C21687}"/>
              </a:ext>
            </a:extLst>
          </p:cNvPr>
          <p:cNvSpPr txBox="1">
            <a:spLocks/>
          </p:cNvSpPr>
          <p:nvPr/>
        </p:nvSpPr>
        <p:spPr>
          <a:xfrm>
            <a:off x="1695524" y="666500"/>
            <a:ext cx="8795683" cy="4024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5600"/>
              <a:buFont typeface="Barlow Semi Condensed SemiBold"/>
              <a:buNone/>
              <a:defRPr sz="2400" b="0" i="0" u="none" strike="noStrike" cap="none">
                <a:solidFill>
                  <a:schemeClr val="dk2"/>
                </a:solidFill>
                <a:latin typeface="Barlow Semi Condensed SemiBold"/>
                <a:ea typeface="Barlow Semi Condensed SemiBold"/>
                <a:cs typeface="Barlow Semi Condensed SemiBold"/>
                <a:sym typeface="Barlow Semi Condensed SemiBold"/>
              </a:defRPr>
            </a:lvl1pPr>
            <a:lvl2pPr marR="0" lvl="1"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2pPr>
            <a:lvl3pPr marR="0" lvl="2"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3pPr>
            <a:lvl4pPr marR="0" lvl="3"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4pPr>
            <a:lvl5pPr marR="0" lvl="4"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5pPr>
            <a:lvl6pPr marR="0" lvl="5"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6pPr>
            <a:lvl7pPr marR="0" lvl="6"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7pPr>
            <a:lvl8pPr marR="0" lvl="7"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8pPr>
            <a:lvl9pPr marR="0" lvl="8"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9pPr>
          </a:lstStyle>
          <a:p>
            <a:r>
              <a:rPr lang="en-GB" sz="3900" dirty="0"/>
              <a:t>This Study</a:t>
            </a:r>
          </a:p>
        </p:txBody>
      </p:sp>
      <p:sp>
        <p:nvSpPr>
          <p:cNvPr id="5" name="Slide Number Placeholder 4">
            <a:extLst>
              <a:ext uri="{FF2B5EF4-FFF2-40B4-BE49-F238E27FC236}">
                <a16:creationId xmlns:a16="http://schemas.microsoft.com/office/drawing/2014/main" id="{E69E8960-D362-C413-3247-73945ADAFD62}"/>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en-NL"/>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NL" sz="2000" dirty="0">
                <a:solidFill>
                  <a:srgbClr val="44536A"/>
                </a:solidFill>
              </a:rPr>
              <a:t>5</a:t>
            </a:r>
            <a:endParaRPr lang="en-LU" sz="2000" dirty="0">
              <a:solidFill>
                <a:srgbClr val="44536A"/>
              </a:solidFill>
            </a:endParaRPr>
          </a:p>
        </p:txBody>
      </p:sp>
      <p:cxnSp>
        <p:nvCxnSpPr>
          <p:cNvPr id="6" name="Straight Connector 5">
            <a:extLst>
              <a:ext uri="{FF2B5EF4-FFF2-40B4-BE49-F238E27FC236}">
                <a16:creationId xmlns:a16="http://schemas.microsoft.com/office/drawing/2014/main" id="{BDC01ACD-E556-C8E9-9765-BA02F793F6F8}"/>
              </a:ext>
            </a:extLst>
          </p:cNvPr>
          <p:cNvCxnSpPr>
            <a:cxnSpLocks/>
          </p:cNvCxnSpPr>
          <p:nvPr/>
        </p:nvCxnSpPr>
        <p:spPr>
          <a:xfrm>
            <a:off x="4309070" y="1230691"/>
            <a:ext cx="3524092" cy="0"/>
          </a:xfrm>
          <a:prstGeom prst="line">
            <a:avLst/>
          </a:prstGeom>
          <a:ln w="25400">
            <a:solidFill>
              <a:srgbClr val="44536A"/>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A8BDD5E4-3AD1-81AB-10BF-469B932B2696}"/>
              </a:ext>
            </a:extLst>
          </p:cNvPr>
          <p:cNvSpPr txBox="1"/>
          <p:nvPr/>
        </p:nvSpPr>
        <p:spPr>
          <a:xfrm>
            <a:off x="4101699" y="6371573"/>
            <a:ext cx="3983335" cy="323165"/>
          </a:xfrm>
          <a:prstGeom prst="rect">
            <a:avLst/>
          </a:prstGeom>
          <a:noFill/>
        </p:spPr>
        <p:txBody>
          <a:bodyPr wrap="none" rtlCol="0">
            <a:spAutoFit/>
          </a:bodyPr>
          <a:lstStyle/>
          <a:p>
            <a:r>
              <a:rPr lang="en-NL" sz="1500" dirty="0">
                <a:solidFill>
                  <a:srgbClr val="44536A"/>
                </a:solidFill>
              </a:rPr>
              <a:t>Yuze Zhang - </a:t>
            </a:r>
            <a:r>
              <a:rPr lang="en-GB" sz="1500" dirty="0" err="1">
                <a:solidFill>
                  <a:srgbClr val="44536A"/>
                </a:solidFill>
              </a:rPr>
              <a:t>yuzezhang@mail.strw.leidenuniv.nl</a:t>
            </a:r>
            <a:r>
              <a:rPr lang="en-NL" sz="1500" dirty="0">
                <a:solidFill>
                  <a:srgbClr val="44536A"/>
                </a:solidFill>
              </a:rPr>
              <a:t> </a:t>
            </a:r>
          </a:p>
        </p:txBody>
      </p:sp>
      <p:sp>
        <p:nvSpPr>
          <p:cNvPr id="8" name="Content Placeholder 2">
            <a:extLst>
              <a:ext uri="{FF2B5EF4-FFF2-40B4-BE49-F238E27FC236}">
                <a16:creationId xmlns:a16="http://schemas.microsoft.com/office/drawing/2014/main" id="{00849708-7313-A0C1-57D3-E5D04905B228}"/>
              </a:ext>
            </a:extLst>
          </p:cNvPr>
          <p:cNvSpPr>
            <a:spLocks noGrp="1"/>
          </p:cNvSpPr>
          <p:nvPr>
            <p:ph idx="1"/>
          </p:nvPr>
        </p:nvSpPr>
        <p:spPr>
          <a:xfrm>
            <a:off x="900580" y="1751955"/>
            <a:ext cx="9590627" cy="1887385"/>
          </a:xfrm>
        </p:spPr>
        <p:txBody>
          <a:bodyPr>
            <a:normAutofit/>
          </a:bodyPr>
          <a:lstStyle/>
          <a:p>
            <a:r>
              <a:rPr lang="en-NL" dirty="0">
                <a:solidFill>
                  <a:srgbClr val="44536A"/>
                </a:solidFill>
              </a:rPr>
              <a:t>Understand the temperature, density, and kinematics from line profiles of molecular gas in the CND (outflow)</a:t>
            </a:r>
          </a:p>
          <a:p>
            <a:r>
              <a:rPr lang="en-NL" dirty="0">
                <a:solidFill>
                  <a:srgbClr val="44536A"/>
                </a:solidFill>
              </a:rPr>
              <a:t>Impact of the ionized outflow on molecular gas in the CND</a:t>
            </a:r>
          </a:p>
        </p:txBody>
      </p:sp>
      <p:sp>
        <p:nvSpPr>
          <p:cNvPr id="3" name="TextBox 2">
            <a:extLst>
              <a:ext uri="{FF2B5EF4-FFF2-40B4-BE49-F238E27FC236}">
                <a16:creationId xmlns:a16="http://schemas.microsoft.com/office/drawing/2014/main" id="{F6D69596-9C5B-5ED3-F8A7-A03CB38A81F3}"/>
              </a:ext>
            </a:extLst>
          </p:cNvPr>
          <p:cNvSpPr txBox="1"/>
          <p:nvPr/>
        </p:nvSpPr>
        <p:spPr>
          <a:xfrm>
            <a:off x="900580" y="3637383"/>
            <a:ext cx="7090481" cy="523220"/>
          </a:xfrm>
          <a:prstGeom prst="rect">
            <a:avLst/>
          </a:prstGeom>
          <a:noFill/>
        </p:spPr>
        <p:txBody>
          <a:bodyPr wrap="square" rtlCol="0">
            <a:spAutoFit/>
          </a:bodyPr>
          <a:lstStyle/>
          <a:p>
            <a:r>
              <a:rPr lang="en-NL" sz="2800" dirty="0">
                <a:solidFill>
                  <a:schemeClr val="tx2"/>
                </a:solidFill>
              </a:rPr>
              <a:t>High resoltuion ALMA data used in the study:</a:t>
            </a:r>
          </a:p>
        </p:txBody>
      </p:sp>
    </p:spTree>
    <p:extLst>
      <p:ext uri="{BB962C8B-B14F-4D97-AF65-F5344CB8AC3E}">
        <p14:creationId xmlns:p14="http://schemas.microsoft.com/office/powerpoint/2010/main" val="32076172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descr="A map of a geolocation&#10;&#10;Description automatically generated with medium confidence">
            <a:extLst>
              <a:ext uri="{FF2B5EF4-FFF2-40B4-BE49-F238E27FC236}">
                <a16:creationId xmlns:a16="http://schemas.microsoft.com/office/drawing/2014/main" id="{A3CA52A6-83D0-8077-3A53-F1EE3E03B811}"/>
              </a:ext>
            </a:extLst>
          </p:cNvPr>
          <p:cNvPicPr>
            <a:picLocks noChangeAspect="1"/>
          </p:cNvPicPr>
          <p:nvPr/>
        </p:nvPicPr>
        <p:blipFill>
          <a:blip r:embed="rId3"/>
          <a:stretch>
            <a:fillRect/>
          </a:stretch>
        </p:blipFill>
        <p:spPr>
          <a:xfrm>
            <a:off x="5411512" y="1382612"/>
            <a:ext cx="6398174" cy="4992123"/>
          </a:xfrm>
          <a:prstGeom prst="rect">
            <a:avLst/>
          </a:prstGeom>
        </p:spPr>
      </p:pic>
      <p:sp>
        <p:nvSpPr>
          <p:cNvPr id="4" name="Google Shape;335;p57">
            <a:extLst>
              <a:ext uri="{FF2B5EF4-FFF2-40B4-BE49-F238E27FC236}">
                <a16:creationId xmlns:a16="http://schemas.microsoft.com/office/drawing/2014/main" id="{4926D947-B90B-AF89-1ECB-39E7FDEF9809}"/>
              </a:ext>
            </a:extLst>
          </p:cNvPr>
          <p:cNvSpPr txBox="1">
            <a:spLocks/>
          </p:cNvSpPr>
          <p:nvPr/>
        </p:nvSpPr>
        <p:spPr>
          <a:xfrm>
            <a:off x="1695524" y="666500"/>
            <a:ext cx="8795683" cy="4024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5600"/>
              <a:buFont typeface="Barlow Semi Condensed SemiBold"/>
              <a:buNone/>
              <a:defRPr sz="2400" b="0" i="0" u="none" strike="noStrike" cap="none">
                <a:solidFill>
                  <a:schemeClr val="dk2"/>
                </a:solidFill>
                <a:latin typeface="Barlow Semi Condensed SemiBold"/>
                <a:ea typeface="Barlow Semi Condensed SemiBold"/>
                <a:cs typeface="Barlow Semi Condensed SemiBold"/>
                <a:sym typeface="Barlow Semi Condensed SemiBold"/>
              </a:defRPr>
            </a:lvl1pPr>
            <a:lvl2pPr marR="0" lvl="1"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2pPr>
            <a:lvl3pPr marR="0" lvl="2"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3pPr>
            <a:lvl4pPr marR="0" lvl="3"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4pPr>
            <a:lvl5pPr marR="0" lvl="4"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5pPr>
            <a:lvl6pPr marR="0" lvl="5"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6pPr>
            <a:lvl7pPr marR="0" lvl="6"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7pPr>
            <a:lvl8pPr marR="0" lvl="7"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8pPr>
            <a:lvl9pPr marR="0" lvl="8"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9pPr>
          </a:lstStyle>
          <a:p>
            <a:r>
              <a:rPr lang="en-GB" sz="3900" dirty="0"/>
              <a:t>Region Selection &amp; LTE Analysis</a:t>
            </a:r>
          </a:p>
        </p:txBody>
      </p:sp>
      <p:sp>
        <p:nvSpPr>
          <p:cNvPr id="5" name="Slide Number Placeholder 4">
            <a:extLst>
              <a:ext uri="{FF2B5EF4-FFF2-40B4-BE49-F238E27FC236}">
                <a16:creationId xmlns:a16="http://schemas.microsoft.com/office/drawing/2014/main" id="{5DB3FCBA-8A20-256A-F392-00C36D2A989C}"/>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en-NL"/>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NL" sz="2000" dirty="0">
                <a:solidFill>
                  <a:srgbClr val="44536A"/>
                </a:solidFill>
              </a:rPr>
              <a:t>6</a:t>
            </a:r>
            <a:endParaRPr lang="en-LU" sz="2000" dirty="0">
              <a:solidFill>
                <a:srgbClr val="44536A"/>
              </a:solidFill>
            </a:endParaRPr>
          </a:p>
        </p:txBody>
      </p:sp>
      <p:cxnSp>
        <p:nvCxnSpPr>
          <p:cNvPr id="6" name="Straight Connector 5">
            <a:extLst>
              <a:ext uri="{FF2B5EF4-FFF2-40B4-BE49-F238E27FC236}">
                <a16:creationId xmlns:a16="http://schemas.microsoft.com/office/drawing/2014/main" id="{3F387CA0-525F-0E53-AF09-C574C37F1AD4}"/>
              </a:ext>
            </a:extLst>
          </p:cNvPr>
          <p:cNvCxnSpPr>
            <a:cxnSpLocks/>
          </p:cNvCxnSpPr>
          <p:nvPr/>
        </p:nvCxnSpPr>
        <p:spPr>
          <a:xfrm>
            <a:off x="4309070" y="1230691"/>
            <a:ext cx="3524092" cy="0"/>
          </a:xfrm>
          <a:prstGeom prst="line">
            <a:avLst/>
          </a:prstGeom>
          <a:ln w="25400">
            <a:solidFill>
              <a:srgbClr val="44536A"/>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945D959F-3F0C-5656-5CF6-4491C64952F4}"/>
              </a:ext>
            </a:extLst>
          </p:cNvPr>
          <p:cNvSpPr txBox="1"/>
          <p:nvPr/>
        </p:nvSpPr>
        <p:spPr>
          <a:xfrm>
            <a:off x="4101699" y="6371573"/>
            <a:ext cx="3983335" cy="323165"/>
          </a:xfrm>
          <a:prstGeom prst="rect">
            <a:avLst/>
          </a:prstGeom>
          <a:noFill/>
        </p:spPr>
        <p:txBody>
          <a:bodyPr wrap="none" rtlCol="0">
            <a:spAutoFit/>
          </a:bodyPr>
          <a:lstStyle/>
          <a:p>
            <a:r>
              <a:rPr lang="en-NL" sz="1500" dirty="0">
                <a:solidFill>
                  <a:srgbClr val="44536A"/>
                </a:solidFill>
              </a:rPr>
              <a:t>Yuze Zhang - </a:t>
            </a:r>
            <a:r>
              <a:rPr lang="en-GB" sz="1500" dirty="0" err="1">
                <a:solidFill>
                  <a:srgbClr val="44536A"/>
                </a:solidFill>
              </a:rPr>
              <a:t>yuzezhang@mail.strw.leidenuniv.nl</a:t>
            </a:r>
            <a:r>
              <a:rPr lang="en-NL" sz="1500" dirty="0">
                <a:solidFill>
                  <a:srgbClr val="44536A"/>
                </a:solidFill>
              </a:rPr>
              <a:t> </a:t>
            </a:r>
          </a:p>
        </p:txBody>
      </p:sp>
      <p:sp>
        <p:nvSpPr>
          <p:cNvPr id="10" name="TextBox 9">
            <a:extLst>
              <a:ext uri="{FF2B5EF4-FFF2-40B4-BE49-F238E27FC236}">
                <a16:creationId xmlns:a16="http://schemas.microsoft.com/office/drawing/2014/main" id="{83EB4061-B9A1-8F8C-186C-0D7A08467EFD}"/>
              </a:ext>
            </a:extLst>
          </p:cNvPr>
          <p:cNvSpPr txBox="1"/>
          <p:nvPr/>
        </p:nvSpPr>
        <p:spPr>
          <a:xfrm>
            <a:off x="382313" y="1901596"/>
            <a:ext cx="3304303" cy="523220"/>
          </a:xfrm>
          <a:prstGeom prst="rect">
            <a:avLst/>
          </a:prstGeom>
          <a:noFill/>
        </p:spPr>
        <p:txBody>
          <a:bodyPr wrap="none" rtlCol="0">
            <a:spAutoFit/>
          </a:bodyPr>
          <a:lstStyle/>
          <a:p>
            <a:pPr algn="ctr"/>
            <a:r>
              <a:rPr lang="en-NL" sz="2800" dirty="0">
                <a:solidFill>
                  <a:srgbClr val="44536A"/>
                </a:solidFill>
              </a:rPr>
              <a:t>Based on the outflow</a:t>
            </a:r>
          </a:p>
        </p:txBody>
      </p:sp>
      <p:sp>
        <p:nvSpPr>
          <p:cNvPr id="12" name="TextBox 11">
            <a:extLst>
              <a:ext uri="{FF2B5EF4-FFF2-40B4-BE49-F238E27FC236}">
                <a16:creationId xmlns:a16="http://schemas.microsoft.com/office/drawing/2014/main" id="{0C0C377E-1A8A-9E9A-0ABC-6DF05D7ECE52}"/>
              </a:ext>
            </a:extLst>
          </p:cNvPr>
          <p:cNvSpPr txBox="1"/>
          <p:nvPr/>
        </p:nvSpPr>
        <p:spPr>
          <a:xfrm>
            <a:off x="382313" y="2841164"/>
            <a:ext cx="4957832" cy="2246769"/>
          </a:xfrm>
          <a:prstGeom prst="rect">
            <a:avLst/>
          </a:prstGeom>
          <a:noFill/>
        </p:spPr>
        <p:txBody>
          <a:bodyPr wrap="none" rtlCol="0">
            <a:spAutoFit/>
          </a:bodyPr>
          <a:lstStyle/>
          <a:p>
            <a:r>
              <a:rPr lang="en-NL" sz="2800" dirty="0">
                <a:solidFill>
                  <a:srgbClr val="44536A"/>
                </a:solidFill>
              </a:rPr>
              <a:t>LTE &amp; RADEX (LVG) analysis:</a:t>
            </a:r>
          </a:p>
          <a:p>
            <a:r>
              <a:rPr lang="en-NL" sz="2800" dirty="0">
                <a:solidFill>
                  <a:srgbClr val="44536A"/>
                </a:solidFill>
              </a:rPr>
              <a:t>1. LTE condition</a:t>
            </a:r>
          </a:p>
          <a:p>
            <a:r>
              <a:rPr lang="en-NL" sz="2800" dirty="0">
                <a:solidFill>
                  <a:srgbClr val="44536A"/>
                </a:solidFill>
              </a:rPr>
              <a:t>2. Optically thin </a:t>
            </a:r>
          </a:p>
          <a:p>
            <a:r>
              <a:rPr lang="en-NL" sz="2800" dirty="0">
                <a:solidFill>
                  <a:srgbClr val="44536A"/>
                </a:solidFill>
              </a:rPr>
              <a:t>3. Roughly uniform temperature </a:t>
            </a:r>
          </a:p>
          <a:p>
            <a:r>
              <a:rPr lang="en-NL" sz="2800" dirty="0">
                <a:solidFill>
                  <a:srgbClr val="44536A"/>
                </a:solidFill>
              </a:rPr>
              <a:t>    (∼34 - 56.4 K)</a:t>
            </a:r>
          </a:p>
        </p:txBody>
      </p:sp>
      <p:sp>
        <p:nvSpPr>
          <p:cNvPr id="2" name="TextBox 1">
            <a:extLst>
              <a:ext uri="{FF2B5EF4-FFF2-40B4-BE49-F238E27FC236}">
                <a16:creationId xmlns:a16="http://schemas.microsoft.com/office/drawing/2014/main" id="{00689113-353F-EBA2-ACE6-509F0D82E6A0}"/>
              </a:ext>
            </a:extLst>
          </p:cNvPr>
          <p:cNvSpPr txBox="1"/>
          <p:nvPr/>
        </p:nvSpPr>
        <p:spPr>
          <a:xfrm>
            <a:off x="9982200" y="1046025"/>
            <a:ext cx="1771056" cy="369332"/>
          </a:xfrm>
          <a:prstGeom prst="rect">
            <a:avLst/>
          </a:prstGeom>
          <a:noFill/>
        </p:spPr>
        <p:txBody>
          <a:bodyPr wrap="square">
            <a:spAutoFit/>
          </a:bodyPr>
          <a:lstStyle/>
          <a:p>
            <a:r>
              <a:rPr lang="en-GB" dirty="0">
                <a:solidFill>
                  <a:schemeClr val="accent1">
                    <a:lumMod val="60000"/>
                    <a:lumOff val="40000"/>
                  </a:schemeClr>
                </a:solidFill>
                <a:effectLst/>
                <a:latin typeface="Helvetica" pitchFamily="2" charset="0"/>
              </a:rPr>
              <a:t>Das et al. 2006</a:t>
            </a:r>
            <a:endParaRPr lang="en-NL" dirty="0">
              <a:solidFill>
                <a:schemeClr val="accent1">
                  <a:lumMod val="60000"/>
                  <a:lumOff val="40000"/>
                </a:schemeClr>
              </a:solidFill>
            </a:endParaRPr>
          </a:p>
        </p:txBody>
      </p:sp>
      <p:cxnSp>
        <p:nvCxnSpPr>
          <p:cNvPr id="3" name="Straight Arrow Connector 2">
            <a:extLst>
              <a:ext uri="{FF2B5EF4-FFF2-40B4-BE49-F238E27FC236}">
                <a16:creationId xmlns:a16="http://schemas.microsoft.com/office/drawing/2014/main" id="{69423788-6750-AB60-C747-77BF00284B63}"/>
              </a:ext>
            </a:extLst>
          </p:cNvPr>
          <p:cNvCxnSpPr>
            <a:cxnSpLocks/>
            <a:stCxn id="2" idx="2"/>
          </p:cNvCxnSpPr>
          <p:nvPr/>
        </p:nvCxnSpPr>
        <p:spPr>
          <a:xfrm flipH="1">
            <a:off x="8952305" y="1415357"/>
            <a:ext cx="1915423" cy="747849"/>
          </a:xfrm>
          <a:prstGeom prst="straightConnector1">
            <a:avLst/>
          </a:prstGeom>
          <a:ln w="38100">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20436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map of a satellite&#10;&#10;Description automatically generated with medium confidence">
            <a:extLst>
              <a:ext uri="{FF2B5EF4-FFF2-40B4-BE49-F238E27FC236}">
                <a16:creationId xmlns:a16="http://schemas.microsoft.com/office/drawing/2014/main" id="{C0949F3C-0843-54AD-3833-7006B8D77221}"/>
              </a:ext>
            </a:extLst>
          </p:cNvPr>
          <p:cNvPicPr>
            <a:picLocks noChangeAspect="1"/>
          </p:cNvPicPr>
          <p:nvPr/>
        </p:nvPicPr>
        <p:blipFill>
          <a:blip r:embed="rId3"/>
          <a:stretch>
            <a:fillRect/>
          </a:stretch>
        </p:blipFill>
        <p:spPr>
          <a:xfrm>
            <a:off x="2834799" y="1380551"/>
            <a:ext cx="6517132" cy="4991022"/>
          </a:xfrm>
          <a:prstGeom prst="rect">
            <a:avLst/>
          </a:prstGeom>
        </p:spPr>
      </p:pic>
      <p:sp>
        <p:nvSpPr>
          <p:cNvPr id="4" name="Google Shape;335;p57">
            <a:extLst>
              <a:ext uri="{FF2B5EF4-FFF2-40B4-BE49-F238E27FC236}">
                <a16:creationId xmlns:a16="http://schemas.microsoft.com/office/drawing/2014/main" id="{9E41B532-8A75-F273-3378-BFE834CA4EB7}"/>
              </a:ext>
            </a:extLst>
          </p:cNvPr>
          <p:cNvSpPr txBox="1">
            <a:spLocks/>
          </p:cNvSpPr>
          <p:nvPr/>
        </p:nvSpPr>
        <p:spPr>
          <a:xfrm>
            <a:off x="1695524" y="666500"/>
            <a:ext cx="8795683" cy="4024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5600"/>
              <a:buFont typeface="Barlow Semi Condensed SemiBold"/>
              <a:buNone/>
              <a:defRPr sz="2400" b="0" i="0" u="none" strike="noStrike" cap="none">
                <a:solidFill>
                  <a:schemeClr val="dk2"/>
                </a:solidFill>
                <a:latin typeface="Barlow Semi Condensed SemiBold"/>
                <a:ea typeface="Barlow Semi Condensed SemiBold"/>
                <a:cs typeface="Barlow Semi Condensed SemiBold"/>
                <a:sym typeface="Barlow Semi Condensed SemiBold"/>
              </a:defRPr>
            </a:lvl1pPr>
            <a:lvl2pPr marR="0" lvl="1"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2pPr>
            <a:lvl3pPr marR="0" lvl="2"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3pPr>
            <a:lvl4pPr marR="0" lvl="3"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4pPr>
            <a:lvl5pPr marR="0" lvl="4"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5pPr>
            <a:lvl6pPr marR="0" lvl="5"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6pPr>
            <a:lvl7pPr marR="0" lvl="6"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7pPr>
            <a:lvl8pPr marR="0" lvl="7"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8pPr>
            <a:lvl9pPr marR="0" lvl="8"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9pPr>
          </a:lstStyle>
          <a:p>
            <a:r>
              <a:rPr lang="en-GB" sz="3900" dirty="0"/>
              <a:t>LTE Analysis &amp; Moment 2 Map</a:t>
            </a:r>
          </a:p>
        </p:txBody>
      </p:sp>
      <p:sp>
        <p:nvSpPr>
          <p:cNvPr id="5" name="Slide Number Placeholder 4">
            <a:extLst>
              <a:ext uri="{FF2B5EF4-FFF2-40B4-BE49-F238E27FC236}">
                <a16:creationId xmlns:a16="http://schemas.microsoft.com/office/drawing/2014/main" id="{566D0CD0-0F3D-8BE4-DC2C-72D3D65580CF}"/>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en-NL"/>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NL" sz="2000" dirty="0">
                <a:solidFill>
                  <a:srgbClr val="44536A"/>
                </a:solidFill>
              </a:rPr>
              <a:t>7</a:t>
            </a:r>
            <a:endParaRPr lang="en-LU" sz="2000" dirty="0">
              <a:solidFill>
                <a:srgbClr val="44536A"/>
              </a:solidFill>
            </a:endParaRPr>
          </a:p>
        </p:txBody>
      </p:sp>
      <p:cxnSp>
        <p:nvCxnSpPr>
          <p:cNvPr id="6" name="Straight Connector 5">
            <a:extLst>
              <a:ext uri="{FF2B5EF4-FFF2-40B4-BE49-F238E27FC236}">
                <a16:creationId xmlns:a16="http://schemas.microsoft.com/office/drawing/2014/main" id="{194972B8-8D3C-F653-B849-67022E84CABC}"/>
              </a:ext>
            </a:extLst>
          </p:cNvPr>
          <p:cNvCxnSpPr>
            <a:cxnSpLocks/>
          </p:cNvCxnSpPr>
          <p:nvPr/>
        </p:nvCxnSpPr>
        <p:spPr>
          <a:xfrm>
            <a:off x="4309070" y="1230691"/>
            <a:ext cx="3524092" cy="0"/>
          </a:xfrm>
          <a:prstGeom prst="line">
            <a:avLst/>
          </a:prstGeom>
          <a:ln w="25400">
            <a:solidFill>
              <a:srgbClr val="44536A"/>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09CC163F-A299-B02D-420B-57F363214EF6}"/>
              </a:ext>
            </a:extLst>
          </p:cNvPr>
          <p:cNvSpPr txBox="1"/>
          <p:nvPr/>
        </p:nvSpPr>
        <p:spPr>
          <a:xfrm>
            <a:off x="4101699" y="6371573"/>
            <a:ext cx="3983335" cy="323165"/>
          </a:xfrm>
          <a:prstGeom prst="rect">
            <a:avLst/>
          </a:prstGeom>
          <a:noFill/>
        </p:spPr>
        <p:txBody>
          <a:bodyPr wrap="none" rtlCol="0">
            <a:spAutoFit/>
          </a:bodyPr>
          <a:lstStyle/>
          <a:p>
            <a:r>
              <a:rPr lang="en-NL" sz="1500" dirty="0">
                <a:solidFill>
                  <a:srgbClr val="44536A"/>
                </a:solidFill>
              </a:rPr>
              <a:t>Yuze Zhang - </a:t>
            </a:r>
            <a:r>
              <a:rPr lang="en-GB" sz="1500" dirty="0" err="1">
                <a:solidFill>
                  <a:srgbClr val="44536A"/>
                </a:solidFill>
              </a:rPr>
              <a:t>yuzezhang@mail.strw.leidenuniv.nl</a:t>
            </a:r>
            <a:r>
              <a:rPr lang="en-NL" sz="1500" dirty="0">
                <a:solidFill>
                  <a:srgbClr val="44536A"/>
                </a:solidFill>
              </a:rPr>
              <a:t> </a:t>
            </a:r>
          </a:p>
        </p:txBody>
      </p:sp>
      <p:sp>
        <p:nvSpPr>
          <p:cNvPr id="10" name="TextBox 9">
            <a:extLst>
              <a:ext uri="{FF2B5EF4-FFF2-40B4-BE49-F238E27FC236}">
                <a16:creationId xmlns:a16="http://schemas.microsoft.com/office/drawing/2014/main" id="{864B046F-6771-5EEB-CCAD-7D29095B24B1}"/>
              </a:ext>
            </a:extLst>
          </p:cNvPr>
          <p:cNvSpPr txBox="1"/>
          <p:nvPr/>
        </p:nvSpPr>
        <p:spPr>
          <a:xfrm>
            <a:off x="323924" y="518777"/>
            <a:ext cx="2743200" cy="861774"/>
          </a:xfrm>
          <a:prstGeom prst="rect">
            <a:avLst/>
          </a:prstGeom>
          <a:noFill/>
        </p:spPr>
        <p:txBody>
          <a:bodyPr wrap="square">
            <a:spAutoFit/>
          </a:bodyPr>
          <a:lstStyle/>
          <a:p>
            <a:pPr algn="ctr"/>
            <a:r>
              <a:rPr lang="en-NL" sz="2500" b="1" dirty="0">
                <a:solidFill>
                  <a:srgbClr val="44536A"/>
                </a:solidFill>
              </a:rPr>
              <a:t>CO(2-1) Linewidth</a:t>
            </a:r>
          </a:p>
          <a:p>
            <a:pPr algn="ctr"/>
            <a:r>
              <a:rPr lang="en-NL" sz="2500" b="1" dirty="0">
                <a:solidFill>
                  <a:srgbClr val="44536A"/>
                </a:solidFill>
              </a:rPr>
              <a:t>(Moment 2) Map</a:t>
            </a:r>
          </a:p>
        </p:txBody>
      </p:sp>
      <p:sp>
        <p:nvSpPr>
          <p:cNvPr id="12" name="Oval 11">
            <a:extLst>
              <a:ext uri="{FF2B5EF4-FFF2-40B4-BE49-F238E27FC236}">
                <a16:creationId xmlns:a16="http://schemas.microsoft.com/office/drawing/2014/main" id="{1CEB0899-5462-32A1-6F3B-D7895E1536C9}"/>
              </a:ext>
            </a:extLst>
          </p:cNvPr>
          <p:cNvSpPr/>
          <p:nvPr/>
        </p:nvSpPr>
        <p:spPr>
          <a:xfrm rot="19220352">
            <a:off x="3755672" y="2881608"/>
            <a:ext cx="2982344" cy="988828"/>
          </a:xfrm>
          <a:prstGeom prst="ellipse">
            <a:avLst/>
          </a:prstGeom>
          <a:noFill/>
          <a:ln w="635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3" name="Oval 12">
            <a:extLst>
              <a:ext uri="{FF2B5EF4-FFF2-40B4-BE49-F238E27FC236}">
                <a16:creationId xmlns:a16="http://schemas.microsoft.com/office/drawing/2014/main" id="{DE1F161C-3EC5-043B-F04A-41306A09BB77}"/>
              </a:ext>
            </a:extLst>
          </p:cNvPr>
          <p:cNvSpPr/>
          <p:nvPr/>
        </p:nvSpPr>
        <p:spPr>
          <a:xfrm>
            <a:off x="5382464" y="4825334"/>
            <a:ext cx="2062751" cy="668772"/>
          </a:xfrm>
          <a:prstGeom prst="ellipse">
            <a:avLst/>
          </a:prstGeom>
          <a:noFill/>
          <a:ln w="635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4" name="TextBox 13">
            <a:extLst>
              <a:ext uri="{FF2B5EF4-FFF2-40B4-BE49-F238E27FC236}">
                <a16:creationId xmlns:a16="http://schemas.microsoft.com/office/drawing/2014/main" id="{0B211DCE-4267-236E-BCD9-4C5FACF2FDA5}"/>
              </a:ext>
            </a:extLst>
          </p:cNvPr>
          <p:cNvSpPr txBox="1"/>
          <p:nvPr/>
        </p:nvSpPr>
        <p:spPr>
          <a:xfrm>
            <a:off x="7658889" y="2537234"/>
            <a:ext cx="4240707" cy="2246769"/>
          </a:xfrm>
          <a:prstGeom prst="rect">
            <a:avLst/>
          </a:prstGeom>
          <a:noFill/>
        </p:spPr>
        <p:txBody>
          <a:bodyPr wrap="square" rtlCol="0">
            <a:spAutoFit/>
          </a:bodyPr>
          <a:lstStyle/>
          <a:p>
            <a:r>
              <a:rPr lang="en-NL" sz="2800" b="1" dirty="0">
                <a:solidFill>
                  <a:srgbClr val="FF0000"/>
                </a:solidFill>
              </a:rPr>
              <a:t>Large Linewidths:</a:t>
            </a:r>
          </a:p>
          <a:p>
            <a:r>
              <a:rPr lang="en-NL" sz="2800" dirty="0">
                <a:solidFill>
                  <a:srgbClr val="44536A"/>
                </a:solidFill>
              </a:rPr>
              <a:t>Direct Jet-ISM Interaction</a:t>
            </a:r>
          </a:p>
          <a:p>
            <a:endParaRPr lang="en-NL" sz="2800" dirty="0"/>
          </a:p>
          <a:p>
            <a:r>
              <a:rPr lang="en-NL" sz="2800" b="1" dirty="0">
                <a:solidFill>
                  <a:schemeClr val="accent1"/>
                </a:solidFill>
              </a:rPr>
              <a:t>Narrow Linewidths:</a:t>
            </a:r>
          </a:p>
          <a:p>
            <a:r>
              <a:rPr lang="en-NL" sz="2800" dirty="0">
                <a:solidFill>
                  <a:srgbClr val="44536A"/>
                </a:solidFill>
              </a:rPr>
              <a:t>Indirect Jet-ISM Interaction</a:t>
            </a:r>
          </a:p>
        </p:txBody>
      </p:sp>
    </p:spTree>
    <p:extLst>
      <p:ext uri="{BB962C8B-B14F-4D97-AF65-F5344CB8AC3E}">
        <p14:creationId xmlns:p14="http://schemas.microsoft.com/office/powerpoint/2010/main" val="2604390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0" presetClass="path" presetSubtype="0" accel="50000" decel="50000" fill="hold" nodeType="clickEffect">
                                  <p:stCondLst>
                                    <p:cond delay="0"/>
                                  </p:stCondLst>
                                  <p:childTnLst>
                                    <p:animMotion origin="layout" path="M 4.16667E-7 2.22222E-6 L -0.16953 2.22222E-6 " pathEditMode="relative" rAng="0" ptsTypes="AA">
                                      <p:cBhvr>
                                        <p:cTn id="22" dur="1000" fill="hold"/>
                                        <p:tgtEl>
                                          <p:spTgt spid="15"/>
                                        </p:tgtEl>
                                        <p:attrNameLst>
                                          <p:attrName>ppt_x</p:attrName>
                                          <p:attrName>ppt_y</p:attrName>
                                        </p:attrNameLst>
                                      </p:cBhvr>
                                      <p:rCtr x="-8477" y="0"/>
                                    </p:animMotion>
                                  </p:childTnLst>
                                </p:cTn>
                              </p:par>
                              <p:par>
                                <p:cTn id="23" presetID="0" presetClass="path" presetSubtype="0" accel="50000" decel="50000" fill="hold" grpId="1" nodeType="withEffect">
                                  <p:stCondLst>
                                    <p:cond delay="0"/>
                                  </p:stCondLst>
                                  <p:childTnLst>
                                    <p:animMotion origin="layout" path="M 1.45833E-6 3.7037E-7 L -0.16953 3.7037E-7 " pathEditMode="relative" rAng="0" ptsTypes="AA">
                                      <p:cBhvr>
                                        <p:cTn id="24" dur="1000" fill="hold"/>
                                        <p:tgtEl>
                                          <p:spTgt spid="12"/>
                                        </p:tgtEl>
                                        <p:attrNameLst>
                                          <p:attrName>ppt_x</p:attrName>
                                          <p:attrName>ppt_y</p:attrName>
                                        </p:attrNameLst>
                                      </p:cBhvr>
                                      <p:rCtr x="-8477" y="0"/>
                                    </p:animMotion>
                                  </p:childTnLst>
                                </p:cTn>
                              </p:par>
                              <p:par>
                                <p:cTn id="25" presetID="0" presetClass="path" presetSubtype="0" accel="50000" decel="50000" fill="hold" grpId="1" nodeType="withEffect">
                                  <p:stCondLst>
                                    <p:cond delay="0"/>
                                  </p:stCondLst>
                                  <p:childTnLst>
                                    <p:animMotion origin="layout" path="M -1.66667E-6 -4.81481E-6 L -0.16953 -4.81481E-6 " pathEditMode="relative" rAng="0" ptsTypes="AA">
                                      <p:cBhvr>
                                        <p:cTn id="26" dur="1000" fill="hold"/>
                                        <p:tgtEl>
                                          <p:spTgt spid="13"/>
                                        </p:tgtEl>
                                        <p:attrNameLst>
                                          <p:attrName>ppt_x</p:attrName>
                                          <p:attrName>ppt_y</p:attrName>
                                        </p:attrNameLst>
                                      </p:cBhvr>
                                      <p:rCtr x="-8477" y="0"/>
                                    </p:animMotion>
                                  </p:childTnLst>
                                </p:cTn>
                              </p:par>
                              <p:par>
                                <p:cTn id="27" presetID="10" presetClass="entr" presetSubtype="0"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animBg="1"/>
      <p:bldP spid="12" grpId="1" animBg="1"/>
      <p:bldP spid="13" grpId="0" animBg="1"/>
      <p:bldP spid="13" grpId="1" animBg="1"/>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graph&#10;&#10;Description automatically generated">
            <a:extLst>
              <a:ext uri="{FF2B5EF4-FFF2-40B4-BE49-F238E27FC236}">
                <a16:creationId xmlns:a16="http://schemas.microsoft.com/office/drawing/2014/main" id="{FC083919-A301-833E-692F-D033887AFD82}"/>
              </a:ext>
            </a:extLst>
          </p:cNvPr>
          <p:cNvPicPr>
            <a:picLocks noChangeAspect="1"/>
          </p:cNvPicPr>
          <p:nvPr/>
        </p:nvPicPr>
        <p:blipFill>
          <a:blip r:embed="rId3"/>
          <a:stretch>
            <a:fillRect/>
          </a:stretch>
        </p:blipFill>
        <p:spPr>
          <a:xfrm>
            <a:off x="922750" y="1316589"/>
            <a:ext cx="4432646" cy="5132755"/>
          </a:xfrm>
          <a:prstGeom prst="rect">
            <a:avLst/>
          </a:prstGeom>
        </p:spPr>
      </p:pic>
      <p:cxnSp>
        <p:nvCxnSpPr>
          <p:cNvPr id="11" name="Straight Connector 10">
            <a:extLst>
              <a:ext uri="{FF2B5EF4-FFF2-40B4-BE49-F238E27FC236}">
                <a16:creationId xmlns:a16="http://schemas.microsoft.com/office/drawing/2014/main" id="{7B80C0D5-CE73-DEEC-78C5-7063537124EE}"/>
              </a:ext>
            </a:extLst>
          </p:cNvPr>
          <p:cNvCxnSpPr>
            <a:cxnSpLocks/>
          </p:cNvCxnSpPr>
          <p:nvPr/>
        </p:nvCxnSpPr>
        <p:spPr>
          <a:xfrm flipH="1">
            <a:off x="2665539" y="1790700"/>
            <a:ext cx="743548" cy="4188601"/>
          </a:xfrm>
          <a:prstGeom prst="line">
            <a:avLst/>
          </a:prstGeom>
          <a:ln w="44450">
            <a:solidFill>
              <a:srgbClr val="7030A0"/>
            </a:solidFill>
            <a:prstDash val="sysDash"/>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FB879D2F-6F87-3D6C-3EDA-6851A910AF0A}"/>
              </a:ext>
            </a:extLst>
          </p:cNvPr>
          <p:cNvCxnSpPr>
            <a:cxnSpLocks/>
          </p:cNvCxnSpPr>
          <p:nvPr/>
        </p:nvCxnSpPr>
        <p:spPr>
          <a:xfrm>
            <a:off x="1447800" y="2674746"/>
            <a:ext cx="3867150" cy="1447973"/>
          </a:xfrm>
          <a:prstGeom prst="line">
            <a:avLst/>
          </a:prstGeom>
          <a:ln w="44450">
            <a:solidFill>
              <a:srgbClr val="7030A0"/>
            </a:solidFill>
            <a:prstDash val="sysDash"/>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878F9422-D2BA-A7A2-7192-208EF1EDCA41}"/>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en-NL"/>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NL" sz="2000" dirty="0">
                <a:solidFill>
                  <a:srgbClr val="44536A"/>
                </a:solidFill>
              </a:rPr>
              <a:t>8</a:t>
            </a:r>
            <a:endParaRPr lang="en-LU" sz="2000" dirty="0">
              <a:solidFill>
                <a:srgbClr val="44536A"/>
              </a:solidFill>
            </a:endParaRPr>
          </a:p>
        </p:txBody>
      </p:sp>
      <p:cxnSp>
        <p:nvCxnSpPr>
          <p:cNvPr id="6" name="Straight Connector 5">
            <a:extLst>
              <a:ext uri="{FF2B5EF4-FFF2-40B4-BE49-F238E27FC236}">
                <a16:creationId xmlns:a16="http://schemas.microsoft.com/office/drawing/2014/main" id="{1F6C9526-21A8-3885-0317-C7E4E7680D5A}"/>
              </a:ext>
            </a:extLst>
          </p:cNvPr>
          <p:cNvCxnSpPr>
            <a:cxnSpLocks/>
          </p:cNvCxnSpPr>
          <p:nvPr/>
        </p:nvCxnSpPr>
        <p:spPr>
          <a:xfrm>
            <a:off x="4309070" y="1230691"/>
            <a:ext cx="3524092" cy="0"/>
          </a:xfrm>
          <a:prstGeom prst="line">
            <a:avLst/>
          </a:prstGeom>
          <a:ln w="25400">
            <a:solidFill>
              <a:srgbClr val="44536A"/>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4B6AFBB8-E3F5-A3AB-0D83-2DD2E758B1BA}"/>
              </a:ext>
            </a:extLst>
          </p:cNvPr>
          <p:cNvSpPr txBox="1"/>
          <p:nvPr/>
        </p:nvSpPr>
        <p:spPr>
          <a:xfrm>
            <a:off x="4101699" y="6371573"/>
            <a:ext cx="3983335" cy="323165"/>
          </a:xfrm>
          <a:prstGeom prst="rect">
            <a:avLst/>
          </a:prstGeom>
          <a:noFill/>
        </p:spPr>
        <p:txBody>
          <a:bodyPr wrap="none" rtlCol="0">
            <a:spAutoFit/>
          </a:bodyPr>
          <a:lstStyle/>
          <a:p>
            <a:r>
              <a:rPr lang="en-NL" sz="1500" dirty="0">
                <a:solidFill>
                  <a:srgbClr val="44536A"/>
                </a:solidFill>
              </a:rPr>
              <a:t>Yuze Zhang - </a:t>
            </a:r>
            <a:r>
              <a:rPr lang="en-GB" sz="1500" dirty="0" err="1">
                <a:solidFill>
                  <a:srgbClr val="44536A"/>
                </a:solidFill>
              </a:rPr>
              <a:t>yuzezhang@mail.strw.leidenuniv.nl</a:t>
            </a:r>
            <a:r>
              <a:rPr lang="en-NL" sz="1500" dirty="0">
                <a:solidFill>
                  <a:srgbClr val="44536A"/>
                </a:solidFill>
              </a:rPr>
              <a:t> </a:t>
            </a:r>
          </a:p>
        </p:txBody>
      </p:sp>
      <p:sp>
        <p:nvSpPr>
          <p:cNvPr id="36" name="Google Shape;335;p57">
            <a:extLst>
              <a:ext uri="{FF2B5EF4-FFF2-40B4-BE49-F238E27FC236}">
                <a16:creationId xmlns:a16="http://schemas.microsoft.com/office/drawing/2014/main" id="{DB9F2538-E697-93E0-7094-5FAE3BFED320}"/>
              </a:ext>
            </a:extLst>
          </p:cNvPr>
          <p:cNvSpPr txBox="1">
            <a:spLocks/>
          </p:cNvSpPr>
          <p:nvPr/>
        </p:nvSpPr>
        <p:spPr>
          <a:xfrm>
            <a:off x="438979" y="662906"/>
            <a:ext cx="11308772" cy="4024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5600"/>
              <a:buFont typeface="Barlow Semi Condensed SemiBold"/>
              <a:buNone/>
              <a:defRPr sz="2400" b="0" i="0" u="none" strike="noStrike" cap="none">
                <a:solidFill>
                  <a:schemeClr val="dk2"/>
                </a:solidFill>
                <a:latin typeface="Barlow Semi Condensed SemiBold"/>
                <a:ea typeface="Barlow Semi Condensed SemiBold"/>
                <a:cs typeface="Barlow Semi Condensed SemiBold"/>
                <a:sym typeface="Barlow Semi Condensed SemiBold"/>
              </a:defRPr>
            </a:lvl1pPr>
            <a:lvl2pPr marR="0" lvl="1"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2pPr>
            <a:lvl3pPr marR="0" lvl="2"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3pPr>
            <a:lvl4pPr marR="0" lvl="3"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4pPr>
            <a:lvl5pPr marR="0" lvl="4"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5pPr>
            <a:lvl6pPr marR="0" lvl="5"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6pPr>
            <a:lvl7pPr marR="0" lvl="6"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7pPr>
            <a:lvl8pPr marR="0" lvl="7"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8pPr>
            <a:lvl9pPr marR="0" lvl="8"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9pPr>
          </a:lstStyle>
          <a:p>
            <a:r>
              <a:rPr lang="en-GB" sz="3900" dirty="0"/>
              <a:t>Investigate Line Profiles: 1, 2, or 3 Gaussian Components</a:t>
            </a:r>
          </a:p>
        </p:txBody>
      </p:sp>
      <p:sp>
        <p:nvSpPr>
          <p:cNvPr id="35" name="Oval 34">
            <a:extLst>
              <a:ext uri="{FF2B5EF4-FFF2-40B4-BE49-F238E27FC236}">
                <a16:creationId xmlns:a16="http://schemas.microsoft.com/office/drawing/2014/main" id="{67CBBBEB-54EE-1DFE-C613-DA5C856914C1}"/>
              </a:ext>
            </a:extLst>
          </p:cNvPr>
          <p:cNvSpPr/>
          <p:nvPr/>
        </p:nvSpPr>
        <p:spPr>
          <a:xfrm rot="3950455">
            <a:off x="1669300" y="3727889"/>
            <a:ext cx="1059170" cy="1035051"/>
          </a:xfrm>
          <a:prstGeom prst="ellipse">
            <a:avLst/>
          </a:prstGeom>
          <a:noFill/>
          <a:ln w="50800">
            <a:solidFill>
              <a:schemeClr val="accent2"/>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dirty="0"/>
          </a:p>
        </p:txBody>
      </p:sp>
      <p:sp>
        <p:nvSpPr>
          <p:cNvPr id="37" name="Oval 36">
            <a:extLst>
              <a:ext uri="{FF2B5EF4-FFF2-40B4-BE49-F238E27FC236}">
                <a16:creationId xmlns:a16="http://schemas.microsoft.com/office/drawing/2014/main" id="{C7324B28-DB0B-8A19-2C40-0148C8157F8D}"/>
              </a:ext>
            </a:extLst>
          </p:cNvPr>
          <p:cNvSpPr/>
          <p:nvPr/>
        </p:nvSpPr>
        <p:spPr>
          <a:xfrm rot="3950455">
            <a:off x="3735607" y="2376795"/>
            <a:ext cx="1059170" cy="1035051"/>
          </a:xfrm>
          <a:prstGeom prst="ellipse">
            <a:avLst/>
          </a:prstGeom>
          <a:noFill/>
          <a:ln w="50800">
            <a:solidFill>
              <a:schemeClr val="accent2"/>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dirty="0"/>
          </a:p>
        </p:txBody>
      </p:sp>
      <p:sp>
        <p:nvSpPr>
          <p:cNvPr id="38" name="Right Arrow 37">
            <a:extLst>
              <a:ext uri="{FF2B5EF4-FFF2-40B4-BE49-F238E27FC236}">
                <a16:creationId xmlns:a16="http://schemas.microsoft.com/office/drawing/2014/main" id="{71FA1444-1834-7073-AF65-7F6ED3BDBC76}"/>
              </a:ext>
            </a:extLst>
          </p:cNvPr>
          <p:cNvSpPr/>
          <p:nvPr/>
        </p:nvSpPr>
        <p:spPr>
          <a:xfrm rot="12900000">
            <a:off x="2755405" y="5300470"/>
            <a:ext cx="250964" cy="228129"/>
          </a:xfrm>
          <a:prstGeom prst="rightArrow">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39" name="Right Arrow 38">
            <a:extLst>
              <a:ext uri="{FF2B5EF4-FFF2-40B4-BE49-F238E27FC236}">
                <a16:creationId xmlns:a16="http://schemas.microsoft.com/office/drawing/2014/main" id="{9B2629ED-D56F-EAA2-4F3A-698CAD38179F}"/>
              </a:ext>
            </a:extLst>
          </p:cNvPr>
          <p:cNvSpPr/>
          <p:nvPr/>
        </p:nvSpPr>
        <p:spPr>
          <a:xfrm>
            <a:off x="3658840" y="5402700"/>
            <a:ext cx="250964" cy="228129"/>
          </a:xfrm>
          <a:prstGeom prst="rightArrow">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40" name="Right Arrow 39">
            <a:extLst>
              <a:ext uri="{FF2B5EF4-FFF2-40B4-BE49-F238E27FC236}">
                <a16:creationId xmlns:a16="http://schemas.microsoft.com/office/drawing/2014/main" id="{DDDF42DD-B9E7-D1B1-CB69-5EBD4405F7F7}"/>
              </a:ext>
            </a:extLst>
          </p:cNvPr>
          <p:cNvSpPr/>
          <p:nvPr/>
        </p:nvSpPr>
        <p:spPr>
          <a:xfrm rot="17894060">
            <a:off x="4334917" y="4995250"/>
            <a:ext cx="250964" cy="228129"/>
          </a:xfrm>
          <a:prstGeom prst="rightArrow">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41" name="Right Arrow 40">
            <a:extLst>
              <a:ext uri="{FF2B5EF4-FFF2-40B4-BE49-F238E27FC236}">
                <a16:creationId xmlns:a16="http://schemas.microsoft.com/office/drawing/2014/main" id="{257F29D0-2E8A-4C58-1124-73193B319303}"/>
              </a:ext>
            </a:extLst>
          </p:cNvPr>
          <p:cNvSpPr/>
          <p:nvPr/>
        </p:nvSpPr>
        <p:spPr>
          <a:xfrm rot="16720114">
            <a:off x="4586289" y="4183377"/>
            <a:ext cx="250964" cy="228129"/>
          </a:xfrm>
          <a:prstGeom prst="rightArrow">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42" name="Right Arrow 41">
            <a:extLst>
              <a:ext uri="{FF2B5EF4-FFF2-40B4-BE49-F238E27FC236}">
                <a16:creationId xmlns:a16="http://schemas.microsoft.com/office/drawing/2014/main" id="{E788269F-55B9-D82D-3304-257CD193F06E}"/>
              </a:ext>
            </a:extLst>
          </p:cNvPr>
          <p:cNvSpPr/>
          <p:nvPr/>
        </p:nvSpPr>
        <p:spPr>
          <a:xfrm rot="19839107">
            <a:off x="2174221" y="2787248"/>
            <a:ext cx="250964" cy="228129"/>
          </a:xfrm>
          <a:prstGeom prst="rightArrow">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43" name="Right Arrow 42">
            <a:extLst>
              <a:ext uri="{FF2B5EF4-FFF2-40B4-BE49-F238E27FC236}">
                <a16:creationId xmlns:a16="http://schemas.microsoft.com/office/drawing/2014/main" id="{48305018-CB02-4B7F-33AA-D9973A0370A0}"/>
              </a:ext>
            </a:extLst>
          </p:cNvPr>
          <p:cNvSpPr/>
          <p:nvPr/>
        </p:nvSpPr>
        <p:spPr>
          <a:xfrm rot="19839107">
            <a:off x="2986708" y="2322251"/>
            <a:ext cx="250964" cy="228129"/>
          </a:xfrm>
          <a:prstGeom prst="rightArrow">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52" name="TextBox 51">
            <a:extLst>
              <a:ext uri="{FF2B5EF4-FFF2-40B4-BE49-F238E27FC236}">
                <a16:creationId xmlns:a16="http://schemas.microsoft.com/office/drawing/2014/main" id="{A7D7BEA1-B608-CC78-34ED-5FD3BC7AEC87}"/>
              </a:ext>
            </a:extLst>
          </p:cNvPr>
          <p:cNvSpPr txBox="1"/>
          <p:nvPr/>
        </p:nvSpPr>
        <p:spPr>
          <a:xfrm>
            <a:off x="5906032" y="1937506"/>
            <a:ext cx="3339061" cy="954107"/>
          </a:xfrm>
          <a:prstGeom prst="rect">
            <a:avLst/>
          </a:prstGeom>
          <a:noFill/>
        </p:spPr>
        <p:txBody>
          <a:bodyPr wrap="square" rtlCol="0">
            <a:spAutoFit/>
          </a:bodyPr>
          <a:lstStyle/>
          <a:p>
            <a:r>
              <a:rPr lang="en-NL" sz="2800" dirty="0">
                <a:solidFill>
                  <a:schemeClr val="tx2"/>
                </a:solidFill>
              </a:rPr>
              <a:t>Outside the bicone:</a:t>
            </a:r>
          </a:p>
          <a:p>
            <a:r>
              <a:rPr lang="en-NL" sz="2800" dirty="0">
                <a:solidFill>
                  <a:schemeClr val="tx2"/>
                </a:solidFill>
              </a:rPr>
              <a:t>Almost no outflow</a:t>
            </a:r>
          </a:p>
        </p:txBody>
      </p:sp>
      <p:sp>
        <p:nvSpPr>
          <p:cNvPr id="53" name="TextBox 52">
            <a:extLst>
              <a:ext uri="{FF2B5EF4-FFF2-40B4-BE49-F238E27FC236}">
                <a16:creationId xmlns:a16="http://schemas.microsoft.com/office/drawing/2014/main" id="{FE61E98A-9F7B-8F35-FF84-C91C0F276FBF}"/>
              </a:ext>
            </a:extLst>
          </p:cNvPr>
          <p:cNvSpPr txBox="1"/>
          <p:nvPr/>
        </p:nvSpPr>
        <p:spPr>
          <a:xfrm>
            <a:off x="5902144" y="2891613"/>
            <a:ext cx="5795689" cy="1384995"/>
          </a:xfrm>
          <a:prstGeom prst="rect">
            <a:avLst/>
          </a:prstGeom>
          <a:noFill/>
        </p:spPr>
        <p:txBody>
          <a:bodyPr wrap="none" rtlCol="0">
            <a:spAutoFit/>
          </a:bodyPr>
          <a:lstStyle/>
          <a:p>
            <a:r>
              <a:rPr lang="en-NL" sz="2800" dirty="0">
                <a:solidFill>
                  <a:schemeClr val="tx2"/>
                </a:solidFill>
              </a:rPr>
              <a:t>Inside or along the edge of the bicone:</a:t>
            </a:r>
          </a:p>
          <a:p>
            <a:r>
              <a:rPr lang="en-NL" sz="2800" dirty="0">
                <a:solidFill>
                  <a:schemeClr val="tx2"/>
                </a:solidFill>
              </a:rPr>
              <a:t>Outflow centred around </a:t>
            </a:r>
          </a:p>
          <a:p>
            <a:r>
              <a:rPr lang="en-NL" sz="2800" b="1" dirty="0">
                <a:solidFill>
                  <a:schemeClr val="accent6"/>
                </a:solidFill>
              </a:rPr>
              <a:t>R1</a:t>
            </a:r>
            <a:r>
              <a:rPr lang="en-NL" sz="2800" dirty="0">
                <a:solidFill>
                  <a:schemeClr val="tx2"/>
                </a:solidFill>
              </a:rPr>
              <a:t>, </a:t>
            </a:r>
            <a:r>
              <a:rPr lang="en-NL" sz="2800" b="1" dirty="0">
                <a:solidFill>
                  <a:schemeClr val="accent6"/>
                </a:solidFill>
              </a:rPr>
              <a:t>R5</a:t>
            </a:r>
            <a:r>
              <a:rPr lang="en-NL" sz="2800" dirty="0">
                <a:solidFill>
                  <a:schemeClr val="tx2"/>
                </a:solidFill>
              </a:rPr>
              <a:t> (</a:t>
            </a:r>
            <a:r>
              <a:rPr lang="en-NL" sz="2800" b="1" dirty="0">
                <a:solidFill>
                  <a:schemeClr val="accent6"/>
                </a:solidFill>
              </a:rPr>
              <a:t>circled regions</a:t>
            </a:r>
            <a:r>
              <a:rPr lang="en-NL" sz="2800" dirty="0">
                <a:solidFill>
                  <a:schemeClr val="tx2"/>
                </a:solidFill>
              </a:rPr>
              <a:t>)</a:t>
            </a:r>
          </a:p>
        </p:txBody>
      </p:sp>
      <p:sp>
        <p:nvSpPr>
          <p:cNvPr id="55" name="Oval 54">
            <a:extLst>
              <a:ext uri="{FF2B5EF4-FFF2-40B4-BE49-F238E27FC236}">
                <a16:creationId xmlns:a16="http://schemas.microsoft.com/office/drawing/2014/main" id="{52867C00-21D8-398E-F10B-4A572CF6491F}"/>
              </a:ext>
            </a:extLst>
          </p:cNvPr>
          <p:cNvSpPr/>
          <p:nvPr/>
        </p:nvSpPr>
        <p:spPr>
          <a:xfrm>
            <a:off x="1577158" y="2745431"/>
            <a:ext cx="265043" cy="265043"/>
          </a:xfrm>
          <a:prstGeom prst="ellipse">
            <a:avLst/>
          </a:prstGeom>
          <a:noFill/>
          <a:ln w="38100">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56" name="Oval 55">
            <a:extLst>
              <a:ext uri="{FF2B5EF4-FFF2-40B4-BE49-F238E27FC236}">
                <a16:creationId xmlns:a16="http://schemas.microsoft.com/office/drawing/2014/main" id="{BDBD15CA-7E99-BDC0-9BFD-9CABDDEEE596}"/>
              </a:ext>
            </a:extLst>
          </p:cNvPr>
          <p:cNvSpPr/>
          <p:nvPr/>
        </p:nvSpPr>
        <p:spPr>
          <a:xfrm>
            <a:off x="2996812" y="5126406"/>
            <a:ext cx="265043" cy="265043"/>
          </a:xfrm>
          <a:prstGeom prst="ellipse">
            <a:avLst/>
          </a:prstGeom>
          <a:noFill/>
          <a:ln w="38100">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Tree>
    <p:extLst>
      <p:ext uri="{BB962C8B-B14F-4D97-AF65-F5344CB8AC3E}">
        <p14:creationId xmlns:p14="http://schemas.microsoft.com/office/powerpoint/2010/main" val="1831080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fade">
                                      <p:cBhvr>
                                        <p:cTn id="15" dur="500"/>
                                        <p:tgtEl>
                                          <p:spTgt spid="3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7"/>
                                        </p:tgtEl>
                                        <p:attrNameLst>
                                          <p:attrName>style.visibility</p:attrName>
                                        </p:attrNameLst>
                                      </p:cBhvr>
                                      <p:to>
                                        <p:strVal val="visible"/>
                                      </p:to>
                                    </p:set>
                                    <p:animEffect transition="in" filter="fade">
                                      <p:cBhvr>
                                        <p:cTn id="18" dur="500"/>
                                        <p:tgtEl>
                                          <p:spTgt spid="37"/>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52"/>
                                        </p:tgtEl>
                                        <p:attrNameLst>
                                          <p:attrName>style.visibility</p:attrName>
                                        </p:attrNameLst>
                                      </p:cBhvr>
                                      <p:to>
                                        <p:strVal val="visible"/>
                                      </p:to>
                                    </p:set>
                                    <p:animEffect transition="in" filter="fade">
                                      <p:cBhvr>
                                        <p:cTn id="21" dur="500"/>
                                        <p:tgtEl>
                                          <p:spTgt spid="52"/>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grpId="1" nodeType="clickEffect">
                                  <p:stCondLst>
                                    <p:cond delay="0"/>
                                  </p:stCondLst>
                                  <p:childTnLst>
                                    <p:animEffect transition="out" filter="fade">
                                      <p:cBhvr>
                                        <p:cTn id="25" dur="500"/>
                                        <p:tgtEl>
                                          <p:spTgt spid="37"/>
                                        </p:tgtEl>
                                      </p:cBhvr>
                                    </p:animEffect>
                                    <p:set>
                                      <p:cBhvr>
                                        <p:cTn id="26" dur="1" fill="hold">
                                          <p:stCondLst>
                                            <p:cond delay="499"/>
                                          </p:stCondLst>
                                        </p:cTn>
                                        <p:tgtEl>
                                          <p:spTgt spid="37"/>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500"/>
                                        <p:tgtEl>
                                          <p:spTgt spid="35"/>
                                        </p:tgtEl>
                                      </p:cBhvr>
                                    </p:animEffect>
                                    <p:set>
                                      <p:cBhvr>
                                        <p:cTn id="29" dur="1" fill="hold">
                                          <p:stCondLst>
                                            <p:cond delay="499"/>
                                          </p:stCondLst>
                                        </p:cTn>
                                        <p:tgtEl>
                                          <p:spTgt spid="35"/>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38"/>
                                        </p:tgtEl>
                                        <p:attrNameLst>
                                          <p:attrName>style.visibility</p:attrName>
                                        </p:attrNameLst>
                                      </p:cBhvr>
                                      <p:to>
                                        <p:strVal val="visible"/>
                                      </p:to>
                                    </p:set>
                                    <p:animEffect transition="in" filter="fade">
                                      <p:cBhvr>
                                        <p:cTn id="34" dur="500"/>
                                        <p:tgtEl>
                                          <p:spTgt spid="38"/>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39"/>
                                        </p:tgtEl>
                                        <p:attrNameLst>
                                          <p:attrName>style.visibility</p:attrName>
                                        </p:attrNameLst>
                                      </p:cBhvr>
                                      <p:to>
                                        <p:strVal val="visible"/>
                                      </p:to>
                                    </p:set>
                                    <p:animEffect transition="in" filter="fade">
                                      <p:cBhvr>
                                        <p:cTn id="37" dur="500"/>
                                        <p:tgtEl>
                                          <p:spTgt spid="39"/>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40"/>
                                        </p:tgtEl>
                                        <p:attrNameLst>
                                          <p:attrName>style.visibility</p:attrName>
                                        </p:attrNameLst>
                                      </p:cBhvr>
                                      <p:to>
                                        <p:strVal val="visible"/>
                                      </p:to>
                                    </p:set>
                                    <p:animEffect transition="in" filter="fade">
                                      <p:cBhvr>
                                        <p:cTn id="40" dur="500"/>
                                        <p:tgtEl>
                                          <p:spTgt spid="40"/>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41"/>
                                        </p:tgtEl>
                                        <p:attrNameLst>
                                          <p:attrName>style.visibility</p:attrName>
                                        </p:attrNameLst>
                                      </p:cBhvr>
                                      <p:to>
                                        <p:strVal val="visible"/>
                                      </p:to>
                                    </p:set>
                                    <p:animEffect transition="in" filter="fade">
                                      <p:cBhvr>
                                        <p:cTn id="43" dur="500"/>
                                        <p:tgtEl>
                                          <p:spTgt spid="41"/>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53"/>
                                        </p:tgtEl>
                                        <p:attrNameLst>
                                          <p:attrName>style.visibility</p:attrName>
                                        </p:attrNameLst>
                                      </p:cBhvr>
                                      <p:to>
                                        <p:strVal val="visible"/>
                                      </p:to>
                                    </p:set>
                                    <p:animEffect transition="in" filter="fade">
                                      <p:cBhvr>
                                        <p:cTn id="46" dur="500"/>
                                        <p:tgtEl>
                                          <p:spTgt spid="53"/>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56"/>
                                        </p:tgtEl>
                                        <p:attrNameLst>
                                          <p:attrName>style.visibility</p:attrName>
                                        </p:attrNameLst>
                                      </p:cBhvr>
                                      <p:to>
                                        <p:strVal val="visible"/>
                                      </p:to>
                                    </p:set>
                                    <p:animEffect transition="in" filter="fade">
                                      <p:cBhvr>
                                        <p:cTn id="49" dur="500"/>
                                        <p:tgtEl>
                                          <p:spTgt spid="56"/>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42"/>
                                        </p:tgtEl>
                                        <p:attrNameLst>
                                          <p:attrName>style.visibility</p:attrName>
                                        </p:attrNameLst>
                                      </p:cBhvr>
                                      <p:to>
                                        <p:strVal val="visible"/>
                                      </p:to>
                                    </p:set>
                                    <p:animEffect transition="in" filter="fade">
                                      <p:cBhvr>
                                        <p:cTn id="54" dur="500"/>
                                        <p:tgtEl>
                                          <p:spTgt spid="42"/>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43"/>
                                        </p:tgtEl>
                                        <p:attrNameLst>
                                          <p:attrName>style.visibility</p:attrName>
                                        </p:attrNameLst>
                                      </p:cBhvr>
                                      <p:to>
                                        <p:strVal val="visible"/>
                                      </p:to>
                                    </p:set>
                                    <p:animEffect transition="in" filter="fade">
                                      <p:cBhvr>
                                        <p:cTn id="57" dur="500"/>
                                        <p:tgtEl>
                                          <p:spTgt spid="43"/>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55"/>
                                        </p:tgtEl>
                                        <p:attrNameLst>
                                          <p:attrName>style.visibility</p:attrName>
                                        </p:attrNameLst>
                                      </p:cBhvr>
                                      <p:to>
                                        <p:strVal val="visible"/>
                                      </p:to>
                                    </p:set>
                                    <p:animEffect transition="in" filter="fade">
                                      <p:cBhvr>
                                        <p:cTn id="60"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5" grpId="1" animBg="1"/>
      <p:bldP spid="37" grpId="0" animBg="1"/>
      <p:bldP spid="37" grpId="1" animBg="1"/>
      <p:bldP spid="38" grpId="0" animBg="1"/>
      <p:bldP spid="39" grpId="0" animBg="1"/>
      <p:bldP spid="40" grpId="0" animBg="1"/>
      <p:bldP spid="41" grpId="0" animBg="1"/>
      <p:bldP spid="42" grpId="0" animBg="1"/>
      <p:bldP spid="43" grpId="0" animBg="1"/>
      <p:bldP spid="52" grpId="0"/>
      <p:bldP spid="53" grpId="0"/>
      <p:bldP spid="55" grpId="0" animBg="1"/>
      <p:bldP spid="56"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2013 - 2022 Theme</Template>
  <TotalTime>48290</TotalTime>
  <Words>5838</Words>
  <Application>Microsoft Macintosh PowerPoint</Application>
  <PresentationFormat>Widescreen</PresentationFormat>
  <Paragraphs>253</Paragraphs>
  <Slides>22</Slides>
  <Notes>22</Notes>
  <HiddenSlides>1</HiddenSlides>
  <MMClips>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22</vt:i4>
      </vt:variant>
    </vt:vector>
  </HeadingPairs>
  <TitlesOfParts>
    <vt:vector size="28" baseType="lpstr">
      <vt:lpstr>SFRM1200</vt:lpstr>
      <vt:lpstr>Arial</vt:lpstr>
      <vt:lpstr>Calibri</vt:lpstr>
      <vt:lpstr>Calibri Light</vt:lpstr>
      <vt:lpstr>Helvetica</vt:lpstr>
      <vt:lpstr>Office Theme</vt:lpstr>
      <vt:lpstr>Unveiling the Secrets of  Molecular Outflows in NGC1068's Circumnuclear Disk with ALMA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Tracing AGN Feedback through the Kinematics of the Circumnuclear Disk in NGC1068</dc:title>
  <dc:creator>Yuze Zhang</dc:creator>
  <cp:lastModifiedBy>Yuze Zhang</cp:lastModifiedBy>
  <cp:revision>73</cp:revision>
  <dcterms:created xsi:type="dcterms:W3CDTF">2024-06-10T11:13:55Z</dcterms:created>
  <dcterms:modified xsi:type="dcterms:W3CDTF">2025-05-26T15:01:14Z</dcterms:modified>
</cp:coreProperties>
</file>